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68" r:id="rId10"/>
    <p:sldMasterId id="2147483780" r:id="rId11"/>
    <p:sldMasterId id="2147483792" r:id="rId12"/>
    <p:sldMasterId id="2147483804" r:id="rId13"/>
    <p:sldMasterId id="2147483816" r:id="rId14"/>
    <p:sldMasterId id="2147483828" r:id="rId15"/>
    <p:sldMasterId id="2147483840" r:id="rId16"/>
    <p:sldMasterId id="2147483852" r:id="rId17"/>
    <p:sldMasterId id="2147483864" r:id="rId18"/>
  </p:sldMasterIdLst>
  <p:sldIdLst>
    <p:sldId id="257" r:id="rId19"/>
    <p:sldId id="258" r:id="rId20"/>
    <p:sldId id="259" r:id="rId21"/>
    <p:sldId id="260" r:id="rId22"/>
    <p:sldId id="261" r:id="rId23"/>
    <p:sldId id="262" r:id="rId24"/>
    <p:sldId id="263" r:id="rId25"/>
    <p:sldId id="264" r:id="rId26"/>
    <p:sldId id="265" r:id="rId27"/>
    <p:sldId id="266" r:id="rId28"/>
    <p:sldId id="267" r:id="rId29"/>
    <p:sldId id="268" r:id="rId30"/>
    <p:sldId id="269" r:id="rId31"/>
    <p:sldId id="270" r:id="rId32"/>
    <p:sldId id="271" r:id="rId33"/>
    <p:sldId id="272" r:id="rId34"/>
    <p:sldId id="273" r:id="rId35"/>
    <p:sldId id="274" r:id="rId3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37" d="100"/>
          <a:sy n="37" d="100"/>
        </p:scale>
        <p:origin x="-141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8.xml"/><Relationship Id="rId39" Type="http://schemas.openxmlformats.org/officeDocument/2006/relationships/theme" Target="theme/theme1.xml"/><Relationship Id="rId21" Type="http://schemas.openxmlformats.org/officeDocument/2006/relationships/slide" Target="slides/slide3.xml"/><Relationship Id="rId34" Type="http://schemas.openxmlformats.org/officeDocument/2006/relationships/slide" Target="slides/slide16.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7.xml"/><Relationship Id="rId33" Type="http://schemas.openxmlformats.org/officeDocument/2006/relationships/slide" Target="slides/slide15.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2.xml"/><Relationship Id="rId29" Type="http://schemas.openxmlformats.org/officeDocument/2006/relationships/slide" Target="slides/slide1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6.xml"/><Relationship Id="rId32" Type="http://schemas.openxmlformats.org/officeDocument/2006/relationships/slide" Target="slides/slide14.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5.xml"/><Relationship Id="rId28" Type="http://schemas.openxmlformats.org/officeDocument/2006/relationships/slide" Target="slides/slide10.xml"/><Relationship Id="rId36" Type="http://schemas.openxmlformats.org/officeDocument/2006/relationships/slide" Target="slides/slide18.xml"/><Relationship Id="rId10" Type="http://schemas.openxmlformats.org/officeDocument/2006/relationships/slideMaster" Target="slideMasters/slideMaster10.xml"/><Relationship Id="rId19" Type="http://schemas.openxmlformats.org/officeDocument/2006/relationships/slide" Target="slides/slide1.xml"/><Relationship Id="rId31"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4.xml"/><Relationship Id="rId27" Type="http://schemas.openxmlformats.org/officeDocument/2006/relationships/slide" Target="slides/slide9.xml"/><Relationship Id="rId30" Type="http://schemas.openxmlformats.org/officeDocument/2006/relationships/slide" Target="slides/slide12.xml"/><Relationship Id="rId35" Type="http://schemas.openxmlformats.org/officeDocument/2006/relationships/slide" Target="slides/slide17.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779"/>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EE45AF-E1FB-4F90-91BB-4F45A476E67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6834677"/>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A44E7E8-2B8B-4116-8BED-539E2FDC671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08474526"/>
      </p:ext>
    </p:extLst>
  </p:cSld>
  <p:clrMapOvr>
    <a:masterClrMapping/>
  </p:clrMapOvr>
  <p:transition>
    <p:dissolve/>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86780306"/>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3910202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993"/>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71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31349362"/>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38645757"/>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2871042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4267152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80835669"/>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68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08611672"/>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68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7601878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83698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992"/>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99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12CA9CE-B382-4C51-A882-F61709461853}"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90345686"/>
      </p:ext>
    </p:extLst>
  </p:cSld>
  <p:clrMapOvr>
    <a:masterClrMapping/>
  </p:clrMapOvr>
  <p:transition>
    <p:dissolve/>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36877696"/>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32407752"/>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9920500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973"/>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69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49668255"/>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95150483"/>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6461054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0758074"/>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6575665"/>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66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92987828"/>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66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57427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23686558"/>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25854412"/>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24119648"/>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3661212"/>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21351172"/>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95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67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66926756"/>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92301892"/>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13711641"/>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3472712"/>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94255784"/>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63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64053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45981129"/>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63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72892656"/>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81413151"/>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4837879"/>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3147911"/>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58868809"/>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927"/>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65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06720153"/>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43620196"/>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8591951"/>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30036943"/>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9470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08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80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59158911"/>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61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43559649"/>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61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31557400"/>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17065879"/>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56156825"/>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3500272"/>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47291194"/>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90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62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97919970"/>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27032176"/>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73918394"/>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028041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47342769"/>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44443694"/>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58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90057582"/>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58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62024008"/>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9546889"/>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5913374"/>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8869759"/>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39501565"/>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73"/>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9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97792730"/>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82118663"/>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00032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14940657"/>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20633321"/>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31829922"/>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56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04823917"/>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56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65961627"/>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99837476"/>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87165939"/>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97414089"/>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34048312"/>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43"/>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6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24064304"/>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745935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77561505"/>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926157"/>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32641011"/>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10264233"/>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53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01654442"/>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53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31763599"/>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99687608"/>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35927363"/>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09098050"/>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58446907"/>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1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3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292717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82935556"/>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38694897"/>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50958381"/>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81151649"/>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756702"/>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9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13712853"/>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9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19566364"/>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62250176"/>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21981582"/>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07362581"/>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597828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76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52036112"/>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77"/>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0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92579784"/>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33364497"/>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15068664"/>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55209476"/>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65381849"/>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6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04087661"/>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6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04016210"/>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36515562"/>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63954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B63B61-8868-4C83-BAE0-66CEB14FD35C}"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93538332"/>
      </p:ext>
    </p:extLst>
  </p:cSld>
  <p:clrMapOvr>
    <a:masterClrMapping/>
  </p:clrMapOvr>
  <p:transition>
    <p:dissolv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76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967282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291200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183414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324206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575107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077"/>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80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843362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921208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399818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09205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5506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7254"/>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D8804C-215A-4EF7-864A-89591C4A1CC3}"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0371335"/>
      </p:ext>
    </p:extLst>
  </p:cSld>
  <p:clrMapOvr>
    <a:masterClrMapping/>
  </p:clrMapOvr>
  <p:transition>
    <p:dissolv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76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285128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76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335965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632075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533253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2294813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1692831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07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79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2178827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6818092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502803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95452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5A59399-2B3D-4E1C-8BFE-B3A00ECC703F}"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19324520"/>
      </p:ext>
    </p:extLst>
  </p:cSld>
  <p:clrMapOvr>
    <a:masterClrMapping/>
  </p:clrMapOvr>
  <p:transition>
    <p:dissolv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5589776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75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982972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75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7932822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3135739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0656450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9141122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577949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063"/>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78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0722639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6464337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86861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202"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202"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4CD06EF-C43A-4A71-AF18-6CCD2CB7D90D}"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68763872"/>
      </p:ext>
    </p:extLst>
  </p:cSld>
  <p:clrMapOvr>
    <a:masterClrMapping/>
  </p:clrMapOvr>
  <p:transition>
    <p:dissolv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3951747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3992214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75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1257576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75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1027295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5554294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1241852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6371726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195113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053"/>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77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4757105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67599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58693E0-9666-40CF-8FC2-B833ACC9155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73491782"/>
      </p:ext>
    </p:extLst>
  </p:cSld>
  <p:clrMapOvr>
    <a:masterClrMapping/>
  </p:clrMapOvr>
  <p:transition>
    <p:dissolv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3682370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1360282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6867109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74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3907550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74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2260260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434059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0378081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9269866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2807028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04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76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97873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A5E400D-8BF6-4CAC-A634-EB6247431F1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1175907"/>
      </p:ext>
    </p:extLst>
  </p:cSld>
  <p:clrMapOvr>
    <a:masterClrMapping/>
  </p:clrMapOvr>
  <p:transition>
    <p:dissolv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2078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5257365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9747687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5466983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7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1395899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7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7980217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9191295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8769594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2038730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71288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40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9E29874-1E4F-453D-9282-9E16F377490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77442042"/>
      </p:ext>
    </p:extLst>
  </p:cSld>
  <p:clrMapOvr>
    <a:masterClrMapping/>
  </p:clrMapOvr>
  <p:transition>
    <p:dissolv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027"/>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75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276967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0774139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373028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9257198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9018298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71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0505467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71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3235296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9671442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2353332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34581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04FE336-9560-4ABB-9021-A774A94BE00D}"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96831628"/>
      </p:ext>
    </p:extLst>
  </p:cSld>
  <p:clrMapOvr>
    <a:masterClrMapping/>
  </p:clrMapOvr>
  <p:transition>
    <p:dissolve/>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4870582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01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73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02170095"/>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604136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85148472"/>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0994261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4423036"/>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69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9759654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69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3211472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3521541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82181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1.jpe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1.jpe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image" Target="../media/image1.jpeg"/><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image" Target="../media/image1.jpeg"/><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13" Type="http://schemas.openxmlformats.org/officeDocument/2006/relationships/image" Target="../media/image1.jpeg"/><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13" Type="http://schemas.openxmlformats.org/officeDocument/2006/relationships/image" Target="../media/image1.jpeg"/><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13" Type="http://schemas.openxmlformats.org/officeDocument/2006/relationships/image" Target="../media/image1.jpeg"/><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13" Type="http://schemas.openxmlformats.org/officeDocument/2006/relationships/image" Target="../media/image1.jpeg"/><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13" Type="http://schemas.openxmlformats.org/officeDocument/2006/relationships/image" Target="../media/image1.jpeg"/><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altLang="ar-SA" smtClean="0"/>
              <a:t>انقر لتحرير نمط العنوان الرئيسي</a:t>
            </a:r>
          </a:p>
        </p:txBody>
      </p:sp>
      <p:sp>
        <p:nvSpPr>
          <p:cNvPr id="1027" name="Rectangle 3"/>
          <p:cNvSpPr>
            <a:spLocks noGrp="1" noChangeArrowheads="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ar-SA" smtClean="0"/>
              <a:t>انقر لتحرير أنماط النص الرئيسي</a:t>
            </a:r>
          </a:p>
          <a:p>
            <a:pPr lvl="1"/>
            <a:r>
              <a:rPr lang="ar-SA" altLang="ar-SA" smtClean="0"/>
              <a:t>المستوى الثاني</a:t>
            </a:r>
          </a:p>
          <a:p>
            <a:pPr lvl="2"/>
            <a:r>
              <a:rPr lang="ar-SA" altLang="ar-SA" smtClean="0"/>
              <a:t>المستوى الثالث</a:t>
            </a:r>
          </a:p>
          <a:p>
            <a:pPr lvl="3"/>
            <a:r>
              <a:rPr lang="ar-SA" altLang="ar-SA" smtClean="0"/>
              <a:t>المستوى الرابع</a:t>
            </a:r>
          </a:p>
          <a:p>
            <a:pPr lvl="4"/>
            <a:r>
              <a:rPr lang="ar-SA" altLang="ar-SA" smtClean="0"/>
              <a:t>المستوى الخامس</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defRPr/>
            </a:pPr>
            <a:fld id="{CE53D13F-F498-4106-A99C-016AA78B0723}" type="slidenum">
              <a:rPr lang="ar-SA">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5997675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605"/>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605"/>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605"/>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96166312"/>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585"/>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585"/>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585"/>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05573437"/>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56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56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56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68057064"/>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53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53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53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96166593"/>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51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51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51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0362283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85"/>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85"/>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85"/>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3987172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55"/>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55"/>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55"/>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48331333"/>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2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2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2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69037794"/>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38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38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38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24588227"/>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69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69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69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751725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68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68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68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267535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68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68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68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9918922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675"/>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675"/>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675"/>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9163745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665"/>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665"/>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665"/>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7960494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65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65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65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9876813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63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63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63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4002430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62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62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62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7984303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D03B"/>
        </a:soli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628800"/>
            <a:ext cx="7772400" cy="2160240"/>
          </a:xfrm>
        </p:spPr>
        <p:txBody>
          <a:bodyPr/>
          <a:lstStyle/>
          <a:p>
            <a:r>
              <a:rPr lang="ar-IQ" sz="2400" b="1" dirty="0" smtClean="0">
                <a:solidFill>
                  <a:srgbClr val="002060"/>
                </a:solidFill>
                <a:cs typeface="PT Bold Dusky" pitchFamily="2" charset="-78"/>
              </a:rPr>
              <a:t>محاضرات</a:t>
            </a:r>
            <a:br>
              <a:rPr lang="ar-IQ" sz="2400" b="1" dirty="0" smtClean="0">
                <a:solidFill>
                  <a:srgbClr val="002060"/>
                </a:solidFill>
                <a:cs typeface="PT Bold Dusky" pitchFamily="2" charset="-78"/>
              </a:rPr>
            </a:br>
            <a:r>
              <a:rPr lang="ar-IQ" sz="2400" b="1" dirty="0" smtClean="0">
                <a:solidFill>
                  <a:srgbClr val="002060"/>
                </a:solidFill>
                <a:cs typeface="PT Bold Dusky" pitchFamily="2" charset="-78"/>
              </a:rPr>
              <a:t>في </a:t>
            </a:r>
            <a:br>
              <a:rPr lang="ar-IQ" sz="2400" b="1" dirty="0" smtClean="0">
                <a:solidFill>
                  <a:srgbClr val="002060"/>
                </a:solidFill>
                <a:cs typeface="PT Bold Dusky" pitchFamily="2" charset="-78"/>
              </a:rPr>
            </a:br>
            <a:r>
              <a:rPr lang="ar-IQ" sz="2400" b="1" dirty="0" smtClean="0">
                <a:solidFill>
                  <a:srgbClr val="002060"/>
                </a:solidFill>
                <a:cs typeface="PT Bold Dusky" pitchFamily="2" charset="-78"/>
              </a:rPr>
              <a:t>مدخل دراسة الشريعة الاسلامية</a:t>
            </a:r>
            <a:endParaRPr lang="ar-IQ" sz="2400" b="1" dirty="0">
              <a:solidFill>
                <a:srgbClr val="002060"/>
              </a:solidFill>
              <a:cs typeface="PT Bold Dusky" pitchFamily="2" charset="-78"/>
            </a:endParaRPr>
          </a:p>
        </p:txBody>
      </p:sp>
      <p:sp>
        <p:nvSpPr>
          <p:cNvPr id="3" name="عنوان فرعي 2"/>
          <p:cNvSpPr>
            <a:spLocks noGrp="1"/>
          </p:cNvSpPr>
          <p:nvPr>
            <p:ph type="subTitle" idx="1"/>
          </p:nvPr>
        </p:nvSpPr>
        <p:spPr>
          <a:xfrm>
            <a:off x="1371600" y="3886200"/>
            <a:ext cx="6400800" cy="2135088"/>
          </a:xfrm>
        </p:spPr>
        <p:txBody>
          <a:bodyPr/>
          <a:lstStyle/>
          <a:p>
            <a:r>
              <a:rPr lang="ar-IQ" b="1" dirty="0" smtClean="0">
                <a:solidFill>
                  <a:srgbClr val="002060"/>
                </a:solidFill>
                <a:cs typeface="PT Bold Dusky" pitchFamily="2" charset="-78"/>
              </a:rPr>
              <a:t>الاستاذ المساعد الدكتور</a:t>
            </a:r>
          </a:p>
          <a:p>
            <a:r>
              <a:rPr lang="ar-IQ" b="1" dirty="0" smtClean="0">
                <a:solidFill>
                  <a:srgbClr val="002060"/>
                </a:solidFill>
                <a:cs typeface="PT Bold Dusky" pitchFamily="2" charset="-78"/>
              </a:rPr>
              <a:t>إسماعيل محمود محمد الجبوري</a:t>
            </a:r>
          </a:p>
          <a:p>
            <a:r>
              <a:rPr lang="ar-IQ" b="1" dirty="0" smtClean="0">
                <a:solidFill>
                  <a:srgbClr val="002060"/>
                </a:solidFill>
                <a:cs typeface="PT Bold Dusky" pitchFamily="2" charset="-78"/>
              </a:rPr>
              <a:t>كلية القانون</a:t>
            </a:r>
          </a:p>
          <a:p>
            <a:r>
              <a:rPr lang="ar-IQ" b="1" dirty="0" smtClean="0">
                <a:solidFill>
                  <a:srgbClr val="002060"/>
                </a:solidFill>
                <a:cs typeface="PT Bold Dusky" pitchFamily="2" charset="-78"/>
              </a:rPr>
              <a:t>2018/2017</a:t>
            </a: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254235"/>
            <a:ext cx="1240532" cy="1234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6147" y="452568"/>
            <a:ext cx="1143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1725209"/>
      </p:ext>
    </p:extLst>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646433"/>
            <a:ext cx="7886700" cy="5530787"/>
          </a:xfrm>
        </p:spPr>
        <p:txBody>
          <a:bodyPr>
            <a:noAutofit/>
          </a:bodyPr>
          <a:lstStyle/>
          <a:p>
            <a:r>
              <a:rPr lang="ar-SA" sz="4000" b="1" dirty="0">
                <a:solidFill>
                  <a:srgbClr val="002060"/>
                </a:solidFill>
              </a:rPr>
              <a:t>بعض القواعد التي تضمنها الكتاب في مباحث وفصول مختلفة، وهي ذات شأن وقيمة في الفقه الإسلامي، بعضها أساسية وبعضها فرعية:</a:t>
            </a:r>
          </a:p>
          <a:p>
            <a:r>
              <a:rPr lang="ar-SA" sz="4000" b="1" dirty="0"/>
              <a:t>1- الأصل أن تزول الأحكام بزوال عللها.</a:t>
            </a:r>
          </a:p>
          <a:p>
            <a:r>
              <a:rPr lang="ar-SA" sz="4000" b="1" dirty="0"/>
              <a:t>2- من كلف بشيء من الطاعات فقدر على بعضه وعجز عن بعضه، فإنّه يأتي بما قدر عليه ويسقط عنه ما يعجز عنه".</a:t>
            </a:r>
          </a:p>
          <a:p>
            <a:r>
              <a:rPr lang="ar-SA" sz="4000" b="1" dirty="0"/>
              <a:t>أورد هذه القاعدة في موضع آخر بصيغة مركزة محكمة فقال: " لا يسقط الميسور بالمعسور".</a:t>
            </a:r>
          </a:p>
          <a:p>
            <a:r>
              <a:rPr lang="ar-SA" sz="4000" b="1" dirty="0"/>
              <a:t>3- ما أحل لضرورة أو حاجة يقدر بقدرها ويزال بزوالها .</a:t>
            </a:r>
            <a:endParaRPr lang="ar-SA" sz="4000" dirty="0"/>
          </a:p>
        </p:txBody>
      </p:sp>
    </p:spTree>
    <p:extLst>
      <p:ext uri="{BB962C8B-B14F-4D97-AF65-F5344CB8AC3E}">
        <p14:creationId xmlns:p14="http://schemas.microsoft.com/office/powerpoint/2010/main" val="416983363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365997"/>
            <a:ext cx="7886700" cy="5811203"/>
          </a:xfrm>
        </p:spPr>
        <p:txBody>
          <a:bodyPr>
            <a:normAutofit fontScale="85000" lnSpcReduction="20000"/>
          </a:bodyPr>
          <a:lstStyle/>
          <a:p>
            <a:pPr algn="just"/>
            <a:r>
              <a:rPr lang="ar-SA" b="1" dirty="0">
                <a:solidFill>
                  <a:srgbClr val="FF0000"/>
                </a:solidFill>
              </a:rPr>
              <a:t>2ـ كتاب الأشباه والنظائر:</a:t>
            </a:r>
          </a:p>
          <a:p>
            <a:pPr algn="just"/>
            <a:r>
              <a:rPr lang="ar-SA" b="1" dirty="0"/>
              <a:t>لابن الوكيل الشافعي (716هـ):</a:t>
            </a:r>
          </a:p>
          <a:p>
            <a:pPr algn="just"/>
            <a:r>
              <a:rPr lang="ar-SA" b="1" dirty="0"/>
              <a:t>هو محمد بن عمر بن مكي، الملقب بصدر الدين، المكني بأبي عبد الله بن المرحِّل، وكان يعرف في الشام بابن الوكيل المصري.</a:t>
            </a:r>
          </a:p>
          <a:p>
            <a:pPr algn="just"/>
            <a:r>
              <a:rPr lang="ar-SA" b="1" dirty="0"/>
              <a:t>ومن آثاره العلمية: الأشباه والنظائر، وله نظم رائق وشعر فائق جمعه في ديوان سماه " طراز الدرر".</a:t>
            </a:r>
          </a:p>
          <a:p>
            <a:pPr algn="just"/>
            <a:r>
              <a:rPr lang="ar-SA" b="1" dirty="0"/>
              <a:t>الكتاب الذي بين أيدينا هو أول مؤلف في موضوعه باسم الأشباه والنظائر، وليس يعني أن ابن الوكيل أول من ارتاد الطريق إلى الكتابة بهذا العنوان، وإنما سبقه غيره من أهل التفسير كما سلفت الإشارة إلى ذلك، ولكن في الفقه الإسلامي له الأسبقية في التأليف بهذا العنوان.</a:t>
            </a:r>
          </a:p>
          <a:p>
            <a:pPr algn="just"/>
            <a:r>
              <a:rPr lang="ar-SA" b="1" dirty="0"/>
              <a:t>وقد ذكر المحققون أن هذا الكتاب لم يتمكن المؤلف من تحريره، وإنما تركه نبذاً </a:t>
            </a:r>
            <a:r>
              <a:rPr lang="ar-SA" b="1" dirty="0" err="1"/>
              <a:t>متناثرة.و</a:t>
            </a:r>
            <a:r>
              <a:rPr lang="ar-SA" b="1" dirty="0"/>
              <a:t> لعل السبب في ذلك أنه ألفه في حالة السفر.</a:t>
            </a:r>
          </a:p>
          <a:p>
            <a:pPr algn="just"/>
            <a:r>
              <a:rPr lang="ar-SA" b="1" dirty="0"/>
              <a:t>والذي حرره وهذبه هو ابن أخيه زين الدين (738هـ) وزاد فيه بعض الزيادات، وميز تلك الزيادات من الأصل بقوله: "قلت". "وينطوي الكتاب على زمرة من القواعد الأصولية والفقهية، وليست القواعد فيه سواء أكانت فقهية أم أصولية على النمط المألوف عند المتأخرين في حسن عبارتها، وجودة صياغتها.</a:t>
            </a:r>
          </a:p>
          <a:p>
            <a:pPr algn="just"/>
            <a:r>
              <a:rPr lang="ar-SA" b="1" dirty="0"/>
              <a:t>وإليك بعض النماذج من الكتاب:</a:t>
            </a:r>
          </a:p>
          <a:p>
            <a:pPr algn="just"/>
            <a:endParaRPr lang="ar-SA" dirty="0"/>
          </a:p>
        </p:txBody>
      </p:sp>
    </p:spTree>
    <p:extLst>
      <p:ext uri="{BB962C8B-B14F-4D97-AF65-F5344CB8AC3E}">
        <p14:creationId xmlns:p14="http://schemas.microsoft.com/office/powerpoint/2010/main" val="41289623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475703"/>
            <a:ext cx="7886700" cy="5701475"/>
          </a:xfrm>
        </p:spPr>
        <p:txBody>
          <a:bodyPr>
            <a:normAutofit/>
          </a:bodyPr>
          <a:lstStyle/>
          <a:p>
            <a:pPr algn="just"/>
            <a:r>
              <a:rPr lang="ar-SA" sz="3200" b="1" dirty="0"/>
              <a:t>1- بدأ الكتاب بمبحث أصولي تحت عنوان" قاعدة" وهي: " إذا دار فعل النبي - صلى الله عليه وسلم - بين أن يكون جِبِلَّياً وبين أن يكون شرعياً، فهل يحمل على الجِبِلِّي لأن الأصل عدم التشريع، أو على الشرعي لأنه ـ - صلى الله عليه وسلم - ـ بعث لبيان الشرعيات".</a:t>
            </a:r>
          </a:p>
          <a:p>
            <a:pPr algn="just"/>
            <a:r>
              <a:rPr lang="ar-SA" sz="3200" b="1" dirty="0"/>
              <a:t>2- القادر على بعض الواجب في صور: منها: يجب على القادر على بعض الماء استعماله". فقد بحث فيه ما يتعلق بالقاعدة المشهورة " الميسور لا يسقط بالمعسور".</a:t>
            </a:r>
          </a:p>
          <a:p>
            <a:pPr algn="just"/>
            <a:r>
              <a:rPr lang="ar-SA" sz="3200" b="1" dirty="0"/>
              <a:t>3- قال تحت عنوان " فصل": " احتمال أخف المفسدتين لأجل أعظمهما هو المعتبر في قياس الشرع".</a:t>
            </a:r>
            <a:endParaRPr lang="ar-SA" sz="3200" dirty="0"/>
          </a:p>
        </p:txBody>
      </p:sp>
    </p:spTree>
    <p:extLst>
      <p:ext uri="{BB962C8B-B14F-4D97-AF65-F5344CB8AC3E}">
        <p14:creationId xmlns:p14="http://schemas.microsoft.com/office/powerpoint/2010/main" val="259637428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634175"/>
            <a:ext cx="7886700" cy="5542979"/>
          </a:xfrm>
        </p:spPr>
        <p:txBody>
          <a:bodyPr>
            <a:normAutofit fontScale="92500" lnSpcReduction="10000"/>
          </a:bodyPr>
          <a:lstStyle/>
          <a:p>
            <a:pPr algn="just"/>
            <a:r>
              <a:rPr lang="ar-SA" sz="3600" b="1" dirty="0">
                <a:solidFill>
                  <a:srgbClr val="FF0000"/>
                </a:solidFill>
              </a:rPr>
              <a:t>3- المجموع المُذْهَب في قواعد المَذْهَب" </a:t>
            </a:r>
            <a:r>
              <a:rPr lang="ar-SA" sz="3600" b="1" dirty="0" err="1">
                <a:solidFill>
                  <a:srgbClr val="FF0000"/>
                </a:solidFill>
              </a:rPr>
              <a:t>للعلائي</a:t>
            </a:r>
            <a:r>
              <a:rPr lang="ar-SA" sz="3600" b="1" dirty="0">
                <a:solidFill>
                  <a:srgbClr val="FF0000"/>
                </a:solidFill>
              </a:rPr>
              <a:t> (761هـ):</a:t>
            </a:r>
          </a:p>
          <a:p>
            <a:pPr algn="just"/>
            <a:r>
              <a:rPr lang="ar-SA" sz="3600" b="1" dirty="0"/>
              <a:t>... المؤلف: هو الإمام الحافظ خليل بن </a:t>
            </a:r>
            <a:r>
              <a:rPr lang="ar-SA" sz="3600" b="1" dirty="0" err="1"/>
              <a:t>كَيْكَلْدي</a:t>
            </a:r>
            <a:r>
              <a:rPr lang="ar-SA" sz="3600" b="1" dirty="0"/>
              <a:t>، الملقب بصلاح الدين، المكني بأبي سعيد، العلائي الشافعي.</a:t>
            </a:r>
          </a:p>
          <a:p>
            <a:pPr algn="just"/>
            <a:r>
              <a:rPr lang="ar-SA" sz="3600" b="1" dirty="0"/>
              <a:t>وله مصنفات نفيسة ، منها: هذه القواعد المشهورة، </a:t>
            </a:r>
          </a:p>
          <a:p>
            <a:pPr algn="just"/>
            <a:r>
              <a:rPr lang="ar-SA" sz="3600" b="1" dirty="0"/>
              <a:t>وكتاب في " المدلسين" ، </a:t>
            </a:r>
          </a:p>
          <a:p>
            <a:pPr algn="just"/>
            <a:r>
              <a:rPr lang="ar-SA" sz="3600" b="1" dirty="0"/>
              <a:t>و"تلقيح </a:t>
            </a:r>
            <a:r>
              <a:rPr lang="ar-SA" sz="3600" b="1" dirty="0" err="1"/>
              <a:t>الفهوم</a:t>
            </a:r>
            <a:r>
              <a:rPr lang="ar-SA" sz="3600" b="1" dirty="0"/>
              <a:t> في صيغ العموم" ،</a:t>
            </a:r>
          </a:p>
          <a:p>
            <a:pPr algn="just"/>
            <a:r>
              <a:rPr lang="ar-SA" sz="3600" b="1" dirty="0"/>
              <a:t> والكتاب يجمع بين قواعد أصول الفقه وقواعد فقهية . </a:t>
            </a:r>
          </a:p>
          <a:p>
            <a:pPr algn="just"/>
            <a:r>
              <a:rPr lang="ar-SA" sz="3600" b="1" dirty="0"/>
              <a:t>ونستطيع أن نأخذ فكرة عامة واضحة عن الكتاب بمجرد النظر في مقدمته، فقد شرح المؤلف فيها المنهج الذي سلكه بكل وضوح وتفصيل ،</a:t>
            </a:r>
            <a:endParaRPr lang="ar-SA" sz="3600" dirty="0"/>
          </a:p>
        </p:txBody>
      </p:sp>
    </p:spTree>
    <p:extLst>
      <p:ext uri="{BB962C8B-B14F-4D97-AF65-F5344CB8AC3E}">
        <p14:creationId xmlns:p14="http://schemas.microsoft.com/office/powerpoint/2010/main" val="255704741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487845"/>
            <a:ext cx="7886700" cy="5689283"/>
          </a:xfrm>
        </p:spPr>
        <p:txBody>
          <a:bodyPr>
            <a:normAutofit/>
          </a:bodyPr>
          <a:lstStyle/>
          <a:p>
            <a:r>
              <a:rPr lang="ar-SA" b="1" dirty="0"/>
              <a:t>ومن أهم ما ذكر :</a:t>
            </a:r>
          </a:p>
          <a:p>
            <a:r>
              <a:rPr lang="ar-SA" b="1" dirty="0"/>
              <a:t>1- أن المؤلف أطال نَفَسَه في شرح القواعد الخمس الأساسية، فشرحها شرحاً قيماً وافياً، وحاول أن يرد جميع مسائل الفقه إليها.</a:t>
            </a:r>
          </a:p>
          <a:p>
            <a:r>
              <a:rPr lang="ar-SA" b="1" dirty="0"/>
              <a:t>2- ومما زان الكتاب أن المؤلف دعم بعض القواعد، وخصوصاً القواعد الأساسية بأدلة من الكتاب الكريم والسنة المطهرة.</a:t>
            </a:r>
          </a:p>
          <a:p>
            <a:r>
              <a:rPr lang="ar-SA" b="1" dirty="0"/>
              <a:t>3- وما سوى القواعد الأساسية الكبرى فإن الكتاب لا يحمل طابع القواعد الفقهية، فإنها قليلة جداً، وربما لا يتجاوز عددها عشرين قاعدة على أكبر تقدير، اقتبس معظمها من الأشباه والنظائر لابن الوكيل وتناولها بالتنقيح والتعديل. وإليك بعض النماذج منها:</a:t>
            </a:r>
          </a:p>
          <a:p>
            <a:r>
              <a:rPr lang="ar-SA" b="1" dirty="0"/>
              <a:t>1- إذا اجتمع حظر وإباحة غُلِّبَ جانب الحظر.</a:t>
            </a:r>
          </a:p>
          <a:p>
            <a:r>
              <a:rPr lang="ar-SA" b="1" dirty="0"/>
              <a:t>2- قاعدة: في الشبهات </a:t>
            </a:r>
            <a:r>
              <a:rPr lang="ar-SA" b="1" dirty="0" err="1"/>
              <a:t>الدارئة</a:t>
            </a:r>
            <a:r>
              <a:rPr lang="ar-SA" b="1" dirty="0"/>
              <a:t> للحدود.</a:t>
            </a:r>
          </a:p>
          <a:p>
            <a:r>
              <a:rPr lang="ar-SA" b="1" dirty="0"/>
              <a:t>3- كل من وجب عليه شيء ففات لزمه قضاؤه تداركاً لمصلحته.</a:t>
            </a:r>
            <a:endParaRPr lang="ar-SA" dirty="0"/>
          </a:p>
        </p:txBody>
      </p:sp>
    </p:spTree>
    <p:extLst>
      <p:ext uri="{BB962C8B-B14F-4D97-AF65-F5344CB8AC3E}">
        <p14:creationId xmlns:p14="http://schemas.microsoft.com/office/powerpoint/2010/main" val="111341694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3200" b="1" dirty="0">
                <a:solidFill>
                  <a:srgbClr val="002060"/>
                </a:solidFill>
              </a:rPr>
              <a:t>المبحث الرابع</a:t>
            </a:r>
            <a:br>
              <a:rPr lang="ar-SA" sz="3200" b="1" dirty="0">
                <a:solidFill>
                  <a:srgbClr val="002060"/>
                </a:solidFill>
              </a:rPr>
            </a:br>
            <a:r>
              <a:rPr lang="ar-SA" sz="3200" b="1" dirty="0">
                <a:solidFill>
                  <a:srgbClr val="002060"/>
                </a:solidFill>
              </a:rPr>
              <a:t>مصادر القواعد الفقهية في المذهب الحنبلي</a:t>
            </a:r>
            <a:r>
              <a:rPr lang="ar-SA" sz="3200" b="1" dirty="0"/>
              <a:t/>
            </a:r>
            <a:br>
              <a:rPr lang="ar-SA" sz="3200" b="1" dirty="0"/>
            </a:br>
            <a:endParaRPr lang="ar-SA" sz="3200" dirty="0"/>
          </a:p>
        </p:txBody>
      </p:sp>
      <p:sp>
        <p:nvSpPr>
          <p:cNvPr id="3" name="عنصر نائب للمحتوى 2"/>
          <p:cNvSpPr>
            <a:spLocks noGrp="1"/>
          </p:cNvSpPr>
          <p:nvPr>
            <p:ph idx="1"/>
          </p:nvPr>
        </p:nvSpPr>
        <p:spPr>
          <a:xfrm>
            <a:off x="611560" y="1412776"/>
            <a:ext cx="7886700" cy="4351338"/>
          </a:xfrm>
        </p:spPr>
        <p:txBody>
          <a:bodyPr>
            <a:normAutofit fontScale="92500" lnSpcReduction="20000"/>
          </a:bodyPr>
          <a:lstStyle/>
          <a:p>
            <a:pPr algn="just"/>
            <a:r>
              <a:rPr lang="ar-SA" b="1" dirty="0"/>
              <a:t>1</a:t>
            </a:r>
            <a:r>
              <a:rPr lang="ar-SA" b="1" dirty="0">
                <a:solidFill>
                  <a:srgbClr val="FF0000"/>
                </a:solidFill>
              </a:rPr>
              <a:t>- القواعد النورانية الفقهية لابن تيمية (661هـ-728هـ):</a:t>
            </a:r>
          </a:p>
          <a:p>
            <a:pPr algn="just"/>
            <a:r>
              <a:rPr lang="ar-SA" b="1" dirty="0"/>
              <a:t>المؤلف: هو الإمام تقي الدين، أبو العباس، أحمد بن عبد الحليم بن عبد السلام بن عبد الله </a:t>
            </a:r>
            <a:r>
              <a:rPr lang="ar-SA" b="1" dirty="0" smtClean="0"/>
              <a:t>الحراني</a:t>
            </a:r>
            <a:r>
              <a:rPr lang="ar-SA" b="1" dirty="0"/>
              <a:t>، الكتاب الذي نحن بصدد تعريفه لا يبدو فيه أن غرض المؤلف سوق القواعد على النمط المألوف تحت هذا العنوان، وإن لم يخل الكتاب عن بعض القواعد المهمة التي لها شأن في الفقه الإسلامي.</a:t>
            </a:r>
          </a:p>
          <a:p>
            <a:pPr algn="just"/>
            <a:r>
              <a:rPr lang="ar-SA" b="1" dirty="0"/>
              <a:t>فيه عبارات جاءت قواعد معروفة مضبوطة في الفقه الإسلامي، منها:</a:t>
            </a:r>
          </a:p>
          <a:p>
            <a:pPr algn="just"/>
            <a:r>
              <a:rPr lang="ar-SA" b="1" dirty="0"/>
              <a:t>1- كل ما كان حراماً بدون الشرط: فالشرط لا يبيحه كالربا وكالوطء في ملك الغير وكثبوت الولاء لغير المعتق، وأما ما كان مباحاً بدون الشرط: فالشرط يوجبه كالزيادة في المهر والثمن والرهن، وتأخير الاستيفاء".</a:t>
            </a:r>
          </a:p>
          <a:p>
            <a:pPr algn="just"/>
            <a:r>
              <a:rPr lang="ar-SA" b="1" dirty="0"/>
              <a:t>2- الأصل في العقود رضى المتعاقدين وموجبها هو ما أوجباه على أنفسهما بالتعاقد.</a:t>
            </a:r>
            <a:endParaRPr lang="ar-SA" dirty="0"/>
          </a:p>
        </p:txBody>
      </p:sp>
    </p:spTree>
    <p:extLst>
      <p:ext uri="{BB962C8B-B14F-4D97-AF65-F5344CB8AC3E}">
        <p14:creationId xmlns:p14="http://schemas.microsoft.com/office/powerpoint/2010/main" val="28681121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499979"/>
            <a:ext cx="7886700" cy="5677091"/>
          </a:xfrm>
        </p:spPr>
        <p:txBody>
          <a:bodyPr>
            <a:normAutofit fontScale="92500" lnSpcReduction="10000"/>
          </a:bodyPr>
          <a:lstStyle/>
          <a:p>
            <a:pPr algn="just"/>
            <a:r>
              <a:rPr lang="ar-SA" b="1" dirty="0">
                <a:solidFill>
                  <a:srgbClr val="FF0000"/>
                </a:solidFill>
              </a:rPr>
              <a:t>2- القواعد الفقهية ، المنسوبة إلى ابن قاضي الجبل (771هـ).</a:t>
            </a:r>
          </a:p>
          <a:p>
            <a:pPr algn="just"/>
            <a:r>
              <a:rPr lang="ar-SA" b="1" dirty="0"/>
              <a:t>ابن قاضي الجبل: هو أحمد بن الحسن بن عبد الله، الشهير بابن قاضي الجبل، له مصنفات عديدة، منها: " كتاب المناقلة في الأوقاف وما في ذلك من النزاع والخلاف".</a:t>
            </a:r>
          </a:p>
          <a:p>
            <a:pPr algn="just"/>
            <a:r>
              <a:rPr lang="ar-SA" b="1" dirty="0"/>
              <a:t>هذا الكتاب الذي بين أيدينا إنما هو نتف فقهية مبعثرة تضمنت بعض القواعد الفقهية، وأحياناً نجده يذكر القاعدة أولاً ثم يتبعها الفروع المتعلقة بها ، ومن القواعد التي يمكن أن نسجلها كنماذج في الكتاب ما يلي:</a:t>
            </a:r>
          </a:p>
          <a:p>
            <a:pPr algn="just"/>
            <a:r>
              <a:rPr lang="ar-SA" b="1" dirty="0"/>
              <a:t>1- ما ثبت للضرورة أو الحاجة يقدر الحكم بقدرها.</a:t>
            </a:r>
          </a:p>
          <a:p>
            <a:pPr algn="just"/>
            <a:r>
              <a:rPr lang="ar-SA" b="1" dirty="0"/>
              <a:t>2- يسقط الواجب بالعجز.</a:t>
            </a:r>
          </a:p>
          <a:p>
            <a:pPr algn="just"/>
            <a:r>
              <a:rPr lang="ar-SA" b="1" dirty="0"/>
              <a:t>3- الممنوع شرعاً كالممنوع حساً.</a:t>
            </a:r>
          </a:p>
          <a:p>
            <a:pPr algn="just"/>
            <a:r>
              <a:rPr lang="ar-SA" b="1" dirty="0"/>
              <a:t>وذكر من فروعها: إذا كان معه إناءان مشتبهان نجس وطاهر، فعندنا ممنوع من التحري شرعاً، ويجب عليه التيمم على الصحيح من المذهب، فيكون ذلك كالممنوع فيهما حساً" ومثال الحسي أن يحول بينه وبين الماء عدو أو حيوان مفترس.</a:t>
            </a:r>
            <a:endParaRPr lang="ar-SA" dirty="0"/>
          </a:p>
        </p:txBody>
      </p:sp>
    </p:spTree>
    <p:extLst>
      <p:ext uri="{BB962C8B-B14F-4D97-AF65-F5344CB8AC3E}">
        <p14:creationId xmlns:p14="http://schemas.microsoft.com/office/powerpoint/2010/main" val="101095038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585216"/>
            <a:ext cx="7886700" cy="5925312"/>
          </a:xfrm>
        </p:spPr>
        <p:txBody>
          <a:bodyPr>
            <a:noAutofit/>
          </a:bodyPr>
          <a:lstStyle/>
          <a:p>
            <a:pPr algn="just"/>
            <a:r>
              <a:rPr lang="ar-SA" b="1" dirty="0">
                <a:solidFill>
                  <a:srgbClr val="FF0000"/>
                </a:solidFill>
              </a:rPr>
              <a:t>3-تقرير القواعد وتحرير الفوائد، المشهور بـ " القواعد"، لابن رجب الحنبلي (795هـ)</a:t>
            </a:r>
          </a:p>
          <a:p>
            <a:pPr algn="just"/>
            <a:r>
              <a:rPr lang="ar-SA" b="1" dirty="0"/>
              <a:t>المؤلف: هو العلامة الحافظ عبد الرحمن بن شهاب، الشهير بابن رجب الحنبلي.</a:t>
            </a:r>
          </a:p>
          <a:p>
            <a:pPr algn="just"/>
            <a:r>
              <a:rPr lang="ar-SA" b="1" dirty="0"/>
              <a:t>له مؤلفات قيمة: منها :</a:t>
            </a:r>
          </a:p>
          <a:p>
            <a:pPr algn="just"/>
            <a:r>
              <a:rPr lang="ar-SA" b="1" dirty="0"/>
              <a:t>"جامع العلوم والحكم" ، </a:t>
            </a:r>
          </a:p>
          <a:p>
            <a:pPr algn="just"/>
            <a:r>
              <a:rPr lang="ar-SA" b="1" dirty="0"/>
              <a:t>و"الاستخراج لأحكام الخراج " ،</a:t>
            </a:r>
          </a:p>
          <a:p>
            <a:pPr algn="just"/>
            <a:r>
              <a:rPr lang="ar-SA" b="1" dirty="0"/>
              <a:t>و" الذيل على طبقات الحنابلة" </a:t>
            </a:r>
          </a:p>
          <a:p>
            <a:pPr algn="just"/>
            <a:r>
              <a:rPr lang="ar-SA" b="1" dirty="0"/>
              <a:t>أما الكتاب فهو من أنفس وأحفل الكتب للقواعد في الفقه الحنبلي ، </a:t>
            </a:r>
          </a:p>
          <a:p>
            <a:pPr algn="just"/>
            <a:r>
              <a:rPr lang="ar-SA" b="1" dirty="0"/>
              <a:t>ومنهجه في هذه القواعد أن يضع أحياناً تحت عنوان " القاعدة" موضوعاً فقهياً، ثم يتناوله بالإسهاب والتفصيل، </a:t>
            </a:r>
          </a:p>
          <a:p>
            <a:pPr algn="just"/>
            <a:r>
              <a:rPr lang="ar-SA" b="1" dirty="0"/>
              <a:t>وتارة يورد القاعدة على النسق المألوف في كتب القواعد بصيغة موجزة .</a:t>
            </a:r>
            <a:endParaRPr lang="ar-SA" dirty="0"/>
          </a:p>
        </p:txBody>
      </p:sp>
    </p:spTree>
    <p:extLst>
      <p:ext uri="{BB962C8B-B14F-4D97-AF65-F5344CB8AC3E}">
        <p14:creationId xmlns:p14="http://schemas.microsoft.com/office/powerpoint/2010/main" val="24509814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764704"/>
            <a:ext cx="7687766" cy="5412300"/>
          </a:xfrm>
        </p:spPr>
        <p:txBody>
          <a:bodyPr>
            <a:normAutofit fontScale="92500" lnSpcReduction="20000"/>
          </a:bodyPr>
          <a:lstStyle/>
          <a:p>
            <a:r>
              <a:rPr lang="ar-SA" b="1" dirty="0"/>
              <a:t>وإليك نبذة من الأمثلة المتنوعة للقواعد تكشف عن منهج الكتاب:</a:t>
            </a:r>
          </a:p>
          <a:p>
            <a:r>
              <a:rPr lang="ar-SA" b="1" dirty="0"/>
              <a:t>1- من تعجل حقه أو ما أبيح له قبل وقته على وجه محرم عوقب بحرمانه".</a:t>
            </a:r>
          </a:p>
          <a:p>
            <a:r>
              <a:rPr lang="ar-SA" b="1" dirty="0"/>
              <a:t>2- يقوم البدل مقام المبدل ويسد مسده، ويبني حكمه على حكم مبدله".</a:t>
            </a:r>
          </a:p>
          <a:p>
            <a:r>
              <a:rPr lang="ar-SA" b="1" dirty="0"/>
              <a:t>3- من أتلف شيئاً لدفع أذاه له لم يضمنه وإن أتلفه لدفع أذى به ضمنه".</a:t>
            </a:r>
          </a:p>
          <a:p>
            <a:r>
              <a:rPr lang="ar-SA" b="1" dirty="0"/>
              <a:t>من فروعها: " لو أشرفت السفينة على الغرق فألقى متاع غيره ليخففها ضمنه، ولو سقط عليه متاع غيره، فخشي أن يهلكه، فدفعه فوقع في الماء لم يضمنه".</a:t>
            </a:r>
          </a:p>
          <a:p>
            <a:r>
              <a:rPr lang="ar-SA" b="1" dirty="0"/>
              <a:t>وفي بعض المواضيع يبدأ القاعدة بصيغة استفهامية للتنبيه على موضع الخلاف فيها، وذكر الوجوه التي تنطبق عليها تلك القاعدة:</a:t>
            </a:r>
          </a:p>
          <a:p>
            <a:r>
              <a:rPr lang="ar-SA" b="1" dirty="0"/>
              <a:t>على سبيل المثال قال عن القاعدة الثامنة:</a:t>
            </a:r>
          </a:p>
          <a:p>
            <a:r>
              <a:rPr lang="ar-SA" b="1" dirty="0"/>
              <a:t>" من قدر على بعض العبادة وعجز عن باقيها، هل يلزمه الإتيان بما قدر عليه منها أم لا؟ هذا على أقسام.. ".</a:t>
            </a:r>
          </a:p>
          <a:p>
            <a:endParaRPr lang="ar-SA" dirty="0"/>
          </a:p>
        </p:txBody>
      </p:sp>
    </p:spTree>
    <p:extLst>
      <p:ext uri="{BB962C8B-B14F-4D97-AF65-F5344CB8AC3E}">
        <p14:creationId xmlns:p14="http://schemas.microsoft.com/office/powerpoint/2010/main" val="307282547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28650" y="292609"/>
            <a:ext cx="7886700" cy="1398080"/>
          </a:xfrm>
        </p:spPr>
        <p:txBody>
          <a:bodyPr>
            <a:noAutofit/>
          </a:bodyPr>
          <a:lstStyle/>
          <a:p>
            <a:pPr algn="ctr"/>
            <a:r>
              <a:rPr lang="ar-SA" sz="3200" b="1" dirty="0"/>
              <a:t>المبحث الثاني</a:t>
            </a:r>
            <a:br>
              <a:rPr lang="ar-SA" sz="3200" b="1" dirty="0"/>
            </a:br>
            <a:r>
              <a:rPr lang="ar-SA" sz="3200" b="1" u="sng" dirty="0">
                <a:solidFill>
                  <a:schemeClr val="accent1"/>
                </a:solidFill>
              </a:rPr>
              <a:t>مصادر القواعد الفقهية في المذهب المالكي</a:t>
            </a:r>
            <a:br>
              <a:rPr lang="ar-SA" sz="3200" b="1" u="sng" dirty="0">
                <a:solidFill>
                  <a:schemeClr val="accent1"/>
                </a:solidFill>
              </a:rPr>
            </a:br>
            <a:endParaRPr lang="ar-SA" sz="3200" dirty="0"/>
          </a:p>
        </p:txBody>
      </p:sp>
      <p:sp>
        <p:nvSpPr>
          <p:cNvPr id="3" name="عنصر نائب للمحتوى 2"/>
          <p:cNvSpPr>
            <a:spLocks noGrp="1"/>
          </p:cNvSpPr>
          <p:nvPr>
            <p:ph idx="1"/>
          </p:nvPr>
        </p:nvSpPr>
        <p:spPr/>
        <p:txBody>
          <a:bodyPr>
            <a:normAutofit fontScale="77500" lnSpcReduction="20000"/>
          </a:bodyPr>
          <a:lstStyle/>
          <a:p>
            <a:pPr algn="just"/>
            <a:r>
              <a:rPr lang="ar-SA" b="1" dirty="0"/>
              <a:t>1</a:t>
            </a:r>
            <a:r>
              <a:rPr lang="ar-SA" b="1" dirty="0">
                <a:solidFill>
                  <a:srgbClr val="FF0000"/>
                </a:solidFill>
              </a:rPr>
              <a:t>ـ الفروق للقرافي (684هـ)</a:t>
            </a:r>
          </a:p>
          <a:p>
            <a:pPr algn="just"/>
            <a:r>
              <a:rPr lang="ar-SA" b="1" dirty="0"/>
              <a:t>المؤلف: هو الإمام أبو العباس أحمد بن أبي العلاء إدريس بن عبد الرحمن، الصنهاجي (نسبة إلى قبيلة صنهاجة من برابرة المغرب)، المصري الملقب بشهاب الدين، الشهير بالقرافي (نسبة إلى القرافة: المحلة لمجاورة لقبر الإمام الشافعي)، انتهت إليه رئاسة الفقه على مذهب الإمام مالك ـ رحمه الله ـ.</a:t>
            </a:r>
          </a:p>
          <a:p>
            <a:pPr algn="just"/>
            <a:r>
              <a:rPr lang="ar-SA" b="1" dirty="0"/>
              <a:t>اتسمت مؤلفاته كلها بالابتكار من حيث التحقيق والاستنباط، منها " الفروق" و" الإحكام في تمييز الفتاوي عن الأحكام وتصرفات القاضي والإمام" وكتاب " الاستغناء في أحكام الاستثناء".</a:t>
            </a:r>
          </a:p>
          <a:p>
            <a:pPr algn="just"/>
            <a:r>
              <a:rPr lang="ar-SA" b="1" dirty="0"/>
              <a:t>... إن هذا الكتاب من أروع ما أنتجه الفقه الإسلامي. أتى فيه المؤلف العبقري بما لم يسبق إليه، فقد امتاز ببيان الفروق بين القواعد.</a:t>
            </a:r>
          </a:p>
          <a:p>
            <a:pPr algn="just"/>
            <a:r>
              <a:rPr lang="ar-SA" b="1" dirty="0"/>
              <a:t>وهذا الكتاب استخلص فيه المؤلف ما نثره في كتابه السابق في الفقه: " الذخيرة" من القواعد والضوابط عند تعليل الأحكام، غير أنه زاد وتوسع هنا في بيان ما أجمله هناك، وجمع فيه المؤلف خمسمائة وثمانية وأربعين قاعدة، مع إيضاح كل قاعدة بما يناسبها من الفروع.( القواعد الفقهية للندوي)</a:t>
            </a:r>
            <a:endParaRPr lang="ar-SA" dirty="0"/>
          </a:p>
        </p:txBody>
      </p:sp>
    </p:spTree>
    <p:extLst>
      <p:ext uri="{BB962C8B-B14F-4D97-AF65-F5344CB8AC3E}">
        <p14:creationId xmlns:p14="http://schemas.microsoft.com/office/powerpoint/2010/main" val="298292097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658709"/>
            <a:ext cx="7886700" cy="5518595"/>
          </a:xfrm>
        </p:spPr>
        <p:txBody>
          <a:bodyPr>
            <a:normAutofit lnSpcReduction="10000"/>
          </a:bodyPr>
          <a:lstStyle/>
          <a:p>
            <a:r>
              <a:rPr lang="ar-SA" b="1" dirty="0"/>
              <a:t>وهنا لابد من ملاحظة أمرين:</a:t>
            </a:r>
          </a:p>
          <a:p>
            <a:r>
              <a:rPr lang="ar-SA" b="1" dirty="0"/>
              <a:t>1- الظاهر أن مفهوم القاعدة عند المؤلف في هذا الكتاب أشمل مما حُدد في الاصطلاح كما سلف بيانه. فإنه يطلق " قاعدة" على ضوابط وأحكام أساسية</a:t>
            </a:r>
          </a:p>
          <a:p>
            <a:r>
              <a:rPr lang="ar-SA" b="1" dirty="0"/>
              <a:t>2- هناك بعض القواعد في الكتاب ما لم يسلَّم له، وتناولها بعض العلماء بالنقد والتعقيب والاستدراك، كما صنع ذلك العلامة ابن </a:t>
            </a:r>
            <a:r>
              <a:rPr lang="ar-SA" b="1" dirty="0" err="1"/>
              <a:t>الشاط</a:t>
            </a:r>
            <a:r>
              <a:rPr lang="ar-SA" b="1" dirty="0"/>
              <a:t> (727هـ) في كتابه " أنوار البروق في تعقب مسائل القواعد والفروق".</a:t>
            </a:r>
          </a:p>
          <a:p>
            <a:r>
              <a:rPr lang="ar-SA" b="1" dirty="0"/>
              <a:t>وكثيراً ما نجد المؤلف يعرض بعض المباحث الفقهية بعنوان القواعد، ويجلو الفرق بينها، ومن هذا القبيل الأمثلة التالية:</a:t>
            </a:r>
          </a:p>
          <a:p>
            <a:r>
              <a:rPr lang="ar-SA" b="1" dirty="0"/>
              <a:t>1- الفرق بين قاعدة خيار المجلس وقاعدة خيار الشرط.</a:t>
            </a:r>
          </a:p>
          <a:p>
            <a:r>
              <a:rPr lang="ar-SA" b="1" dirty="0"/>
              <a:t>2- الفرق بين قاعدة القرض وقاعدة البيع.</a:t>
            </a:r>
          </a:p>
          <a:p>
            <a:r>
              <a:rPr lang="ar-SA" b="1" dirty="0"/>
              <a:t>3- الفرق بين قاعدة الصلح وغيره من العقود.</a:t>
            </a:r>
          </a:p>
          <a:p>
            <a:endParaRPr lang="ar-SA" dirty="0"/>
          </a:p>
        </p:txBody>
      </p:sp>
    </p:spTree>
    <p:extLst>
      <p:ext uri="{BB962C8B-B14F-4D97-AF65-F5344CB8AC3E}">
        <p14:creationId xmlns:p14="http://schemas.microsoft.com/office/powerpoint/2010/main" val="297804221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670895"/>
            <a:ext cx="7886700" cy="5506403"/>
          </a:xfrm>
        </p:spPr>
        <p:txBody>
          <a:bodyPr>
            <a:normAutofit fontScale="92500" lnSpcReduction="10000"/>
          </a:bodyPr>
          <a:lstStyle/>
          <a:p>
            <a:pPr algn="just"/>
            <a:r>
              <a:rPr lang="ar-SA" sz="3600" b="1" dirty="0"/>
              <a:t>وأما القواعد الفقهية ، فنجدها متناثرة في فصول مختلفة من الكتاب، يوردها المؤلف عند تعليل بعض الأحكام وتوجيه رأي من الآراء الفقهية، نقدم هنا نماذج منها:</a:t>
            </a:r>
          </a:p>
          <a:p>
            <a:pPr algn="just"/>
            <a:r>
              <a:rPr lang="ar-SA" sz="3600" b="1" dirty="0"/>
              <a:t>1- لا يبطل عقد من العقود إلا بما ينافي مقصود العقد دون ما لا ينافي </a:t>
            </a:r>
            <a:r>
              <a:rPr lang="ar-SA" sz="3600" b="1" dirty="0" err="1"/>
              <a:t>مقصوده</a:t>
            </a:r>
            <a:r>
              <a:rPr lang="ar-SA" sz="3600" b="1" dirty="0"/>
              <a:t>".</a:t>
            </a:r>
          </a:p>
          <a:p>
            <a:pPr algn="just"/>
            <a:r>
              <a:rPr lang="ar-SA" sz="3600" b="1" dirty="0"/>
              <a:t> وصاغ هذه العبارة في موضع آخر في صورة " قاعدة" فقال: القاعدة: "كل عقد لا يفيد </a:t>
            </a:r>
            <a:r>
              <a:rPr lang="ar-SA" sz="3600" b="1" dirty="0" err="1"/>
              <a:t>مقصوده</a:t>
            </a:r>
            <a:r>
              <a:rPr lang="ar-SA" sz="3600" b="1" dirty="0"/>
              <a:t> يبطل".</a:t>
            </a:r>
          </a:p>
          <a:p>
            <a:pPr algn="just"/>
            <a:r>
              <a:rPr lang="ar-SA" sz="3600" b="1" dirty="0"/>
              <a:t>2- إن الأحكام المترتبة على العوائد تتبع العوائد وتتغير عند تغيرها.</a:t>
            </a:r>
          </a:p>
          <a:p>
            <a:pPr algn="just"/>
            <a:r>
              <a:rPr lang="ar-SA" sz="3600" b="1" dirty="0"/>
              <a:t>3- القاعدة: أنه "يقدم في كل ولاية من هو أقوم بمصالحها".</a:t>
            </a:r>
            <a:endParaRPr lang="ar-SA" sz="3600" dirty="0"/>
          </a:p>
        </p:txBody>
      </p:sp>
    </p:spTree>
    <p:extLst>
      <p:ext uri="{BB962C8B-B14F-4D97-AF65-F5344CB8AC3E}">
        <p14:creationId xmlns:p14="http://schemas.microsoft.com/office/powerpoint/2010/main" val="251909749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548967"/>
            <a:ext cx="7886700" cy="5628323"/>
          </a:xfrm>
        </p:spPr>
        <p:txBody>
          <a:bodyPr>
            <a:normAutofit lnSpcReduction="10000"/>
          </a:bodyPr>
          <a:lstStyle/>
          <a:p>
            <a:pPr algn="just"/>
            <a:r>
              <a:rPr lang="ar-SA" b="1" dirty="0">
                <a:solidFill>
                  <a:srgbClr val="FF0000"/>
                </a:solidFill>
              </a:rPr>
              <a:t>2 -" القواعد"، للمقري المالكي (758هـ):</a:t>
            </a:r>
          </a:p>
          <a:p>
            <a:pPr algn="just"/>
            <a:r>
              <a:rPr lang="ar-SA" b="1" dirty="0"/>
              <a:t>المؤلف: هو العلامة المتفنن محمد بن محمد بن أحمد المقري (نسبة إلى "مقرة" وهي قرية من قرى إفريقية)، المكني بأبي عبد الله.</a:t>
            </a:r>
          </a:p>
          <a:p>
            <a:pPr algn="just"/>
            <a:r>
              <a:rPr lang="ar-SA" b="1" dirty="0"/>
              <a:t>خلف آثاراً علمية في عدة فنون: منها: " كتاب " القواعد" ، ، وله كتاب " المحاضرات" ، و" رحلة المتبتل" .</a:t>
            </a:r>
          </a:p>
          <a:p>
            <a:pPr algn="just"/>
            <a:r>
              <a:rPr lang="ar-SA" b="1" dirty="0"/>
              <a:t>أما الكتاب المذكور فهو الكتاب الثاني بعد الفروق للقرافي في القواعد الفقهية عند المالكية ولعله أوسع كتب القواعد عند المالكية، وبحث فيه مسلك الإمام مالك وأصحابه مع الموازنة بمذهبي الحنفية والشافعية في كثير من القواعد ومسائلها، مع التعرض أحياناً لأقوال الحنابلة أيضاً ولكن المؤلف لم يتوسع في بيانها وشرحها ولذلك نجد بعض القواعد فيه عويصة تحتاج إلى الشرح والتمحيص ، والقواعد المهمة العامة لا يربو عددها على مائة قاعدة .</a:t>
            </a:r>
          </a:p>
          <a:p>
            <a:pPr algn="just"/>
            <a:endParaRPr lang="ar-SA" dirty="0"/>
          </a:p>
        </p:txBody>
      </p:sp>
    </p:spTree>
    <p:extLst>
      <p:ext uri="{BB962C8B-B14F-4D97-AF65-F5344CB8AC3E}">
        <p14:creationId xmlns:p14="http://schemas.microsoft.com/office/powerpoint/2010/main" val="23213130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585533"/>
            <a:ext cx="7886700" cy="5591747"/>
          </a:xfrm>
        </p:spPr>
        <p:txBody>
          <a:bodyPr>
            <a:normAutofit fontScale="85000" lnSpcReduction="20000"/>
          </a:bodyPr>
          <a:lstStyle/>
          <a:p>
            <a:pPr algn="just"/>
            <a:r>
              <a:rPr lang="ar-SA" b="1" dirty="0"/>
              <a:t>وفيما يلي نقدم نماذج من القواعد حتى يتبين لنا مسلك المؤلف وطريقته في التأليف على الوجه الصحيح .</a:t>
            </a:r>
          </a:p>
          <a:p>
            <a:pPr algn="just"/>
            <a:r>
              <a:rPr lang="ar-SA" b="1" dirty="0"/>
              <a:t>ق : الاحتياط في الخروج من الحرمة إلى الإباحة أشد منه في العكس ، لأن التحريم يعتمد المفاسد فيشتد له..</a:t>
            </a:r>
          </a:p>
          <a:p>
            <a:pPr algn="just"/>
            <a:r>
              <a:rPr lang="ar-SA" b="1" dirty="0"/>
              <a:t>ولهذا أوجب المالكية الطلاق بالكنايات وإن بعدت، ولم يجيزوا النكاح إلا بلفظه، أو بما يقرب منه في هذا المعنى.</a:t>
            </a:r>
          </a:p>
          <a:p>
            <a:pPr algn="just"/>
            <a:r>
              <a:rPr lang="ar-SA" b="1" dirty="0"/>
              <a:t>وبجانب تلك القواعد نسرد فيما يلي بعض القواعد التي تعرض لذكرها معظم الكتب التي ألفت في القواعد.</a:t>
            </a:r>
          </a:p>
          <a:p>
            <a:pPr algn="just"/>
            <a:r>
              <a:rPr lang="ar-SA" b="1" dirty="0"/>
              <a:t>1ـ </a:t>
            </a:r>
            <a:r>
              <a:rPr lang="ar-SA" b="1" dirty="0" err="1"/>
              <a:t>المستقذر</a:t>
            </a:r>
            <a:r>
              <a:rPr lang="ar-SA" b="1" dirty="0"/>
              <a:t> شرعاً </a:t>
            </a:r>
            <a:r>
              <a:rPr lang="ar-SA" b="1" dirty="0" err="1"/>
              <a:t>كالمستقذر</a:t>
            </a:r>
            <a:r>
              <a:rPr lang="ar-SA" b="1" dirty="0"/>
              <a:t> حساً"</a:t>
            </a:r>
          </a:p>
          <a:p>
            <a:pPr algn="just"/>
            <a:r>
              <a:rPr lang="ar-SA" b="1" dirty="0"/>
              <a:t>... يتفرع على ذلك: أن استرجاع الصدقة بعد إهدائها لا يرتضيه الشرع كما أن الكلب يقيء ثم يعود في قيئه فالحس يشمئز من ذلك.</a:t>
            </a:r>
          </a:p>
          <a:p>
            <a:pPr algn="just"/>
            <a:r>
              <a:rPr lang="ar-SA" b="1" dirty="0"/>
              <a:t>2ـ ما يعاف في العادات يكره في العبادات:</a:t>
            </a:r>
          </a:p>
          <a:p>
            <a:pPr algn="just"/>
            <a:r>
              <a:rPr lang="ar-SA" b="1" dirty="0"/>
              <a:t>... كالأواني المعدة بصورها للنجاسات، والصلاة في المراحيض والوضوء بالمستعمل.</a:t>
            </a:r>
          </a:p>
          <a:p>
            <a:pPr algn="just"/>
            <a:r>
              <a:rPr lang="ar-SA" b="1" dirty="0"/>
              <a:t>3ـ إذا اتحد الحق سقط بإسقاط أحد المستحقين"</a:t>
            </a:r>
          </a:p>
          <a:p>
            <a:pPr algn="just"/>
            <a:r>
              <a:rPr lang="ar-SA" b="1" dirty="0"/>
              <a:t>وبناء على ذلك إذا عفا مستحق القصاص عن بعضه أو عفا بعض المستحقين سقط كله، لأن هذا الحق يعتبر متحداً لا يتبعض.</a:t>
            </a:r>
            <a:endParaRPr lang="ar-SA" dirty="0"/>
          </a:p>
        </p:txBody>
      </p:sp>
    </p:spTree>
    <p:extLst>
      <p:ext uri="{BB962C8B-B14F-4D97-AF65-F5344CB8AC3E}">
        <p14:creationId xmlns:p14="http://schemas.microsoft.com/office/powerpoint/2010/main" val="375265363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658673"/>
            <a:ext cx="7886700" cy="5518595"/>
          </a:xfrm>
        </p:spPr>
        <p:txBody>
          <a:bodyPr>
            <a:normAutofit lnSpcReduction="10000"/>
          </a:bodyPr>
          <a:lstStyle/>
          <a:p>
            <a:pPr algn="just"/>
            <a:r>
              <a:rPr lang="ar-SA" b="1" dirty="0">
                <a:solidFill>
                  <a:srgbClr val="FF0000"/>
                </a:solidFill>
              </a:rPr>
              <a:t>3- إيضاح المسالك إلى قواعد الإمام مالك </a:t>
            </a:r>
            <a:r>
              <a:rPr lang="ar-SA" b="1" dirty="0" err="1">
                <a:solidFill>
                  <a:srgbClr val="FF0000"/>
                </a:solidFill>
              </a:rPr>
              <a:t>للونشريسي</a:t>
            </a:r>
            <a:r>
              <a:rPr lang="ar-SA" b="1" dirty="0">
                <a:solidFill>
                  <a:srgbClr val="FF0000"/>
                </a:solidFill>
              </a:rPr>
              <a:t> (914) </a:t>
            </a:r>
            <a:r>
              <a:rPr lang="ar-SA" b="1" dirty="0"/>
              <a:t>.</a:t>
            </a:r>
          </a:p>
          <a:p>
            <a:pPr algn="just"/>
            <a:r>
              <a:rPr lang="ar-SA" b="1" dirty="0"/>
              <a:t>المؤلف : هو العلامة المحقق أحمد بن يحيى بن محمد التلمساني </a:t>
            </a:r>
            <a:r>
              <a:rPr lang="ar-SA" b="1" dirty="0" err="1"/>
              <a:t>الونشريسي</a:t>
            </a:r>
            <a:r>
              <a:rPr lang="ar-SA" b="1" dirty="0"/>
              <a:t> المكنى بأبي العباس .</a:t>
            </a:r>
          </a:p>
          <a:p>
            <a:pPr algn="just"/>
            <a:r>
              <a:rPr lang="ar-SA" b="1" dirty="0"/>
              <a:t>له آثار علمية نافعة تدل على تمكنه من الفقه المالكي منها قواعد المذهب والفائق في الوثائق لم يكمل هذا الكتاب من أشهر ما ألف في قواعد المذهب المالكي يتضمن الكتاب مائة وثماني عشرة قاعدة ومعظم القواعد المذكورة في الكتاب هي قواعد مذهبية تخدم المذهب المالكي وقد أوردها المؤلف بصيغ استفهامية باعتبار أنها ليست مما يتفق عليها بين العلماء بل إنها قواعد خلافية </a:t>
            </a:r>
          </a:p>
          <a:p>
            <a:pPr algn="just"/>
            <a:r>
              <a:rPr lang="ar-SA" b="1" dirty="0"/>
              <a:t>وقد يتعرض لبعض القواعد وهي متفق عليها بين المذاهب الفقهية بصيغة استفهامية أيضاً وذلك فيما يبدوا أن المؤلف يهدف فيها إلى </a:t>
            </a:r>
            <a:r>
              <a:rPr lang="ar-SA" b="1" dirty="0" err="1"/>
              <a:t>تشحيذ</a:t>
            </a:r>
            <a:r>
              <a:rPr lang="ar-SA" b="1" dirty="0"/>
              <a:t> الأذهان ومن الأمثلة على ذلك :</a:t>
            </a:r>
          </a:p>
          <a:p>
            <a:pPr algn="just"/>
            <a:r>
              <a:rPr lang="ar-SA" b="1" dirty="0"/>
              <a:t>العصيان هل ينافي الترخص أم لا؟</a:t>
            </a:r>
          </a:p>
          <a:p>
            <a:pPr algn="just"/>
            <a:endParaRPr lang="ar-SA" dirty="0"/>
          </a:p>
        </p:txBody>
      </p:sp>
    </p:spTree>
    <p:extLst>
      <p:ext uri="{BB962C8B-B14F-4D97-AF65-F5344CB8AC3E}">
        <p14:creationId xmlns:p14="http://schemas.microsoft.com/office/powerpoint/2010/main" val="34571877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682754"/>
            <a:ext cx="7886700" cy="5494211"/>
          </a:xfrm>
        </p:spPr>
        <p:txBody>
          <a:bodyPr>
            <a:normAutofit fontScale="85000" lnSpcReduction="20000"/>
          </a:bodyPr>
          <a:lstStyle/>
          <a:p>
            <a:pPr algn="just"/>
            <a:r>
              <a:rPr lang="ar-SA" b="1" dirty="0"/>
              <a:t>وهذا ما عبر عنه الشافعية وغيرهم بصيغة الجزم، فقالوا: الرخص لا تناط بالمعاصي، خلافاً لفقهاء الحنفية ، </a:t>
            </a:r>
          </a:p>
          <a:p>
            <a:pPr algn="just"/>
            <a:r>
              <a:rPr lang="ar-SA" b="1" dirty="0"/>
              <a:t>وفي بعض الأحيان يعرض القاعدة في صيغة جملة خبرية إيحاء منه بأن القاعدة مسلمة لا خلاف فيها بين الفقهاء على سبيل المثال قوله : " إذا اجتمع ضرران اسقط الأصغر للأكبر " .</a:t>
            </a:r>
          </a:p>
          <a:p>
            <a:pPr algn="just"/>
            <a:r>
              <a:rPr lang="ar-SA" b="1" dirty="0"/>
              <a:t>ومما يلاحظ على المؤلف أنه أورد بعض القواعد في صيغ مطولة وملتوية عكس ما تواضع عليه المؤلفون من ذكر القواعد في صيغ وجيزة محكمة وقد أغفل ذكر بعض القواعد المهمة مثل الأمور بمقاصدها ، والعادة محكمة ، والضرر يزال ، والحدود تسقط بالشبهات ، وربما أن ذلك راجع إلى أن هذه القواعد قواعد شائعة مشهورة وإنما كان من غرض المؤلف التنبيه على بعض القواعد المغمورة التي لا يفطن إليها كثير من الناس ، وما يلاحظ على المؤلف هو سكوته عن ذكر بعض المصادر التي عول عليها في تأليف الكتاب وأخيراً نعترف بأن المؤلف حرر بعض القواعد تحريراً دقيقاً وإليك قدراً يسيرا كنماذج من القواعد :</a:t>
            </a:r>
          </a:p>
          <a:p>
            <a:pPr algn="just"/>
            <a:r>
              <a:rPr lang="ar-SA" b="1" dirty="0"/>
              <a:t>1- "الشك في النقصان كتحققه"</a:t>
            </a:r>
          </a:p>
          <a:p>
            <a:pPr algn="just"/>
            <a:r>
              <a:rPr lang="ar-SA" b="1" dirty="0"/>
              <a:t>ومن ثم لو شك أصلَّى ثلاثاً أم أربعاً؟ أتى بالركعة الرابعة .</a:t>
            </a:r>
          </a:p>
          <a:p>
            <a:pPr algn="just"/>
            <a:r>
              <a:rPr lang="ar-SA" b="1" dirty="0"/>
              <a:t>2- "درأ المفاسد أولا من جلب المصالح "</a:t>
            </a:r>
          </a:p>
          <a:p>
            <a:pPr algn="just"/>
            <a:endParaRPr lang="ar-SA" dirty="0"/>
          </a:p>
        </p:txBody>
      </p:sp>
    </p:spTree>
    <p:extLst>
      <p:ext uri="{BB962C8B-B14F-4D97-AF65-F5344CB8AC3E}">
        <p14:creationId xmlns:p14="http://schemas.microsoft.com/office/powerpoint/2010/main" val="365781126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2800" b="1" dirty="0"/>
              <a:t>المبحث الثالث</a:t>
            </a:r>
            <a:br>
              <a:rPr lang="ar-SA" sz="2800" b="1" dirty="0"/>
            </a:br>
            <a:r>
              <a:rPr lang="ar-SA" sz="2800" b="1" dirty="0"/>
              <a:t>مصادر القواعد الفقهية في المذهب الشافعي</a:t>
            </a:r>
            <a:br>
              <a:rPr lang="ar-SA" sz="2800" b="1" dirty="0"/>
            </a:br>
            <a:endParaRPr lang="ar-SA" sz="2800" dirty="0"/>
          </a:p>
        </p:txBody>
      </p:sp>
      <p:sp>
        <p:nvSpPr>
          <p:cNvPr id="3" name="عنصر نائب للمحتوى 2"/>
          <p:cNvSpPr>
            <a:spLocks noGrp="1"/>
          </p:cNvSpPr>
          <p:nvPr>
            <p:ph idx="1"/>
          </p:nvPr>
        </p:nvSpPr>
        <p:spPr/>
        <p:txBody>
          <a:bodyPr>
            <a:normAutofit fontScale="92500" lnSpcReduction="20000"/>
          </a:bodyPr>
          <a:lstStyle/>
          <a:p>
            <a:pPr algn="just"/>
            <a:r>
              <a:rPr lang="ar-SA" b="1" dirty="0">
                <a:solidFill>
                  <a:srgbClr val="FF0000"/>
                </a:solidFill>
              </a:rPr>
              <a:t>1ـ قواعد الأحكام في مصالح الأنام، لعز الدين بن عبد السلام(577هـ-660هـ) :</a:t>
            </a:r>
          </a:p>
          <a:p>
            <a:pPr algn="just"/>
            <a:r>
              <a:rPr lang="ar-SA" b="1" dirty="0"/>
              <a:t>المؤلف: هو الإمام عز الدين عبد العزيز بن عبد السلام، الملقب بسلطان العلماء، والملَقِب له هو الشيخ ابن دقيق العيد.</a:t>
            </a:r>
          </a:p>
          <a:p>
            <a:pPr algn="just"/>
            <a:r>
              <a:rPr lang="ar-SA" b="1" dirty="0"/>
              <a:t>ثم إن غرض المؤلف لم يكن جمع القواعد الفقهية وتنسيقها على نمط معين، فقد أفصح المؤلف عن هدفه كما يلي:</a:t>
            </a:r>
          </a:p>
          <a:p>
            <a:pPr algn="just"/>
            <a:r>
              <a:rPr lang="ar-SA" b="1" dirty="0"/>
              <a:t>" الغرض بوضع هذا الكتاب بيان مصالح الطاعات، والمعاملات، وسائر التصرفات، لسعي العباد في تحصيلها، وبيان المخالفات لسعي العباد في درئها.</a:t>
            </a:r>
          </a:p>
          <a:p>
            <a:pPr algn="just"/>
            <a:r>
              <a:rPr lang="ar-SA" b="1" dirty="0"/>
              <a:t>وموضوع الكتاب يدور حول القاعدة الشرعية الأساسية " جلب المصالح ودرء المفاسد" وأما القواعد الفقهية الأخرى التي نجدها منبثة في غضون الكتاب، فمردها إلى هذه القاعدة العامة.</a:t>
            </a:r>
          </a:p>
          <a:p>
            <a:pPr algn="just"/>
            <a:endParaRPr lang="ar-SA" dirty="0"/>
          </a:p>
        </p:txBody>
      </p:sp>
    </p:spTree>
    <p:extLst>
      <p:ext uri="{BB962C8B-B14F-4D97-AF65-F5344CB8AC3E}">
        <p14:creationId xmlns:p14="http://schemas.microsoft.com/office/powerpoint/2010/main" val="4048806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8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1.xml><?xml version="1.0" encoding="utf-8"?>
<a:theme xmlns:a="http://schemas.openxmlformats.org/drawingml/2006/main" name="9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2.xml><?xml version="1.0" encoding="utf-8"?>
<a:theme xmlns:a="http://schemas.openxmlformats.org/drawingml/2006/main" name="10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3.xml><?xml version="1.0" encoding="utf-8"?>
<a:theme xmlns:a="http://schemas.openxmlformats.org/drawingml/2006/main" name="11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4.xml><?xml version="1.0" encoding="utf-8"?>
<a:theme xmlns:a="http://schemas.openxmlformats.org/drawingml/2006/main" name="12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5.xml><?xml version="1.0" encoding="utf-8"?>
<a:theme xmlns:a="http://schemas.openxmlformats.org/drawingml/2006/main" name="13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6.xml><?xml version="1.0" encoding="utf-8"?>
<a:theme xmlns:a="http://schemas.openxmlformats.org/drawingml/2006/main" name="14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7.xml><?xml version="1.0" encoding="utf-8"?>
<a:theme xmlns:a="http://schemas.openxmlformats.org/drawingml/2006/main" name="15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8.xml><?xml version="1.0" encoding="utf-8"?>
<a:theme xmlns:a="http://schemas.openxmlformats.org/drawingml/2006/main" name="16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2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3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4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7.xml><?xml version="1.0" encoding="utf-8"?>
<a:theme xmlns:a="http://schemas.openxmlformats.org/drawingml/2006/main" name="5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8.xml><?xml version="1.0" encoding="utf-8"?>
<a:theme xmlns:a="http://schemas.openxmlformats.org/drawingml/2006/main" name="6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9.xml><?xml version="1.0" encoding="utf-8"?>
<a:theme xmlns:a="http://schemas.openxmlformats.org/drawingml/2006/main" name="7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2258</Words>
  <Application>Microsoft Office PowerPoint</Application>
  <PresentationFormat>عرض على الشاشة (3:4)‏</PresentationFormat>
  <Paragraphs>114</Paragraphs>
  <Slides>18</Slides>
  <Notes>0</Notes>
  <HiddenSlides>0</HiddenSlides>
  <MMClips>0</MMClips>
  <ScaleCrop>false</ScaleCrop>
  <HeadingPairs>
    <vt:vector size="4" baseType="variant">
      <vt:variant>
        <vt:lpstr>نسق</vt:lpstr>
      </vt:variant>
      <vt:variant>
        <vt:i4>18</vt:i4>
      </vt:variant>
      <vt:variant>
        <vt:lpstr>عناوين الشرائح</vt:lpstr>
      </vt:variant>
      <vt:variant>
        <vt:i4>18</vt:i4>
      </vt:variant>
    </vt:vector>
  </HeadingPairs>
  <TitlesOfParts>
    <vt:vector size="36" baseType="lpstr">
      <vt:lpstr>تصميم افتراضي</vt:lpstr>
      <vt:lpstr>نسق Office</vt:lpstr>
      <vt:lpstr>1_نسق Office</vt:lpstr>
      <vt:lpstr>2_نسق Office</vt:lpstr>
      <vt:lpstr>3_نسق Office</vt:lpstr>
      <vt:lpstr>4_نسق Office</vt:lpstr>
      <vt:lpstr>5_نسق Office</vt:lpstr>
      <vt:lpstr>6_نسق Office</vt:lpstr>
      <vt:lpstr>7_نسق Office</vt:lpstr>
      <vt:lpstr>8_نسق Office</vt:lpstr>
      <vt:lpstr>9_نسق Office</vt:lpstr>
      <vt:lpstr>10_نسق Office</vt:lpstr>
      <vt:lpstr>11_نسق Office</vt:lpstr>
      <vt:lpstr>12_نسق Office</vt:lpstr>
      <vt:lpstr>13_نسق Office</vt:lpstr>
      <vt:lpstr>14_نسق Office</vt:lpstr>
      <vt:lpstr>15_نسق Office</vt:lpstr>
      <vt:lpstr>16_نسق Office</vt:lpstr>
      <vt:lpstr>محاضرات في  مدخل دراسة الشريعة الاسلامية</vt:lpstr>
      <vt:lpstr>المبحث الثاني مصادر القواعد الفقهية في المذهب المالكي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المبحث الثالث مصادر القواعد الفقهية في المذهب الشافعي </vt:lpstr>
      <vt:lpstr>عرض تقديمي في PowerPoint</vt:lpstr>
      <vt:lpstr>عرض تقديمي في PowerPoint</vt:lpstr>
      <vt:lpstr>عرض تقديمي في PowerPoint</vt:lpstr>
      <vt:lpstr>عرض تقديمي في PowerPoint</vt:lpstr>
      <vt:lpstr>عرض تقديمي في PowerPoint</vt:lpstr>
      <vt:lpstr>المبحث الرابع مصادر القواعد الفقهية في المذهب الحنبلي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مدخل دراسة الشريعة الاسلامية</dc:title>
  <dc:creator>future</dc:creator>
  <cp:lastModifiedBy>future</cp:lastModifiedBy>
  <cp:revision>1</cp:revision>
  <dcterms:created xsi:type="dcterms:W3CDTF">2018-12-10T06:27:38Z</dcterms:created>
  <dcterms:modified xsi:type="dcterms:W3CDTF">2018-12-10T06:36:13Z</dcterms:modified>
</cp:coreProperties>
</file>