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 id="2147483780" r:id="rId11"/>
    <p:sldMasterId id="2147483792" r:id="rId12"/>
    <p:sldMasterId id="2147483804" r:id="rId13"/>
  </p:sldMasterIdLst>
  <p:sldIdLst>
    <p:sldId id="257" r:id="rId14"/>
    <p:sldId id="258" r:id="rId15"/>
    <p:sldId id="259" r:id="rId16"/>
    <p:sldId id="260" r:id="rId17"/>
    <p:sldId id="261" r:id="rId18"/>
    <p:sldId id="262" r:id="rId19"/>
    <p:sldId id="263" r:id="rId20"/>
    <p:sldId id="264" r:id="rId21"/>
    <p:sldId id="265" r:id="rId22"/>
    <p:sldId id="266" r:id="rId23"/>
    <p:sldId id="267" r:id="rId24"/>
    <p:sldId id="268" r:id="rId25"/>
    <p:sldId id="269" r:id="rId2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37" d="100"/>
          <a:sy n="37" d="100"/>
        </p:scale>
        <p:origin x="-141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slide" Target="slides/slide8.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1043"/>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EE45AF-E1FB-4F90-91BB-4F45A476E6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77279668"/>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A44E7E8-2B8B-4116-8BED-539E2FDC671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28483640"/>
      </p:ext>
    </p:extLst>
  </p:cSld>
  <p:clrMapOvr>
    <a:masterClrMapping/>
  </p:clrMapOvr>
  <p:transition>
    <p:dissolve/>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2837094"/>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7651255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0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3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81273217"/>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8076241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5704659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4433395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9775492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9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9085422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9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18299201"/>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93774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5256"/>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525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12CA9CE-B382-4C51-A882-F61709461853}"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3670399"/>
      </p:ext>
    </p:extLst>
  </p:cSld>
  <p:clrMapOvr>
    <a:masterClrMapping/>
  </p:clrMapOvr>
  <p:transition>
    <p:dissolve/>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8712631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07999604"/>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65972223"/>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8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1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6274654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9492581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1805923"/>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79202013"/>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26347240"/>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7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44357377"/>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7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5476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06942592"/>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10106353"/>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31478339"/>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12639"/>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1801097"/>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65"/>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49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70448633"/>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61025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48364358"/>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51523440"/>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1629228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5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962545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74673498"/>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5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25443817"/>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060448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02125635"/>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97640652"/>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36012915"/>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4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46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61853002"/>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27670113"/>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8"/>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1"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13409189"/>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66266006"/>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68956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95"/>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62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31708183"/>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40224409"/>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12935820"/>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43390049"/>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1"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36687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901061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498715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322028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639668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58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55266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B63B61-8868-4C83-BAE0-66CEB14FD35C}"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03355904"/>
      </p:ext>
    </p:extLst>
  </p:cSld>
  <p:clrMapOvr>
    <a:masterClrMapping/>
  </p:clrMapOvr>
  <p:transition>
    <p:dissolv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58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525511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990180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293303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025457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491433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9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61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000189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131192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253102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273760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76818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7518"/>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D8804C-215A-4EF7-864A-89591C4A1CC3}"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42394122"/>
      </p:ext>
    </p:extLst>
  </p:cSld>
  <p:clrMapOvr>
    <a:masterClrMapping/>
  </p:clrMapOvr>
  <p:transition>
    <p:dissolv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57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322799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57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36305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339642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587300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4269456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0141741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85"/>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61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3651376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9477303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144616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92714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5A59399-2B3D-4E1C-8BFE-B3A00ECC703F}"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1524809"/>
      </p:ext>
    </p:extLst>
  </p:cSld>
  <p:clrMapOvr>
    <a:masterClrMapping/>
  </p:clrMapOvr>
  <p:transition>
    <p:dissolv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6584378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57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2514770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57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4444328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806823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5732932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7838864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6397727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7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60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5753603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1964844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76510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334"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33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4CD06EF-C43A-4A71-AF18-6CCD2CB7D90D}"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63247378"/>
      </p:ext>
    </p:extLst>
  </p:cSld>
  <p:clrMapOvr>
    <a:masterClrMapping/>
  </p:clrMapOvr>
  <p:transition>
    <p:dissolv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1192411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2771229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56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1045214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56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0182592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4394142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9916646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792997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7167854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6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9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4067546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32695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58693E0-9666-40CF-8FC2-B833ACC9155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08634280"/>
      </p:ext>
    </p:extLst>
  </p:cSld>
  <p:clrMapOvr>
    <a:masterClrMapping/>
  </p:clrMapOvr>
  <p:transition>
    <p:dissolv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8108109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6344475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4129923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55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8254632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55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7097419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2536392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455037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8399626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3717282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55"/>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8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12723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A5E400D-8BF6-4CAC-A634-EB6247431F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95007339"/>
      </p:ext>
    </p:extLst>
  </p:cSld>
  <p:clrMapOvr>
    <a:masterClrMapping/>
  </p:clrMapOvr>
  <p:transition>
    <p:dissolv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0825729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6994153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4430776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5524582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54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5118319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54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7192638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6983519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9502467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9126024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93267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66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9E29874-1E4F-453D-9282-9E16F377490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40477760"/>
      </p:ext>
    </p:extLst>
  </p:cSld>
  <p:clrMapOvr>
    <a:masterClrMapping/>
  </p:clrMapOvr>
  <p:transition>
    <p:dissolv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4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6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2829470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5995715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9998478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1442732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7921095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5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5528650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5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4488128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361474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6795237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25579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04FE336-9560-4ABB-9021-A774A94BE00D}"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25476652"/>
      </p:ext>
    </p:extLst>
  </p:cSld>
  <p:clrMapOvr>
    <a:masterClrMapping/>
  </p:clrMapOvr>
  <p:transition>
    <p:dissolv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3850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25"/>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5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77808403"/>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9715814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5776389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3278753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40825536"/>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51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3576739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51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63503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8909588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47832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1.jpe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1.jpe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1.jpe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image" Target="../media/image1.jpeg"/><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altLang="ar-SA" smtClean="0"/>
              <a:t>انقر لتحرير نمط العنوان الرئيسي</a:t>
            </a:r>
          </a:p>
        </p:txBody>
      </p:sp>
      <p:sp>
        <p:nvSpPr>
          <p:cNvPr id="1027" name="Rectangle 3"/>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ar-SA" smtClean="0"/>
              <a:t>انقر لتحرير أنماط النص الرئيسي</a:t>
            </a:r>
          </a:p>
          <a:p>
            <a:pPr lvl="1"/>
            <a:r>
              <a:rPr lang="ar-SA" altLang="ar-SA" smtClean="0"/>
              <a:t>المستوى الثاني</a:t>
            </a:r>
          </a:p>
          <a:p>
            <a:pPr lvl="2"/>
            <a:r>
              <a:rPr lang="ar-SA" altLang="ar-SA" smtClean="0"/>
              <a:t>المستوى الثالث</a:t>
            </a:r>
          </a:p>
          <a:p>
            <a:pPr lvl="3"/>
            <a:r>
              <a:rPr lang="ar-SA" altLang="ar-SA" smtClean="0"/>
              <a:t>المستوى الرابع</a:t>
            </a:r>
          </a:p>
          <a:p>
            <a:pPr lvl="4"/>
            <a:r>
              <a:rPr lang="ar-SA" altLang="ar-SA" smtClean="0"/>
              <a:t>المستوى الخامس</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defRPr/>
            </a:pPr>
            <a:fld id="{CE53D13F-F498-4106-A99C-016AA78B0723}" type="slidenum">
              <a:rPr lang="ar-SA">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3639025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1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1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1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89970318"/>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39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39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39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64678107"/>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377"/>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377"/>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377"/>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9901727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8"/>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35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35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35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8247557"/>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507"/>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507"/>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507"/>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265061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50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50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50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912799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97"/>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97"/>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97"/>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3026260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8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8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8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939288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7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7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7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3459342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67"/>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67"/>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67"/>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580955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5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5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5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5957772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37"/>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37"/>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37"/>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5938865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D03B"/>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628800"/>
            <a:ext cx="7772400" cy="2160240"/>
          </a:xfrm>
        </p:spPr>
        <p:txBody>
          <a:bodyPr/>
          <a:lstStyle/>
          <a:p>
            <a:r>
              <a:rPr lang="ar-IQ" sz="2400" b="1" dirty="0" smtClean="0">
                <a:solidFill>
                  <a:srgbClr val="002060"/>
                </a:solidFill>
                <a:cs typeface="PT Bold Dusky" pitchFamily="2" charset="-78"/>
              </a:rPr>
              <a:t>محاضرات</a:t>
            </a:r>
            <a:br>
              <a:rPr lang="ar-IQ" sz="2400" b="1" dirty="0" smtClean="0">
                <a:solidFill>
                  <a:srgbClr val="002060"/>
                </a:solidFill>
                <a:cs typeface="PT Bold Dusky" pitchFamily="2" charset="-78"/>
              </a:rPr>
            </a:br>
            <a:r>
              <a:rPr lang="ar-IQ" sz="2400" b="1" dirty="0" smtClean="0">
                <a:solidFill>
                  <a:srgbClr val="002060"/>
                </a:solidFill>
                <a:cs typeface="PT Bold Dusky" pitchFamily="2" charset="-78"/>
              </a:rPr>
              <a:t>في </a:t>
            </a:r>
            <a:br>
              <a:rPr lang="ar-IQ" sz="2400" b="1" dirty="0" smtClean="0">
                <a:solidFill>
                  <a:srgbClr val="002060"/>
                </a:solidFill>
                <a:cs typeface="PT Bold Dusky" pitchFamily="2" charset="-78"/>
              </a:rPr>
            </a:br>
            <a:r>
              <a:rPr lang="ar-IQ" sz="2400" b="1" dirty="0" smtClean="0">
                <a:solidFill>
                  <a:srgbClr val="002060"/>
                </a:solidFill>
                <a:cs typeface="PT Bold Dusky" pitchFamily="2" charset="-78"/>
              </a:rPr>
              <a:t>مدخل دراسة الشريعة الاسلامية</a:t>
            </a:r>
            <a:endParaRPr lang="ar-IQ" sz="2400" b="1" dirty="0">
              <a:solidFill>
                <a:srgbClr val="002060"/>
              </a:solidFill>
              <a:cs typeface="PT Bold Dusky" pitchFamily="2" charset="-78"/>
            </a:endParaRPr>
          </a:p>
        </p:txBody>
      </p:sp>
      <p:sp>
        <p:nvSpPr>
          <p:cNvPr id="3" name="عنوان فرعي 2"/>
          <p:cNvSpPr>
            <a:spLocks noGrp="1"/>
          </p:cNvSpPr>
          <p:nvPr>
            <p:ph type="subTitle" idx="1"/>
          </p:nvPr>
        </p:nvSpPr>
        <p:spPr>
          <a:xfrm>
            <a:off x="1371600" y="3886200"/>
            <a:ext cx="6400800" cy="2135088"/>
          </a:xfrm>
        </p:spPr>
        <p:txBody>
          <a:bodyPr/>
          <a:lstStyle/>
          <a:p>
            <a:r>
              <a:rPr lang="ar-IQ" b="1" dirty="0" smtClean="0">
                <a:solidFill>
                  <a:srgbClr val="002060"/>
                </a:solidFill>
                <a:cs typeface="PT Bold Dusky" pitchFamily="2" charset="-78"/>
              </a:rPr>
              <a:t>الاستاذ المساعد الدكتور</a:t>
            </a:r>
          </a:p>
          <a:p>
            <a:r>
              <a:rPr lang="ar-IQ" b="1" dirty="0" smtClean="0">
                <a:solidFill>
                  <a:srgbClr val="002060"/>
                </a:solidFill>
                <a:cs typeface="PT Bold Dusky" pitchFamily="2" charset="-78"/>
              </a:rPr>
              <a:t>إسماعيل محمود محمد الجبوري</a:t>
            </a:r>
          </a:p>
          <a:p>
            <a:r>
              <a:rPr lang="ar-IQ" b="1" dirty="0" smtClean="0">
                <a:solidFill>
                  <a:srgbClr val="002060"/>
                </a:solidFill>
                <a:cs typeface="PT Bold Dusky" pitchFamily="2" charset="-78"/>
              </a:rPr>
              <a:t>كلية القانون</a:t>
            </a:r>
          </a:p>
          <a:p>
            <a:r>
              <a:rPr lang="ar-IQ" b="1" dirty="0" smtClean="0">
                <a:solidFill>
                  <a:srgbClr val="002060"/>
                </a:solidFill>
                <a:cs typeface="PT Bold Dusky" pitchFamily="2" charset="-78"/>
              </a:rPr>
              <a:t>2018/2017</a:t>
            </a: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254235"/>
            <a:ext cx="1240532" cy="1234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6147" y="452568"/>
            <a:ext cx="1143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8192742"/>
      </p:ext>
    </p:extLst>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669303"/>
            <a:ext cx="7886700" cy="5507660"/>
          </a:xfrm>
        </p:spPr>
        <p:txBody>
          <a:bodyPr/>
          <a:lstStyle/>
          <a:p>
            <a:r>
              <a:rPr lang="ar-SA" b="1" dirty="0"/>
              <a:t>حَتَّى إِن </a:t>
            </a:r>
            <a:r>
              <a:rPr lang="ar-SA" b="1" dirty="0" err="1"/>
              <a:t>الدبوسي</a:t>
            </a:r>
            <a:r>
              <a:rPr lang="ar-SA" b="1" dirty="0"/>
              <a:t> والصفار ومشايخ بَلخ وَبَعض مَشَايِخ سَمَرْقَنْد قَالُوا بِعَدَمِ وُقُوع الْفرْقَة أصلا بردتها زجرا لَهَا، قَالَ فِي النَّهر: وَهُوَ أولى. </a:t>
            </a:r>
          </a:p>
          <a:p>
            <a:r>
              <a:rPr lang="ar-SA" b="1" dirty="0"/>
              <a:t>ثمَّ لَو مَاتَت فِي الرِّدَّة فعلى القَوْل الأول بِوُقُوع الْفرْقَة يَرِثهَا الزَّوْج إِذا كَانَت ردتها فِي الْمَرَض وَمَاتَتْ وَهِي فِي الْعدة لكَونهَا فارة، فَإِن الْفِرَار يتَحَقَّق من الزَّوْجَة كَمَا يتَحَقَّق من الزَّوْج (ر: الدّرّ الْمُخْتَار، من طَلَاق الْمَرِيض) . وعَلى قَول </a:t>
            </a:r>
            <a:r>
              <a:rPr lang="ar-SA" b="1" dirty="0" err="1"/>
              <a:t>الدبوسي</a:t>
            </a:r>
            <a:r>
              <a:rPr lang="ar-SA" b="1" dirty="0"/>
              <a:t> وَمن ذكر بعده يَرِثهَا مُطلقًا بِلَا قيد.</a:t>
            </a:r>
          </a:p>
          <a:p>
            <a:endParaRPr lang="ar-SA" dirty="0"/>
          </a:p>
        </p:txBody>
      </p:sp>
    </p:spTree>
    <p:extLst>
      <p:ext uri="{BB962C8B-B14F-4D97-AF65-F5344CB8AC3E}">
        <p14:creationId xmlns:p14="http://schemas.microsoft.com/office/powerpoint/2010/main" val="3253416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556181"/>
            <a:ext cx="7886700" cy="5620782"/>
          </a:xfrm>
        </p:spPr>
        <p:txBody>
          <a:bodyPr>
            <a:normAutofit lnSpcReduction="10000"/>
          </a:bodyPr>
          <a:lstStyle/>
          <a:p>
            <a:pPr algn="just"/>
            <a:r>
              <a:rPr lang="ar-SA" sz="3600" b="1" dirty="0"/>
              <a:t>وَمِنْهَا: مَا لَو طلق امْرَأَته فِي مرض مَوته ثمَّ مَاتَ وَهِي فِي الْعدة فَإِنَّهَا تَرث مِنْهُ ردا لعمله أَيْضا فَإِن السَّبَب الْعَام الَّذِي يمْنَع أحد الزَّوْجَيْنِ لَا على التَّعْيِين من إِرْثه من الآخر هُوَ تقدم مَوته، وَهَذَا يحْتَمل وُقُوعه عَلَيْهِ أَو عَلَيْهَا،</a:t>
            </a:r>
          </a:p>
          <a:p>
            <a:pPr algn="just"/>
            <a:r>
              <a:rPr lang="ar-SA" sz="3600" b="1" dirty="0"/>
              <a:t> فَلَمَّا أَرَادَ الزَّوْج التنصل عَن هَذَا السَّبَب الْمَوْضُوع بِوَجْه عَام وَالْخُرُوج من دَائِرَة احْتِمَال وُقُوعه عَلَيْهِ دونهَا وَعمل على حصر عدم الْإِرْث فِي جَانبهَا بِهَذَا السَّبَب الْخَاص الْمَحْظُور اسْتِعْمَاله لمثل هَذَا الْمَقْصد السَّيئ عُوقِبَ برد عمله هَذَا عَلَيْهِ وحرمانه ثَمَرَته بتوريثها مِنْهُ.</a:t>
            </a:r>
            <a:endParaRPr lang="ar-SA" sz="3600" dirty="0"/>
          </a:p>
        </p:txBody>
      </p:sp>
    </p:spTree>
    <p:extLst>
      <p:ext uri="{BB962C8B-B14F-4D97-AF65-F5344CB8AC3E}">
        <p14:creationId xmlns:p14="http://schemas.microsoft.com/office/powerpoint/2010/main" val="815319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pPr algn="just"/>
            <a:r>
              <a:rPr lang="ar-SA" sz="4000" b="1" dirty="0"/>
              <a:t>وَمِنْهَا: مَا لَو بَاشر الْمُكَلف قتل مُوَرِثه أَو من أوصى لَهُ سَوَاء كَانَ قَتله لَهُ عمدا، وَهُوَ أَن يتَعَمَّد بِلَا حق وَلَا تَأْوِيل ضربه بِآلَة مفرقة للأجزاء، </a:t>
            </a:r>
          </a:p>
          <a:p>
            <a:pPr algn="just"/>
            <a:r>
              <a:rPr lang="ar-SA" sz="4000" b="1" dirty="0"/>
              <a:t>أَو شبه عمد، وَهُوَ: أَن يتَعَمَّد ضربه كَذَلِك بِغَيْر آلَة مفرقة للأجزاء وَلَكِن بِمَا يقتل غَالِبا فَيَمُوت من ضربه. فَإِن كلا القتلين يمْنَع الْإِرْث وَيبْطل الْوَصِيَّة.</a:t>
            </a:r>
            <a:endParaRPr lang="ar-SA" sz="4000" dirty="0"/>
          </a:p>
        </p:txBody>
      </p:sp>
    </p:spTree>
    <p:extLst>
      <p:ext uri="{BB962C8B-B14F-4D97-AF65-F5344CB8AC3E}">
        <p14:creationId xmlns:p14="http://schemas.microsoft.com/office/powerpoint/2010/main" val="231430294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716437"/>
            <a:ext cx="7886700" cy="5460526"/>
          </a:xfrm>
        </p:spPr>
        <p:txBody>
          <a:bodyPr>
            <a:normAutofit/>
          </a:bodyPr>
          <a:lstStyle/>
          <a:p>
            <a:pPr algn="just"/>
            <a:r>
              <a:rPr lang="ar-SA" b="1" dirty="0"/>
              <a:t>(تَنْبِيه آخر:)</a:t>
            </a:r>
          </a:p>
          <a:p>
            <a:pPr algn="just"/>
            <a:r>
              <a:rPr lang="ar-SA" b="1" dirty="0"/>
              <a:t>المستعجل على الشَّيْء قبل أَوَانه إِنَّمَا يُعَاقب بحرمانه ورد عمله عَلَيْهِ بِقدر الْإِمْكَان، فَإِن أمكن رد كل الْعَمَل، كَمَا فِي الْمسَائِل الْمُتَقَدّمَة، فبها وَإِلَّا فبقدر مَا يُمكن.</a:t>
            </a:r>
          </a:p>
          <a:p>
            <a:pPr algn="just"/>
            <a:r>
              <a:rPr lang="ar-SA" b="1" dirty="0"/>
              <a:t>فَلَو وَقعت الْفرْقَة بَين الزَّوْجَيْنِ من قبل الْمَرْأَة بِحرْمَة الْمُصَاهَرَة، كإرضاعها ضَرَّتهَا الصَّغِيرَة مثلا، فَإِنَّهُ لَا يُمكن رد عَملهَا عَلَيْهَا بإرجاعها إِلَى زَوجهَا وَالْحَالة هَذِه، </a:t>
            </a:r>
          </a:p>
          <a:p>
            <a:pPr algn="just"/>
            <a:r>
              <a:rPr lang="ar-SA" b="1" dirty="0"/>
              <a:t>وَلَكِن ينظر فَإِن جَاءَت الْفرْقَة من قبلهَا قبل الدُّخُول سقط الْمهْر، </a:t>
            </a:r>
          </a:p>
          <a:p>
            <a:pPr algn="just"/>
            <a:r>
              <a:rPr lang="ar-SA" b="1" dirty="0"/>
              <a:t>وَإِن جَاءَت بعد الدُّخُول تقرر الْمهْر كُله على الزَّوْج، وَلَكِن تسْقط نَفَقَة الْعدة عَنهُ، </a:t>
            </a:r>
          </a:p>
          <a:p>
            <a:pPr algn="just"/>
            <a:r>
              <a:rPr lang="ar-SA" b="1" dirty="0"/>
              <a:t>وَلَا يُمكن رد عَملهَا عَلَيْهَا بِأَكْثَرَ من هَذَا،</a:t>
            </a:r>
          </a:p>
          <a:p>
            <a:pPr algn="just"/>
            <a:r>
              <a:rPr lang="ar-SA" b="1" dirty="0"/>
              <a:t> لِأَن سُقُوط الْمهْر حينئذٍ يَجْعَل الدُّخُول السَّابِق بِلَا مهر وَلَا حد، وَهُوَ لَا يكون لِأَن الْوَطْء فِي دَار الْإِسْلَام لَا يَخْلُو عَن عُقُوبَة حدٍ أَو مهر.</a:t>
            </a:r>
            <a:endParaRPr lang="ar-SA" dirty="0"/>
          </a:p>
        </p:txBody>
      </p:sp>
    </p:spTree>
    <p:extLst>
      <p:ext uri="{BB962C8B-B14F-4D97-AF65-F5344CB8AC3E}">
        <p14:creationId xmlns:p14="http://schemas.microsoft.com/office/powerpoint/2010/main" val="1081883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المسالة </a:t>
            </a:r>
            <a:r>
              <a:rPr lang="ar-SA" dirty="0" err="1"/>
              <a:t>التاسعة:القواعد</a:t>
            </a:r>
            <a:r>
              <a:rPr lang="ar-SA" dirty="0"/>
              <a:t> المتفرعة عن قاعدة الأمور بمقاصدها</a:t>
            </a:r>
          </a:p>
        </p:txBody>
      </p:sp>
      <p:sp>
        <p:nvSpPr>
          <p:cNvPr id="3" name="عنصر نائب للمحتوى 2"/>
          <p:cNvSpPr>
            <a:spLocks noGrp="1"/>
          </p:cNvSpPr>
          <p:nvPr>
            <p:ph idx="1"/>
          </p:nvPr>
        </p:nvSpPr>
        <p:spPr/>
        <p:txBody>
          <a:bodyPr/>
          <a:lstStyle/>
          <a:p>
            <a:r>
              <a:rPr lang="ar-SA" dirty="0"/>
              <a:t>العبرة في العقود بالمقاصد والمعاني لا بالألفاظ والمباني</a:t>
            </a:r>
          </a:p>
          <a:p>
            <a:r>
              <a:rPr lang="ar-SA" dirty="0"/>
              <a:t>هذا نصها عند الحنفية0</a:t>
            </a:r>
          </a:p>
          <a:p>
            <a:r>
              <a:rPr lang="ar-SA" dirty="0"/>
              <a:t>وعند المالكية والشافعية والحنابلة بلفظ الاستفهام؛ إشارة إلى الاختلاف فيها0</a:t>
            </a:r>
          </a:p>
          <a:p>
            <a:r>
              <a:rPr lang="ar-SA" dirty="0"/>
              <a:t>قال السيوطي الشافعي: ( هل العبرة بصيغ العقود او بمعنيها ) الاشباه والنظائر</a:t>
            </a:r>
          </a:p>
        </p:txBody>
      </p:sp>
    </p:spTree>
    <p:extLst>
      <p:ext uri="{BB962C8B-B14F-4D97-AF65-F5344CB8AC3E}">
        <p14:creationId xmlns:p14="http://schemas.microsoft.com/office/powerpoint/2010/main" val="2958173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معنى القاعدة</a:t>
            </a:r>
          </a:p>
        </p:txBody>
      </p:sp>
      <p:sp>
        <p:nvSpPr>
          <p:cNvPr id="3" name="عنصر نائب للمحتوى 2"/>
          <p:cNvSpPr>
            <a:spLocks noGrp="1"/>
          </p:cNvSpPr>
          <p:nvPr>
            <p:ph idx="1"/>
          </p:nvPr>
        </p:nvSpPr>
        <p:spPr/>
        <p:txBody>
          <a:bodyPr>
            <a:normAutofit fontScale="92500" lnSpcReduction="10000"/>
          </a:bodyPr>
          <a:lstStyle/>
          <a:p>
            <a:pPr algn="just"/>
            <a:r>
              <a:rPr lang="ar-SA" b="1" dirty="0"/>
              <a:t>المعنى الإفرادي:</a:t>
            </a:r>
          </a:p>
          <a:p>
            <a:pPr algn="just"/>
            <a:r>
              <a:rPr lang="ar-SA" b="1" dirty="0"/>
              <a:t>( العبرة ) الاعتداد</a:t>
            </a:r>
          </a:p>
          <a:p>
            <a:pPr algn="just"/>
            <a:r>
              <a:rPr lang="ar-SA" b="1" dirty="0"/>
              <a:t>(العقود ) جمع عقدن وهو ارتباط الإيجاب بالقبول على وجه مشروع يثبت أثره في محله0</a:t>
            </a:r>
          </a:p>
          <a:p>
            <a:pPr algn="just"/>
            <a:r>
              <a:rPr lang="ar-SA" b="1" dirty="0"/>
              <a:t>( المقاصد ) جمع مقصد  ، والمراد به نية المتكلم ومراده0</a:t>
            </a:r>
          </a:p>
          <a:p>
            <a:pPr algn="just"/>
            <a:r>
              <a:rPr lang="ar-SA" b="1" dirty="0"/>
              <a:t>( المعاني ) جمع معنى وهو الصورة الذهنية التي دل عليها القول والفعل0</a:t>
            </a:r>
          </a:p>
          <a:p>
            <a:pPr algn="just"/>
            <a:r>
              <a:rPr lang="ar-SA" b="1" dirty="0"/>
              <a:t>(الألفاظ) جمع لفظ، وهو الكلام الذي ينطق به المرء بقصد التعبير عما بداخله0</a:t>
            </a:r>
          </a:p>
          <a:p>
            <a:pPr algn="just"/>
            <a:r>
              <a:rPr lang="ar-SA" b="1" dirty="0"/>
              <a:t>المباني) جمع مبنى، وهي كلمة مرادفة للفظ، ويقصد بها هنا صورته</a:t>
            </a:r>
          </a:p>
        </p:txBody>
      </p:sp>
    </p:spTree>
    <p:extLst>
      <p:ext uri="{BB962C8B-B14F-4D97-AF65-F5344CB8AC3E}">
        <p14:creationId xmlns:p14="http://schemas.microsoft.com/office/powerpoint/2010/main" val="282705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المعنى الإجمالي للقاعدة</a:t>
            </a:r>
          </a:p>
        </p:txBody>
      </p:sp>
      <p:sp>
        <p:nvSpPr>
          <p:cNvPr id="3" name="عنصر نائب للمحتوى 2"/>
          <p:cNvSpPr>
            <a:spLocks noGrp="1"/>
          </p:cNvSpPr>
          <p:nvPr>
            <p:ph idx="1"/>
          </p:nvPr>
        </p:nvSpPr>
        <p:spPr/>
        <p:txBody>
          <a:bodyPr>
            <a:normAutofit/>
          </a:bodyPr>
          <a:lstStyle/>
          <a:p>
            <a:pPr algn="just"/>
            <a:r>
              <a:rPr lang="ar-SA" sz="4800" b="1" dirty="0"/>
              <a:t>إن أحكام العقود إذا اختلفت بين ألفاظ المتكلم ونيته ، فإنّه لا ينظر إلى ألفاظه، ولا تبنى عليها العقود بل ينظر إلى مقصده ونيته فعليها تبنى أحكام العقود0</a:t>
            </a:r>
          </a:p>
        </p:txBody>
      </p:sp>
    </p:spTree>
    <p:extLst>
      <p:ext uri="{BB962C8B-B14F-4D97-AF65-F5344CB8AC3E}">
        <p14:creationId xmlns:p14="http://schemas.microsoft.com/office/powerpoint/2010/main" val="1618499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المسألة </a:t>
            </a:r>
            <a:r>
              <a:rPr lang="ar-SA" b="1" dirty="0" err="1"/>
              <a:t>الثالثة:أمثلة</a:t>
            </a:r>
            <a:r>
              <a:rPr lang="ar-SA" b="1" dirty="0"/>
              <a:t> للفروع المبنية على القاعدة</a:t>
            </a:r>
            <a:br>
              <a:rPr lang="ar-SA" b="1" dirty="0"/>
            </a:br>
            <a:endParaRPr lang="ar-SA" dirty="0"/>
          </a:p>
        </p:txBody>
      </p:sp>
      <p:sp>
        <p:nvSpPr>
          <p:cNvPr id="3" name="عنصر نائب للمحتوى 2"/>
          <p:cNvSpPr>
            <a:spLocks noGrp="1"/>
          </p:cNvSpPr>
          <p:nvPr>
            <p:ph idx="1"/>
          </p:nvPr>
        </p:nvSpPr>
        <p:spPr/>
        <p:txBody>
          <a:bodyPr>
            <a:normAutofit fontScale="62500" lnSpcReduction="20000"/>
          </a:bodyPr>
          <a:lstStyle/>
          <a:p>
            <a:r>
              <a:rPr lang="ar-SA" b="1" dirty="0"/>
              <a:t>2-الهبة بشرط العوض بيع.</a:t>
            </a:r>
          </a:p>
          <a:p>
            <a:r>
              <a:rPr lang="ar-SA" b="1" dirty="0"/>
              <a:t>3-ومنها: الإعارة تمليك المنفعة بغير عوض فإذا اشترط فيها العوض كانت إجارة.</a:t>
            </a:r>
          </a:p>
          <a:p>
            <a:endParaRPr lang="ar-SA" b="1" dirty="0"/>
          </a:p>
          <a:p>
            <a:r>
              <a:rPr lang="ar-SA" b="1" dirty="0"/>
              <a:t>أ- إذا اشترى إنسان سلعة وليس معه ثمنها وقال للبائع: خذ هذه الساعة أمانة عندك حتى أحضر الثمن، فالساعة يكون لها حكم الرهن ولا تكون أمانة، لأن الأمانة يحق للمؤتمن استرجاعها ويجب على الأمين إرجاعها، أما الراهن فيجوز تملكه إذا لم يحضر الثمن. </a:t>
            </a:r>
            <a:br>
              <a:rPr lang="ar-SA" b="1" dirty="0"/>
            </a:br>
            <a:r>
              <a:rPr lang="ar-SA" b="1" dirty="0"/>
              <a:t>ب- إذا قال إنسان لآخر: وهبتك هذا الكتاب بعشرين ريالاً فإنه بيع لا هبة ، لأن العبرة في العقود النظر إلى المقاصد والمعاني لا بالألفاظ والمباني). </a:t>
            </a:r>
          </a:p>
          <a:p>
            <a:r>
              <a:rPr lang="ar-SA" b="1" dirty="0"/>
              <a:t/>
            </a:r>
            <a:br>
              <a:rPr lang="ar-SA" b="1" dirty="0"/>
            </a:br>
            <a:r>
              <a:rPr lang="ar-SA" b="1" dirty="0"/>
              <a:t>اذا طلق </a:t>
            </a:r>
            <a:r>
              <a:rPr lang="ar-SA" b="1" dirty="0" err="1"/>
              <a:t>باحدى</a:t>
            </a:r>
            <a:r>
              <a:rPr lang="ar-SA" b="1" dirty="0"/>
              <a:t> كنايات الطلاق ونواه وقع</a:t>
            </a:r>
          </a:p>
          <a:p>
            <a:r>
              <a:rPr lang="ar-SA" b="1" dirty="0"/>
              <a:t>3- تحريم نكاح المحلل لأنه قصد النكاح ولم يقصد التحليل</a:t>
            </a:r>
          </a:p>
          <a:p>
            <a:r>
              <a:rPr lang="ar-SA" b="1" dirty="0"/>
              <a:t>4- الكلام </a:t>
            </a:r>
            <a:r>
              <a:rPr lang="ar-SA" b="1" dirty="0" err="1"/>
              <a:t>فى</a:t>
            </a:r>
            <a:r>
              <a:rPr lang="ar-SA" b="1" dirty="0"/>
              <a:t> الغضب لا يكون0</a:t>
            </a:r>
          </a:p>
          <a:p>
            <a:r>
              <a:rPr lang="ar-SA" b="1" dirty="0"/>
              <a:t>5- لو ذهب للحج فلبى </a:t>
            </a:r>
            <a:r>
              <a:rPr lang="ar-SA" b="1" dirty="0" err="1"/>
              <a:t>للعمره</a:t>
            </a:r>
            <a:r>
              <a:rPr lang="ar-SA" b="1" dirty="0"/>
              <a:t> وقع ما نواه للحج</a:t>
            </a:r>
          </a:p>
          <a:p>
            <a:r>
              <a:rPr lang="ar-SA" b="1" dirty="0"/>
              <a:t/>
            </a:r>
            <a:br>
              <a:rPr lang="ar-SA" b="1" dirty="0"/>
            </a:br>
            <a:r>
              <a:rPr lang="ar-SA" b="1" dirty="0"/>
              <a:t/>
            </a:r>
            <a:br>
              <a:rPr lang="ar-SA" b="1" dirty="0"/>
            </a:br>
            <a:endParaRPr lang="ar-SA" b="1" dirty="0"/>
          </a:p>
        </p:txBody>
      </p:sp>
    </p:spTree>
    <p:extLst>
      <p:ext uri="{BB962C8B-B14F-4D97-AF65-F5344CB8AC3E}">
        <p14:creationId xmlns:p14="http://schemas.microsoft.com/office/powerpoint/2010/main" val="2729320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5400" b="1" dirty="0"/>
              <a:t>علاقة هذه القاعدة بالقاعدة الكبرى</a:t>
            </a:r>
          </a:p>
        </p:txBody>
      </p:sp>
      <p:sp>
        <p:nvSpPr>
          <p:cNvPr id="3" name="عنصر نائب للمحتوى 2"/>
          <p:cNvSpPr>
            <a:spLocks noGrp="1"/>
          </p:cNvSpPr>
          <p:nvPr>
            <p:ph idx="1"/>
          </p:nvPr>
        </p:nvSpPr>
        <p:spPr/>
        <p:txBody>
          <a:bodyPr>
            <a:normAutofit fontScale="92500"/>
          </a:bodyPr>
          <a:lstStyle/>
          <a:p>
            <a:pPr algn="just"/>
            <a:r>
              <a:rPr lang="ar-SA" sz="5400" b="1" dirty="0"/>
              <a:t>هذه القاعدة في النص المعتمد، تفيد أنّ أحكام العقود يرجع فيها إلى نية العاقد وقصده لا على لفظه، </a:t>
            </a:r>
          </a:p>
          <a:p>
            <a:pPr algn="just"/>
            <a:r>
              <a:rPr lang="ar-SA" sz="5400" b="1" dirty="0"/>
              <a:t>وهذا ما </a:t>
            </a:r>
            <a:r>
              <a:rPr lang="ar-SA" sz="5400" b="1" dirty="0" err="1"/>
              <a:t>تفيده</a:t>
            </a:r>
            <a:r>
              <a:rPr lang="ar-SA" sz="5400" b="1" dirty="0"/>
              <a:t> القاعدة الكبرى، حيث أفادت أنّ تصرفات المكلّف تختلف أحكامها  باختلاف نيته وقصده0</a:t>
            </a:r>
          </a:p>
        </p:txBody>
      </p:sp>
    </p:spTree>
    <p:extLst>
      <p:ext uri="{BB962C8B-B14F-4D97-AF65-F5344CB8AC3E}">
        <p14:creationId xmlns:p14="http://schemas.microsoft.com/office/powerpoint/2010/main" val="1541531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دلِيل الشَّيْء فِي الْأُمُور الْبَاطِنَة يُقَام مقَامه</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b="1" dirty="0"/>
              <a:t> - وَأما الْعُقُوبَات: فكالقصاص: فَإِنَّهُ يتَوَقَّف على أَن يقْصد الْقَاتِل  الْقَتْل، لَكِن الْآلَة المفرقة للأجزاء تُقَام مقَام قصد الْقَتْل، لِأَن هَذَا الْقَصْد مِمَّا لَا يُوقف عَلَيْهِ، </a:t>
            </a:r>
          </a:p>
          <a:p>
            <a:r>
              <a:rPr lang="ar-SA" b="1" dirty="0"/>
              <a:t>وَدَلِيل الشَّيْء فِي الْأُمُور الْبَاطِنَة يُقَام مقَامه، ويتوقف على أَن يقْصد قتل نفس الْمَقْتُول لَا غَيره. </a:t>
            </a:r>
          </a:p>
          <a:p>
            <a:r>
              <a:rPr lang="ar-SA" b="1" dirty="0"/>
              <a:t>فَلَو لم يقْصد الْقَتْل أصلا، </a:t>
            </a:r>
          </a:p>
          <a:p>
            <a:r>
              <a:rPr lang="ar-SA" b="1" dirty="0"/>
              <a:t>أَو قصد الْقَتْل وَلَكِن أَرَادَ غير الْمَقْتُول فَأصَاب الْمَقْتُول، فَإِنَّهُ لَا يقْتَصّ مِنْهُ فِي شَيْء من ذَلِك بل تجب الدِّيَة،</a:t>
            </a:r>
          </a:p>
          <a:p>
            <a:r>
              <a:rPr lang="ar-SA" b="1" dirty="0"/>
              <a:t> سَوَاء كَانَ مَا قَصده مُبَاحا، كَمَا لَو أَرَادَ قتل صيد أَو إِنْسَان مُبَاح الدَّم فَأصَاب آخر مُحْتَرم الدَّم، </a:t>
            </a:r>
          </a:p>
          <a:p>
            <a:r>
              <a:rPr lang="ar-SA" b="1" dirty="0"/>
              <a:t>أَو كَانَ مَا قَصده مَحْظُورًا، كَمَا لَو أَرَادَ قتل شخص مُحْتَرم الدَّم فَأصَاب آخر مثله.</a:t>
            </a:r>
            <a:endParaRPr lang="ar-SA" dirty="0"/>
          </a:p>
        </p:txBody>
      </p:sp>
    </p:spTree>
    <p:extLst>
      <p:ext uri="{BB962C8B-B14F-4D97-AF65-F5344CB8AC3E}">
        <p14:creationId xmlns:p14="http://schemas.microsoft.com/office/powerpoint/2010/main" val="2771328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4000" b="1" dirty="0"/>
              <a:t>من القواعد المتفرعة: القواعد المستثناة من القاعدة الكبرى</a:t>
            </a:r>
          </a:p>
        </p:txBody>
      </p:sp>
      <p:sp>
        <p:nvSpPr>
          <p:cNvPr id="3" name="عنصر نائب للمحتوى 2"/>
          <p:cNvSpPr>
            <a:spLocks noGrp="1"/>
          </p:cNvSpPr>
          <p:nvPr>
            <p:ph idx="1"/>
          </p:nvPr>
        </p:nvSpPr>
        <p:spPr/>
        <p:txBody>
          <a:bodyPr>
            <a:normAutofit fontScale="77500" lnSpcReduction="20000"/>
          </a:bodyPr>
          <a:lstStyle/>
          <a:p>
            <a:pPr algn="just"/>
            <a:r>
              <a:rPr lang="ar-SA" sz="4000" b="1" dirty="0"/>
              <a:t>" </a:t>
            </a:r>
            <a:r>
              <a:rPr lang="ar-SA" b="1" dirty="0"/>
              <a:t>" </a:t>
            </a:r>
            <a:r>
              <a:rPr lang="ar-SA" sz="4400" b="1" dirty="0">
                <a:solidFill>
                  <a:srgbClr val="FF0000"/>
                </a:solidFill>
              </a:rPr>
              <a:t>من استعجل الشَّيْء قبل أَوَانه عُوقِبَ بحرمانه</a:t>
            </a:r>
          </a:p>
          <a:p>
            <a:pPr algn="just"/>
            <a:r>
              <a:rPr lang="ar-SA" sz="6000" b="1" dirty="0">
                <a:solidFill>
                  <a:srgbClr val="FF0000"/>
                </a:solidFill>
              </a:rPr>
              <a:t>أولا: الشرح:</a:t>
            </a:r>
          </a:p>
          <a:p>
            <a:pPr algn="just"/>
            <a:r>
              <a:rPr lang="ar-SA" sz="4000" b="1" dirty="0"/>
              <a:t>من استعجل الشَّيْء " الَّذِي وضع لَهُ سَبَب عَام مطرد، وَطلب الْحُصُول عَلَيْهِ " قبل أَوَانه " أَي قبل وَقت حُلُول سَببه الْعَام، وَلم يستسلم إِلَى ذَلِك السَّبَب الْمَوْضُوع، </a:t>
            </a:r>
          </a:p>
          <a:p>
            <a:pPr algn="just"/>
            <a:r>
              <a:rPr lang="ar-SA" sz="4000" b="1" dirty="0"/>
              <a:t>بل عدل عَنهُ وَقصد تَحْصِيل ذَلِك الشَّيْء بِغَيْر ذَلِك السَّبَب قبل ذَلِك الأوان " عُوقِبَ بحرمانه " </a:t>
            </a:r>
          </a:p>
          <a:p>
            <a:pPr algn="just"/>
            <a:r>
              <a:rPr lang="ar-SA" sz="4000" b="1" dirty="0"/>
              <a:t>لِأَنَّهُ </a:t>
            </a:r>
            <a:r>
              <a:rPr lang="ar-SA" sz="4000" b="1" dirty="0" err="1"/>
              <a:t>افتأت</a:t>
            </a:r>
            <a:r>
              <a:rPr lang="ar-SA" sz="4000" b="1" dirty="0"/>
              <a:t> وَتجَاوز، فَيكون باستعجاله هَذَا أقدم على تَحْصِيله بِسَبَب مَحْظُور فيعاقب بحرمانه ثَمَرَة عمله الَّتِي قصد تَحْصِيلهَا بذلك السَّبَب الْخَاص الْمَحْظُور.</a:t>
            </a:r>
            <a:endParaRPr lang="ar-SA" sz="4000" dirty="0"/>
          </a:p>
        </p:txBody>
      </p:sp>
    </p:spTree>
    <p:extLst>
      <p:ext uri="{BB962C8B-B14F-4D97-AF65-F5344CB8AC3E}">
        <p14:creationId xmlns:p14="http://schemas.microsoft.com/office/powerpoint/2010/main" val="345120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a:t>
            </a:r>
            <a:r>
              <a:rPr lang="ar-SA" b="1" dirty="0">
                <a:solidFill>
                  <a:srgbClr val="FF0000"/>
                </a:solidFill>
              </a:rPr>
              <a:t>ثَانِيًا: _ التطبيق)</a:t>
            </a:r>
            <a:r>
              <a:rPr lang="ar-SA" b="1" dirty="0"/>
              <a:t/>
            </a:r>
            <a:br>
              <a:rPr lang="ar-SA" b="1" dirty="0"/>
            </a:br>
            <a:endParaRPr lang="ar-SA" dirty="0"/>
          </a:p>
        </p:txBody>
      </p:sp>
      <p:sp>
        <p:nvSpPr>
          <p:cNvPr id="3" name="عنصر نائب للمحتوى 2"/>
          <p:cNvSpPr>
            <a:spLocks noGrp="1"/>
          </p:cNvSpPr>
          <p:nvPr>
            <p:ph idx="1"/>
          </p:nvPr>
        </p:nvSpPr>
        <p:spPr/>
        <p:txBody>
          <a:bodyPr>
            <a:normAutofit fontScale="92500" lnSpcReduction="10000"/>
          </a:bodyPr>
          <a:lstStyle/>
          <a:p>
            <a:endParaRPr lang="ar-SA" b="1" dirty="0"/>
          </a:p>
          <a:p>
            <a:r>
              <a:rPr lang="ar-SA" b="1" dirty="0"/>
              <a:t>يتَفَرَّع على هَذِه الْقَاعِدَة مسَائِل: مِنْهَا: مَا لَو جَاءَت الْفرْقَة من قبل الزَّوْجَة بِسَبَب ردتها، فَلَيْسَ لَهَا أَن تتَزَوَّج بعد توبتها بِغَيْر زَوجهَا، وَبِه يفتى (ر: الدّرّ الْمُخْتَار، من بَاب الْمُرْتَد) وتجبر على تَجْدِيد العقد على زَوجهَا بِمهْر يسير، وَعَلِيهِ الْفَتْوَى (ر: الدّرّ الْمُخْتَار، من بَاب نِكَاح غير الْمُسلمين)</a:t>
            </a:r>
          </a:p>
          <a:p>
            <a:r>
              <a:rPr lang="ar-SA" b="1" dirty="0"/>
              <a:t>وَذَلِكَ لرد عَملهَا عَلَيْهَا، فَإِن السَّبَب الْمَوْضُوع لحل عقدَة النِّكَاح بِالْوَجْهِ الْعَام مَنُوط بِالزَّوْجِ الَّذِي هُوَ قوام عَلَيْهَا، وَالَّذِي هُوَ أَحْرَى أَن يكون مَظَنَّة اسْتِعْمَال الروية وَالْحكمَة وتوخي الصَّوَاب فِيهِ، </a:t>
            </a:r>
          </a:p>
          <a:p>
            <a:r>
              <a:rPr lang="ar-SA" b="1" dirty="0"/>
              <a:t>فَلَمَّا استحصلت على حل هَذِه الْعقْدَة بِهَذَا السَّبَب الْخَاص الْمَحْظُور، وَهُوَ المروق من الدّين، عوقبت برد عَملهَا هَذَا عَلَيْهَا بحرمانها ثَمَرَته الخبيثة بِمَا ذكرنَا</a:t>
            </a:r>
            <a:endParaRPr lang="ar-SA" dirty="0"/>
          </a:p>
        </p:txBody>
      </p:sp>
    </p:spTree>
    <p:extLst>
      <p:ext uri="{BB962C8B-B14F-4D97-AF65-F5344CB8AC3E}">
        <p14:creationId xmlns:p14="http://schemas.microsoft.com/office/powerpoint/2010/main" val="35036419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8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1.xml><?xml version="1.0" encoding="utf-8"?>
<a:theme xmlns:a="http://schemas.openxmlformats.org/drawingml/2006/main" name="9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2.xml><?xml version="1.0" encoding="utf-8"?>
<a:theme xmlns:a="http://schemas.openxmlformats.org/drawingml/2006/main" name="10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3.xml><?xml version="1.0" encoding="utf-8"?>
<a:theme xmlns:a="http://schemas.openxmlformats.org/drawingml/2006/main" name="11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2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3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4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5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8.xml><?xml version="1.0" encoding="utf-8"?>
<a:theme xmlns:a="http://schemas.openxmlformats.org/drawingml/2006/main" name="6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9.xml><?xml version="1.0" encoding="utf-8"?>
<a:theme xmlns:a="http://schemas.openxmlformats.org/drawingml/2006/main" name="7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983</Words>
  <Application>Microsoft Office PowerPoint</Application>
  <PresentationFormat>عرض على الشاشة (3:4)‏</PresentationFormat>
  <Paragraphs>64</Paragraphs>
  <Slides>13</Slides>
  <Notes>0</Notes>
  <HiddenSlides>0</HiddenSlides>
  <MMClips>0</MMClips>
  <ScaleCrop>false</ScaleCrop>
  <HeadingPairs>
    <vt:vector size="4" baseType="variant">
      <vt:variant>
        <vt:lpstr>نسق</vt:lpstr>
      </vt:variant>
      <vt:variant>
        <vt:i4>13</vt:i4>
      </vt:variant>
      <vt:variant>
        <vt:lpstr>عناوين الشرائح</vt:lpstr>
      </vt:variant>
      <vt:variant>
        <vt:i4>13</vt:i4>
      </vt:variant>
    </vt:vector>
  </HeadingPairs>
  <TitlesOfParts>
    <vt:vector size="26" baseType="lpstr">
      <vt:lpstr>تصميم افتراضي</vt:lpstr>
      <vt:lpstr>نسق Office</vt:lpstr>
      <vt:lpstr>1_نسق Office</vt:lpstr>
      <vt:lpstr>2_نسق Office</vt:lpstr>
      <vt:lpstr>3_نسق Office</vt:lpstr>
      <vt:lpstr>4_نسق Office</vt:lpstr>
      <vt:lpstr>5_نسق Office</vt:lpstr>
      <vt:lpstr>6_نسق Office</vt:lpstr>
      <vt:lpstr>7_نسق Office</vt:lpstr>
      <vt:lpstr>8_نسق Office</vt:lpstr>
      <vt:lpstr>9_نسق Office</vt:lpstr>
      <vt:lpstr>10_نسق Office</vt:lpstr>
      <vt:lpstr>11_نسق Office</vt:lpstr>
      <vt:lpstr>محاضرات في  مدخل دراسة الشريعة الاسلامية</vt:lpstr>
      <vt:lpstr>المسالة التاسعة:القواعد المتفرعة عن قاعدة الأمور بمقاصدها</vt:lpstr>
      <vt:lpstr>معنى القاعدة</vt:lpstr>
      <vt:lpstr>المعنى الإجمالي للقاعدة</vt:lpstr>
      <vt:lpstr>المسألة الثالثة:أمثلة للفروع المبنية على القاعدة </vt:lpstr>
      <vt:lpstr>علاقة هذه القاعدة بالقاعدة الكبرى</vt:lpstr>
      <vt:lpstr>دلِيل الشَّيْء فِي الْأُمُور الْبَاطِنَة يُقَام مقَامه</vt:lpstr>
      <vt:lpstr>من القواعد المتفرعة: القواعد المستثناة من القاعدة الكبرى</vt:lpstr>
      <vt:lpstr>(ثَانِيًا: _ التطبيق)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مدخل دراسة الشريعة الاسلامية</dc:title>
  <dc:creator>future</dc:creator>
  <cp:lastModifiedBy>future</cp:lastModifiedBy>
  <cp:revision>1</cp:revision>
  <dcterms:created xsi:type="dcterms:W3CDTF">2018-12-10T06:42:49Z</dcterms:created>
  <dcterms:modified xsi:type="dcterms:W3CDTF">2018-12-10T06:48:03Z</dcterms:modified>
</cp:coreProperties>
</file>