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E45AF-E1FB-4F90-91BB-4F45A476E672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526318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4E7E8-2B8B-4116-8BED-539E2FDC671E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134723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CA9CE-B382-4C51-A882-F61709461853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768075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765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356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181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150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827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32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561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95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63B61-8868-4C83-BAE0-66CEB14FD35C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878795"/>
      </p:ext>
    </p:extLst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33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782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9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8804C-215A-4EF7-864A-89591C4A1CC3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105359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59399-2B3D-4E1C-8BFE-B3A00ECC703F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82563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06EF-C43A-4A71-AF18-6CCD2CB7D90D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351530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693E0-9666-40CF-8FC2-B833ACC91557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937475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E400D-8BF6-4CAC-A634-EB6247431F19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64217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29874-1E4F-453D-9282-9E16F3774900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736970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FE336-9560-4ABB-9021-A774A94BE00D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54397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أنماط النص الرئيسي</a:t>
            </a:r>
          </a:p>
          <a:p>
            <a:pPr lvl="1"/>
            <a:r>
              <a:rPr lang="ar-SA" altLang="ar-SA" smtClean="0"/>
              <a:t>المستوى الثاني</a:t>
            </a:r>
          </a:p>
          <a:p>
            <a:pPr lvl="2"/>
            <a:r>
              <a:rPr lang="ar-SA" altLang="ar-SA" smtClean="0"/>
              <a:t>المستوى الثالث</a:t>
            </a:r>
          </a:p>
          <a:p>
            <a:pPr lvl="3"/>
            <a:r>
              <a:rPr lang="ar-SA" altLang="ar-SA" smtClean="0"/>
              <a:t>المستوى الرابع</a:t>
            </a:r>
          </a:p>
          <a:p>
            <a:pPr lvl="4"/>
            <a:r>
              <a:rPr lang="ar-SA" alt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53D13F-F498-4106-A99C-016AA78B0723}" type="slidenum">
              <a:rPr lang="ar-SA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16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6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0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7772400" cy="2160240"/>
          </a:xfrm>
        </p:spPr>
        <p:txBody>
          <a:bodyPr/>
          <a:lstStyle/>
          <a:p>
            <a:r>
              <a:rPr lang="ar-IQ" sz="2400" b="1" dirty="0" smtClean="0">
                <a:solidFill>
                  <a:srgbClr val="002060"/>
                </a:solidFill>
                <a:cs typeface="PT Bold Dusky" pitchFamily="2" charset="-78"/>
              </a:rPr>
              <a:t>محاضرات</a:t>
            </a:r>
            <a:br>
              <a:rPr lang="ar-IQ" sz="2400" b="1" dirty="0" smtClean="0">
                <a:solidFill>
                  <a:srgbClr val="002060"/>
                </a:solidFill>
                <a:cs typeface="PT Bold Dusky" pitchFamily="2" charset="-78"/>
              </a:rPr>
            </a:br>
            <a:r>
              <a:rPr lang="ar-IQ" sz="2400" b="1" dirty="0" smtClean="0">
                <a:solidFill>
                  <a:srgbClr val="002060"/>
                </a:solidFill>
                <a:cs typeface="PT Bold Dusky" pitchFamily="2" charset="-78"/>
              </a:rPr>
              <a:t>في </a:t>
            </a:r>
            <a:br>
              <a:rPr lang="ar-IQ" sz="2400" b="1" dirty="0" smtClean="0">
                <a:solidFill>
                  <a:srgbClr val="002060"/>
                </a:solidFill>
                <a:cs typeface="PT Bold Dusky" pitchFamily="2" charset="-78"/>
              </a:rPr>
            </a:br>
            <a:r>
              <a:rPr lang="ar-IQ" sz="2400" b="1" dirty="0" smtClean="0">
                <a:solidFill>
                  <a:srgbClr val="002060"/>
                </a:solidFill>
                <a:cs typeface="PT Bold Dusky" pitchFamily="2" charset="-78"/>
              </a:rPr>
              <a:t>مدخل دراسة الشريعة الاسلامية</a:t>
            </a:r>
            <a:endParaRPr lang="ar-IQ" sz="2400" b="1" dirty="0">
              <a:solidFill>
                <a:srgbClr val="002060"/>
              </a:solidFill>
              <a:cs typeface="PT Bold Dusky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/>
          <a:lstStyle/>
          <a:p>
            <a:r>
              <a:rPr lang="ar-IQ" b="1" dirty="0" smtClean="0">
                <a:solidFill>
                  <a:srgbClr val="002060"/>
                </a:solidFill>
                <a:cs typeface="PT Bold Dusky" pitchFamily="2" charset="-78"/>
              </a:rPr>
              <a:t>الاستاذ المساعد الدكتور</a:t>
            </a:r>
          </a:p>
          <a:p>
            <a:r>
              <a:rPr lang="ar-IQ" b="1" dirty="0" smtClean="0">
                <a:solidFill>
                  <a:srgbClr val="002060"/>
                </a:solidFill>
                <a:cs typeface="PT Bold Dusky" pitchFamily="2" charset="-78"/>
              </a:rPr>
              <a:t>إسماعيل محمود محمد الجبوري</a:t>
            </a:r>
          </a:p>
          <a:p>
            <a:r>
              <a:rPr lang="ar-IQ" b="1" dirty="0" smtClean="0">
                <a:solidFill>
                  <a:srgbClr val="002060"/>
                </a:solidFill>
                <a:cs typeface="PT Bold Dusky" pitchFamily="2" charset="-78"/>
              </a:rPr>
              <a:t>كلية القانون</a:t>
            </a:r>
          </a:p>
          <a:p>
            <a:r>
              <a:rPr lang="ar-IQ" b="1" dirty="0" smtClean="0">
                <a:solidFill>
                  <a:srgbClr val="002060"/>
                </a:solidFill>
                <a:cs typeface="PT Bold Dusky" pitchFamily="2" charset="-78"/>
              </a:rPr>
              <a:t>2018/2017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54235"/>
            <a:ext cx="1240532" cy="1234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147" y="452568"/>
            <a:ext cx="114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1548655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>
                <a:solidFill>
                  <a:srgbClr val="FF0000"/>
                </a:solidFill>
              </a:rPr>
              <a:t>القاعدة الفرعية الثالثة: الأصل في الأمور العارضة العدم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ar-SA" b="1" dirty="0"/>
              <a:t>الأمور أو الصفات على نوعين:</a:t>
            </a:r>
          </a:p>
          <a:p>
            <a:pPr algn="just"/>
            <a:r>
              <a:rPr lang="ar-SA" b="1" dirty="0">
                <a:solidFill>
                  <a:srgbClr val="FF0000"/>
                </a:solidFill>
              </a:rPr>
              <a:t>النوع  الأول: </a:t>
            </a:r>
            <a:r>
              <a:rPr lang="ar-SA" b="1" dirty="0"/>
              <a:t>الأمور الاصلية: وهي الصفات أو التصرفات التي توجد مقارنة للأصل ابتداءً، وليست طارئة، فهو مشتمل عليها بطبيعته غالباً، وذلك كالحياة للحيوان، والصحة ، والسلامة من العيوب في المرأة، والبكارة بالنسبة للمراة0</a:t>
            </a:r>
          </a:p>
          <a:p>
            <a:pPr algn="just"/>
            <a:r>
              <a:rPr lang="ar-SA" b="1" dirty="0"/>
              <a:t>فهذا النوع من الصفات الأصل فيه الوجود، فمدعي وجود الصفة الأصلية متمسك بالأصل وهذا النوع يتعلق بقاعدة أخرى وهي:( الأصل في الأمور والصفات الاصلية الوجود) ترتيب اللآلئ نقلا عن الممتع ص134</a:t>
            </a:r>
          </a:p>
          <a:p>
            <a:pPr algn="just"/>
            <a:r>
              <a:rPr lang="ar-SA" b="1" dirty="0">
                <a:solidFill>
                  <a:srgbClr val="FF0000"/>
                </a:solidFill>
              </a:rPr>
              <a:t>النوع الثاني: </a:t>
            </a:r>
            <a:r>
              <a:rPr lang="ar-SA" b="1" dirty="0"/>
              <a:t>الأمور العارضة، وهي التصرفات ، أو الصفات التي لا توجد مع الأصل ابتداءً، بل هي طارئة، فيكون </a:t>
            </a:r>
            <a:r>
              <a:rPr lang="ar-SA" b="1" dirty="0" err="1"/>
              <a:t>الشئ</a:t>
            </a:r>
            <a:r>
              <a:rPr lang="ar-SA" b="1" dirty="0"/>
              <a:t> بطبيعته خاليا منها غالباً، وذلك مثل المرض، أو العيب في المبيع والربح أو الخسارة في التجارة، </a:t>
            </a:r>
            <a:r>
              <a:rPr lang="ar-SA" b="1" dirty="0" err="1"/>
              <a:t>والثيوبة</a:t>
            </a:r>
            <a:r>
              <a:rPr lang="ar-SA" b="1" dirty="0"/>
              <a:t> بالنسبة للمرأة0</a:t>
            </a:r>
          </a:p>
          <a:p>
            <a:pPr algn="just"/>
            <a:r>
              <a:rPr lang="ar-SA" b="1" dirty="0"/>
              <a:t>وهذا النوع من الصفات الأصل فيه العدم، وهو الذي تتعلق به هذه القاعدة0</a:t>
            </a:r>
          </a:p>
        </p:txBody>
      </p:sp>
    </p:spTree>
    <p:extLst>
      <p:ext uri="{BB962C8B-B14F-4D97-AF65-F5344CB8AC3E}">
        <p14:creationId xmlns:p14="http://schemas.microsoft.com/office/powerpoint/2010/main" val="197212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عرض على الشاشة (3:4)‏</PresentationFormat>
  <Paragraphs>11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2</vt:i4>
      </vt:variant>
    </vt:vector>
  </HeadingPairs>
  <TitlesOfParts>
    <vt:vector size="4" baseType="lpstr">
      <vt:lpstr>تصميم افتراضي</vt:lpstr>
      <vt:lpstr>نسق Office</vt:lpstr>
      <vt:lpstr>محاضرات في  مدخل دراسة الشريعة الاسلامية</vt:lpstr>
      <vt:lpstr>القاعدة الفرعية الثالثة: الأصل في الأمور العارضة العدم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 مدخل دراسة الشريعة الاسلامية</dc:title>
  <dc:creator>future</dc:creator>
  <cp:lastModifiedBy>future</cp:lastModifiedBy>
  <cp:revision>1</cp:revision>
  <dcterms:created xsi:type="dcterms:W3CDTF">2018-12-10T06:57:43Z</dcterms:created>
  <dcterms:modified xsi:type="dcterms:W3CDTF">2018-12-10T06:58:30Z</dcterms:modified>
</cp:coreProperties>
</file>