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1" r:id="rId27"/>
    <p:sldId id="292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9" r:id="rId36"/>
    <p:sldId id="290" r:id="rId37"/>
    <p:sldId id="288" r:id="rId38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L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15291-7A7E-4E27-9478-70F18EAF7942}" type="datetimeFigureOut">
              <a:rPr lang="ar-LY" smtClean="0"/>
              <a:pPr/>
              <a:t>24/04/1440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6B90-B2B1-4601-A044-F820E0BD9C10}" type="slidenum">
              <a:rPr lang="ar-LY" smtClean="0"/>
              <a:pPr/>
              <a:t>‹#›</a:t>
            </a:fld>
            <a:endParaRPr lang="ar-L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L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ar-IQ" sz="4800" b="1" dirty="0" smtClean="0"/>
              <a:t>العقود المسماة</a:t>
            </a:r>
            <a:br>
              <a:rPr lang="ar-IQ" sz="4800" b="1" dirty="0" smtClean="0"/>
            </a:br>
            <a:r>
              <a:rPr lang="ar-IQ" sz="4800" b="1" dirty="0" smtClean="0"/>
              <a:t>أ.م.د حسن مكي  مشيري</a:t>
            </a:r>
            <a:endParaRPr lang="ar-LY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7432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</a:rPr>
              <a:t>كلية القانون الجامعة المستنصرية</a:t>
            </a:r>
            <a:endParaRPr lang="ar-LY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الوعد المتبادل بالبيع وبالشراء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الوعد المتبادل بالبيع وبالشراء</a:t>
            </a:r>
          </a:p>
          <a:p>
            <a:r>
              <a:rPr lang="ar-IQ" dirty="0" smtClean="0"/>
              <a:t>تكييفه القانوني</a:t>
            </a:r>
          </a:p>
          <a:p>
            <a:r>
              <a:rPr lang="ar-IQ" dirty="0" smtClean="0"/>
              <a:t> أركان الوعد المتبادل بالبيع وبالشراء</a:t>
            </a:r>
          </a:p>
          <a:p>
            <a:r>
              <a:rPr lang="ar-IQ" dirty="0" smtClean="0"/>
              <a:t>أحكام الوعد التبادل بالبيع وبالشراء</a:t>
            </a:r>
            <a:endParaRPr lang="ar-L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البيع بشرط الخيار 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البيع بشرط الخيار </a:t>
            </a:r>
          </a:p>
          <a:p>
            <a:r>
              <a:rPr lang="ar-IQ" dirty="0" smtClean="0"/>
              <a:t>العقود التي يجري فيها الخيار</a:t>
            </a:r>
          </a:p>
          <a:p>
            <a:r>
              <a:rPr lang="ar-IQ" dirty="0" smtClean="0"/>
              <a:t>أثار البيع بشرط الخيار</a:t>
            </a:r>
          </a:p>
          <a:p>
            <a:r>
              <a:rPr lang="ar-IQ" dirty="0" smtClean="0"/>
              <a:t>مسقطات خيار الشرط</a:t>
            </a:r>
            <a:endParaRPr lang="ar-L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البيع بشرط التجربة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البيع بشرط التجربة وثبوته</a:t>
            </a:r>
          </a:p>
          <a:p>
            <a:r>
              <a:rPr lang="ar-IQ" dirty="0" smtClean="0"/>
              <a:t>التكييف القانوني للبيع بشرط التجربة</a:t>
            </a:r>
          </a:p>
          <a:p>
            <a:r>
              <a:rPr lang="ar-IQ" dirty="0" err="1" smtClean="0"/>
              <a:t>احكام</a:t>
            </a:r>
            <a:r>
              <a:rPr lang="ar-IQ" dirty="0" smtClean="0"/>
              <a:t> البيع بشرط التجربة</a:t>
            </a:r>
            <a:endParaRPr lang="ar-L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البيع بشرط المذاق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البيع بشرط المذاق</a:t>
            </a:r>
          </a:p>
          <a:p>
            <a:r>
              <a:rPr lang="ar-IQ" dirty="0" smtClean="0"/>
              <a:t>تكييفه القانوني</a:t>
            </a:r>
          </a:p>
          <a:p>
            <a:r>
              <a:rPr lang="ar-IQ" dirty="0" smtClean="0"/>
              <a:t>أحكام البيع بشرط المذاق </a:t>
            </a:r>
          </a:p>
          <a:p>
            <a:r>
              <a:rPr lang="ar-IQ" dirty="0" smtClean="0"/>
              <a:t>الفرق بين البيع بشرط المذاق والبيع بشرط التجربة</a:t>
            </a:r>
            <a:endParaRPr lang="ar-L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البيع بشرط العربون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العربون والغرض من دفعه</a:t>
            </a:r>
          </a:p>
          <a:p>
            <a:r>
              <a:rPr lang="ar-IQ" dirty="0" smtClean="0"/>
              <a:t>التكييف القانوني </a:t>
            </a:r>
            <a:r>
              <a:rPr lang="ar-IQ" dirty="0" err="1" smtClean="0"/>
              <a:t>للمبيع</a:t>
            </a:r>
            <a:r>
              <a:rPr lang="ar-IQ" dirty="0" smtClean="0"/>
              <a:t> بشرط العربون</a:t>
            </a:r>
          </a:p>
          <a:p>
            <a:r>
              <a:rPr lang="ar-IQ" dirty="0" smtClean="0"/>
              <a:t>أحكام دفع العربون </a:t>
            </a:r>
          </a:p>
          <a:p>
            <a:r>
              <a:rPr lang="ar-IQ" dirty="0" smtClean="0"/>
              <a:t>كوسيلة لضمان التنفيذ</a:t>
            </a:r>
          </a:p>
          <a:p>
            <a:r>
              <a:rPr lang="ar-IQ" dirty="0" smtClean="0"/>
              <a:t>كجزاء للعدول عن التعاقد</a:t>
            </a:r>
            <a:endParaRPr lang="ar-L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>محل عقد البيع</a:t>
            </a:r>
            <a:br>
              <a:rPr lang="ar-IQ" dirty="0" smtClean="0"/>
            </a:br>
            <a:r>
              <a:rPr lang="ar-IQ" dirty="0" smtClean="0"/>
              <a:t>المبيع = الثمن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المقصود  بالمحل المبيع</a:t>
            </a:r>
          </a:p>
          <a:p>
            <a:r>
              <a:rPr lang="ar-IQ" dirty="0" smtClean="0"/>
              <a:t>شروط المبيع</a:t>
            </a:r>
          </a:p>
          <a:p>
            <a:r>
              <a:rPr lang="ar-IQ" dirty="0" smtClean="0"/>
              <a:t>موجودا </a:t>
            </a:r>
            <a:r>
              <a:rPr lang="ar-IQ" dirty="0" err="1" smtClean="0"/>
              <a:t>او</a:t>
            </a:r>
            <a:r>
              <a:rPr lang="ar-IQ" dirty="0" smtClean="0"/>
              <a:t> قابلا للوجود</a:t>
            </a:r>
          </a:p>
          <a:p>
            <a:r>
              <a:rPr lang="ar-IQ" dirty="0" smtClean="0"/>
              <a:t>معين </a:t>
            </a:r>
            <a:r>
              <a:rPr lang="ar-IQ" dirty="0" err="1" smtClean="0"/>
              <a:t>او</a:t>
            </a:r>
            <a:r>
              <a:rPr lang="ar-IQ" dirty="0" smtClean="0"/>
              <a:t> قابل للتعيين</a:t>
            </a:r>
          </a:p>
          <a:p>
            <a:r>
              <a:rPr lang="ar-IQ" dirty="0" err="1" smtClean="0"/>
              <a:t>ان</a:t>
            </a:r>
            <a:r>
              <a:rPr lang="ar-IQ" dirty="0" smtClean="0"/>
              <a:t> يكون قابل للتعامل </a:t>
            </a:r>
            <a:endParaRPr lang="ar-L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الثمن في عقد البيع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ar-IQ" dirty="0" smtClean="0"/>
              <a:t>المقصود بالثمن  في عقد البيع</a:t>
            </a:r>
          </a:p>
          <a:p>
            <a:r>
              <a:rPr lang="ar-IQ" dirty="0" smtClean="0"/>
              <a:t>شروط الثمن - مبلغ من النقود</a:t>
            </a:r>
          </a:p>
          <a:p>
            <a:r>
              <a:rPr lang="ar-IQ" dirty="0" smtClean="0"/>
              <a:t>التمييز بين الثمن من النقود وغيره من الحالات</a:t>
            </a:r>
          </a:p>
          <a:p>
            <a:r>
              <a:rPr lang="ar-IQ" dirty="0" smtClean="0"/>
              <a:t>طبيعة العقد إذا كان المقابل  أوراق مالية أو بضائع </a:t>
            </a:r>
          </a:p>
          <a:p>
            <a:r>
              <a:rPr lang="ar-IQ" dirty="0" smtClean="0"/>
              <a:t>طبيعة العقد إذا كان المقابل التزام بعمل</a:t>
            </a:r>
          </a:p>
          <a:p>
            <a:r>
              <a:rPr lang="ar-IQ" dirty="0" smtClean="0"/>
              <a:t>طبيعة العقد إذا كان المقابل دينا في ذمة البائع</a:t>
            </a:r>
          </a:p>
          <a:p>
            <a:r>
              <a:rPr lang="ar-IQ" dirty="0" smtClean="0"/>
              <a:t>طبيعة العقد إذا كان المقابل إيراد مؤبدا أو مؤقتا</a:t>
            </a:r>
          </a:p>
          <a:p>
            <a:r>
              <a:rPr lang="ar-IQ" dirty="0" smtClean="0"/>
              <a:t>طبيعة العقد إذا كان المقابل من غير النقود</a:t>
            </a:r>
          </a:p>
          <a:p>
            <a:endParaRPr lang="ar-IQ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الثمن مقدر أو قابل للتقدير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اتفاق الطرفين على الثمن</a:t>
            </a:r>
          </a:p>
          <a:p>
            <a:r>
              <a:rPr lang="ar-IQ" dirty="0" smtClean="0"/>
              <a:t>البيع بسعر السوق</a:t>
            </a:r>
          </a:p>
          <a:p>
            <a:r>
              <a:rPr lang="ar-IQ" dirty="0" smtClean="0"/>
              <a:t>البيع بالسعر المتداول في التجارة  </a:t>
            </a:r>
          </a:p>
          <a:p>
            <a:r>
              <a:rPr lang="ar-IQ" dirty="0" smtClean="0"/>
              <a:t>البيع بالسعر الذي جرى عليه التعامل بين المتعاقدين</a:t>
            </a:r>
          </a:p>
          <a:p>
            <a:r>
              <a:rPr lang="ar-IQ" dirty="0" smtClean="0"/>
              <a:t>البيع على أساس الثمن الذي اشترى به البائع</a:t>
            </a:r>
          </a:p>
          <a:p>
            <a:r>
              <a:rPr lang="ar-IQ" dirty="0" smtClean="0"/>
              <a:t>ترك تقدير الثمن لأجنبي يتفق عليه الطرفين</a:t>
            </a:r>
          </a:p>
          <a:p>
            <a:endParaRPr lang="ar-L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الثمن الجدي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الثمن الصوري</a:t>
            </a:r>
          </a:p>
          <a:p>
            <a:r>
              <a:rPr lang="ar-IQ" dirty="0" smtClean="0"/>
              <a:t>الثمن التافه</a:t>
            </a:r>
          </a:p>
          <a:p>
            <a:r>
              <a:rPr lang="ar-IQ" dirty="0" smtClean="0"/>
              <a:t>الثمن البخس</a:t>
            </a:r>
            <a:endParaRPr lang="ar-L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التزامات البائع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نقل ملكية المبيع</a:t>
            </a:r>
          </a:p>
          <a:p>
            <a:r>
              <a:rPr lang="ar-IQ" dirty="0" smtClean="0"/>
              <a:t>انتقال ملكية المنقول المعين بالذات وشروطه</a:t>
            </a:r>
          </a:p>
          <a:p>
            <a:r>
              <a:rPr lang="ar-IQ" dirty="0" smtClean="0"/>
              <a:t>نقل ملكية المنقول المعين بالنوع</a:t>
            </a:r>
          </a:p>
          <a:p>
            <a:r>
              <a:rPr lang="ar-IQ" dirty="0" smtClean="0"/>
              <a:t>امتناع البائع عن تنفيذ التزامه بفرز المبيع</a:t>
            </a:r>
          </a:p>
          <a:p>
            <a:r>
              <a:rPr lang="ar-IQ" dirty="0" smtClean="0"/>
              <a:t>نقل ملكية العقار</a:t>
            </a:r>
          </a:p>
          <a:p>
            <a:r>
              <a:rPr lang="ar-IQ" dirty="0" smtClean="0"/>
              <a:t>مرحلة ما قبل تسجيل العقد في دائرة السجل العقاري</a:t>
            </a:r>
          </a:p>
          <a:p>
            <a:r>
              <a:rPr lang="ar-IQ" dirty="0" smtClean="0"/>
              <a:t>مرحلة ما بعد تسجيل العقد في دائرة السجل العقاري</a:t>
            </a:r>
          </a:p>
          <a:p>
            <a:endParaRPr lang="ar-L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ملاحظة هذه الموضوعات والعنوانين الرئيسية </a:t>
            </a:r>
            <a:br>
              <a:rPr lang="ar-IQ" dirty="0" smtClean="0"/>
            </a:br>
            <a:r>
              <a:rPr lang="ar-IQ" dirty="0" smtClean="0"/>
              <a:t>لمنهج ومقرر العقود المسماة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العنوانين الرئيسية لمنهج العقود المسماة لطلبة المرحلة الثالثة </a:t>
            </a:r>
          </a:p>
          <a:p>
            <a:r>
              <a:rPr lang="ar-IQ" dirty="0" smtClean="0"/>
              <a:t>يجب على الطالب مراجعة تفاصيل الموضوعات  والعنوانين في الكتاب والمقرر والموزع مجانا من كلية القانون الجامعة المستنصرية </a:t>
            </a:r>
            <a:endParaRPr lang="ar-L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تسليم المبيع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ar-IQ" dirty="0" smtClean="0"/>
              <a:t>أهمية تسليم المبيع</a:t>
            </a:r>
          </a:p>
          <a:p>
            <a:r>
              <a:rPr lang="ar-IQ" dirty="0" smtClean="0"/>
              <a:t>أنواع  وصور التسليم</a:t>
            </a:r>
          </a:p>
          <a:p>
            <a:r>
              <a:rPr lang="ar-IQ" dirty="0" smtClean="0"/>
              <a:t>طرق التسليم</a:t>
            </a:r>
          </a:p>
          <a:p>
            <a:r>
              <a:rPr lang="ar-IQ" dirty="0" smtClean="0"/>
              <a:t>زمان التسليم</a:t>
            </a:r>
          </a:p>
          <a:p>
            <a:r>
              <a:rPr lang="ar-IQ" dirty="0" smtClean="0"/>
              <a:t>مكان التسليم</a:t>
            </a:r>
          </a:p>
          <a:p>
            <a:r>
              <a:rPr lang="ar-IQ" dirty="0" smtClean="0"/>
              <a:t>مصاريف التسليم</a:t>
            </a:r>
          </a:p>
          <a:p>
            <a:r>
              <a:rPr lang="ar-IQ" dirty="0" smtClean="0"/>
              <a:t>حالة المبيع  وقت التسليم</a:t>
            </a:r>
          </a:p>
          <a:p>
            <a:r>
              <a:rPr lang="ar-IQ" dirty="0" smtClean="0"/>
              <a:t>تسليم ملحقات المبيع</a:t>
            </a:r>
            <a:endParaRPr lang="ar-IQ" dirty="0"/>
          </a:p>
          <a:p>
            <a:endParaRPr lang="ar-L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نقص المبيع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حكم نقص المبيع </a:t>
            </a:r>
            <a:r>
              <a:rPr lang="ar-IQ" dirty="0" err="1" smtClean="0"/>
              <a:t>او</a:t>
            </a:r>
            <a:r>
              <a:rPr lang="ar-IQ" dirty="0" smtClean="0"/>
              <a:t> زيادته</a:t>
            </a:r>
          </a:p>
          <a:p>
            <a:r>
              <a:rPr lang="ar-IQ" dirty="0" smtClean="0"/>
              <a:t>الأشياء المثلية التي  لا يضرها  التبعيض</a:t>
            </a:r>
          </a:p>
          <a:p>
            <a:r>
              <a:rPr lang="ar-IQ" dirty="0" smtClean="0"/>
              <a:t>الأشياء المثلية التي  يضرها  التبعيض</a:t>
            </a:r>
          </a:p>
          <a:p>
            <a:r>
              <a:rPr lang="ar-IQ" dirty="0" smtClean="0"/>
              <a:t>حكم زيادة المبيع</a:t>
            </a:r>
            <a:endParaRPr lang="ar-L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هلاك المبيع قبل التسليم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هلاك الشيء المثلي (المعين بالنوع) قبل التسليم</a:t>
            </a:r>
          </a:p>
          <a:p>
            <a:r>
              <a:rPr lang="ar-IQ" dirty="0" smtClean="0"/>
              <a:t>هلاك الشيء المعين بالذات قبل التسليم </a:t>
            </a:r>
          </a:p>
          <a:p>
            <a:r>
              <a:rPr lang="ar-IQ" dirty="0" smtClean="0"/>
              <a:t>بسبب البائع أو المشتري أو  السبب الأجنبي </a:t>
            </a:r>
          </a:p>
          <a:p>
            <a:r>
              <a:rPr lang="ar-IQ" dirty="0" smtClean="0"/>
              <a:t>هلاك المقبوض على سوم الشراء</a:t>
            </a:r>
          </a:p>
          <a:p>
            <a:r>
              <a:rPr lang="ar-IQ" dirty="0" smtClean="0"/>
              <a:t>هلاك المقبوض على سوم النظر</a:t>
            </a:r>
          </a:p>
          <a:p>
            <a:r>
              <a:rPr lang="ar-IQ" dirty="0" smtClean="0"/>
              <a:t>هلاك العقار بعد التسليم وقبل التسجيل</a:t>
            </a:r>
          </a:p>
          <a:p>
            <a:r>
              <a:rPr lang="ar-IQ" dirty="0" smtClean="0"/>
              <a:t>جزاء إخلال البائع بالتزامه بالتسليم</a:t>
            </a:r>
            <a:endParaRPr lang="ar-L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ضمان التعرض الشخصي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ضمان التعرض المادي الصادر من البائع</a:t>
            </a:r>
          </a:p>
          <a:p>
            <a:r>
              <a:rPr lang="ar-IQ" dirty="0" smtClean="0"/>
              <a:t>ضمان التعرض القانوني الصادر من البائع</a:t>
            </a:r>
          </a:p>
          <a:p>
            <a:r>
              <a:rPr lang="ar-IQ" dirty="0" smtClean="0"/>
              <a:t>جزاء </a:t>
            </a:r>
            <a:r>
              <a:rPr lang="ar-IQ" dirty="0" err="1" smtClean="0"/>
              <a:t>الاخلال</a:t>
            </a:r>
            <a:r>
              <a:rPr lang="ar-IQ" dirty="0" smtClean="0"/>
              <a:t> بضمان التعرض الشخصي</a:t>
            </a:r>
          </a:p>
          <a:p>
            <a:endParaRPr lang="ar-IQ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ضمان التعرض الصادر من الغير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التعرض المادي الصادر من الغير</a:t>
            </a:r>
          </a:p>
          <a:p>
            <a:r>
              <a:rPr lang="ar-IQ" dirty="0" smtClean="0"/>
              <a:t>التعرض القانوني الصادر من الغير</a:t>
            </a:r>
          </a:p>
          <a:p>
            <a:r>
              <a:rPr lang="ar-IQ" dirty="0" smtClean="0"/>
              <a:t>شروط  تحقق الضمان القانوني الصادر من الغير</a:t>
            </a:r>
          </a:p>
          <a:p>
            <a:r>
              <a:rPr lang="ar-IQ" dirty="0" smtClean="0"/>
              <a:t>أن يكون التعرض قانوني لا ماديا</a:t>
            </a:r>
          </a:p>
          <a:p>
            <a:r>
              <a:rPr lang="ar-IQ" dirty="0" smtClean="0"/>
              <a:t>أن يثبت الحق للغير على المبيع قبل البيع</a:t>
            </a:r>
          </a:p>
          <a:p>
            <a:r>
              <a:rPr lang="ar-IQ" dirty="0" smtClean="0"/>
              <a:t>أن يتعرض الغير فعلا للمشتري</a:t>
            </a:r>
            <a:endParaRPr lang="ar-LY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ضمان الاستحقاق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مدى التزام البائع بالضمان</a:t>
            </a:r>
          </a:p>
          <a:p>
            <a:r>
              <a:rPr lang="ar-IQ" dirty="0" smtClean="0"/>
              <a:t>الاستحقاق الكلي</a:t>
            </a:r>
          </a:p>
          <a:p>
            <a:r>
              <a:rPr lang="ar-IQ" dirty="0" smtClean="0"/>
              <a:t>البائع حسن النية</a:t>
            </a:r>
          </a:p>
          <a:p>
            <a:r>
              <a:rPr lang="ar-IQ" dirty="0" smtClean="0"/>
              <a:t>البائع سيء النية</a:t>
            </a:r>
          </a:p>
          <a:p>
            <a:r>
              <a:rPr lang="ar-IQ" dirty="0" smtClean="0"/>
              <a:t>الضمان في البيوع المتعاقبة</a:t>
            </a:r>
          </a:p>
          <a:p>
            <a:r>
              <a:rPr lang="ar-IQ" dirty="0" smtClean="0"/>
              <a:t>الضمان في البيوع الجبرية</a:t>
            </a:r>
          </a:p>
          <a:p>
            <a:r>
              <a:rPr lang="ar-IQ" dirty="0" smtClean="0"/>
              <a:t>حالات لا يجوز للمشتري الرجوع فيها على البائع بالضمان</a:t>
            </a:r>
          </a:p>
          <a:p>
            <a:r>
              <a:rPr lang="ar-IQ" dirty="0" smtClean="0"/>
              <a:t>تعديل أحكام ضمان التعرض والاستحقاق </a:t>
            </a:r>
          </a:p>
          <a:p>
            <a:r>
              <a:rPr lang="ar-IQ" dirty="0" smtClean="0"/>
              <a:t>تشديد الضمان تخفيف الضمان الإعفاء من الضمان</a:t>
            </a:r>
          </a:p>
          <a:p>
            <a:endParaRPr lang="ar-LY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حق الاسترداد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العلة في إقرار حق الاسترداد</a:t>
            </a:r>
          </a:p>
          <a:p>
            <a:r>
              <a:rPr lang="ar-IQ" dirty="0" smtClean="0"/>
              <a:t>العقود التي يجوز فيها الاسترداد</a:t>
            </a:r>
          </a:p>
          <a:p>
            <a:r>
              <a:rPr lang="ar-IQ" dirty="0" smtClean="0"/>
              <a:t>الحقوق  التي يثبت فيها الاسترداد</a:t>
            </a:r>
          </a:p>
          <a:p>
            <a:r>
              <a:rPr lang="ar-IQ" dirty="0" smtClean="0"/>
              <a:t>كيفية وقوع طلب الاسترداد</a:t>
            </a:r>
          </a:p>
          <a:p>
            <a:r>
              <a:rPr lang="ar-IQ" dirty="0" smtClean="0"/>
              <a:t>ما يجب على المسترد دفعه</a:t>
            </a:r>
            <a:endParaRPr lang="ar-LY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اثأر الاسترداد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العلاقة بين المسترد والمتنازل له</a:t>
            </a:r>
          </a:p>
          <a:p>
            <a:r>
              <a:rPr lang="ar-IQ" dirty="0" smtClean="0"/>
              <a:t>العلاقة بين المسترد والمتنازل</a:t>
            </a:r>
          </a:p>
          <a:p>
            <a:r>
              <a:rPr lang="ar-IQ" dirty="0" smtClean="0"/>
              <a:t>العلاقة بين المتنازل والمتنازل له</a:t>
            </a:r>
          </a:p>
          <a:p>
            <a:r>
              <a:rPr lang="ar-IQ" dirty="0" smtClean="0"/>
              <a:t>حالات امتناع الاسترداد</a:t>
            </a:r>
            <a:endParaRPr lang="ar-LY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ضمان العيوب الخفية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شروط العيب الموجب للضمان</a:t>
            </a:r>
          </a:p>
          <a:p>
            <a:r>
              <a:rPr lang="ar-IQ" dirty="0" smtClean="0"/>
              <a:t>أن يكون خفيا </a:t>
            </a:r>
          </a:p>
          <a:p>
            <a:r>
              <a:rPr lang="ar-IQ" dirty="0" smtClean="0"/>
              <a:t>أن يكون مؤثرا</a:t>
            </a:r>
          </a:p>
          <a:p>
            <a:r>
              <a:rPr lang="ar-IQ" dirty="0" smtClean="0"/>
              <a:t>أن يكون قديما</a:t>
            </a:r>
          </a:p>
          <a:p>
            <a:r>
              <a:rPr lang="ar-IQ" dirty="0" smtClean="0"/>
              <a:t>أن يكون البيع من البيوع التي ينشا فيها ضمان البائع للعيوب الخفية</a:t>
            </a:r>
            <a:endParaRPr lang="ar-LY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ضمان العيب الخفي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أحكام الضمان القانوني للعيب الخفي</a:t>
            </a:r>
          </a:p>
          <a:p>
            <a:r>
              <a:rPr lang="ar-IQ" dirty="0" smtClean="0"/>
              <a:t>فحص المبيع</a:t>
            </a:r>
          </a:p>
          <a:p>
            <a:r>
              <a:rPr lang="ar-IQ" dirty="0" smtClean="0"/>
              <a:t>إخطار البائع بالعيب</a:t>
            </a:r>
          </a:p>
          <a:p>
            <a:r>
              <a:rPr lang="ar-IQ" dirty="0" smtClean="0"/>
              <a:t>دعوى ضمان العيوب الخفية</a:t>
            </a:r>
          </a:p>
          <a:p>
            <a:r>
              <a:rPr lang="ar-IQ" dirty="0" smtClean="0"/>
              <a:t>حالات يتم فيها إنقاص الثمن ولا يجوز فيها الفسخ</a:t>
            </a:r>
          </a:p>
          <a:p>
            <a:r>
              <a:rPr lang="ar-IQ" dirty="0" smtClean="0"/>
              <a:t>تقدير نقصان الثمن</a:t>
            </a:r>
          </a:p>
          <a:p>
            <a:r>
              <a:rPr lang="ar-IQ" dirty="0" smtClean="0"/>
              <a:t>مسقطات ضمان البائع للعيوب الخفية</a:t>
            </a:r>
          </a:p>
          <a:p>
            <a:r>
              <a:rPr lang="ar-IQ" dirty="0" smtClean="0"/>
              <a:t>تعديل أحكام الضمان التشديد والتخفيف والإعفاء </a:t>
            </a:r>
          </a:p>
          <a:p>
            <a:r>
              <a:rPr lang="ar-IQ" dirty="0" smtClean="0"/>
              <a:t>التمييز بين العيب والغلط</a:t>
            </a:r>
            <a:endParaRPr lang="ar-L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عقد البيع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ar-IQ" dirty="0" smtClean="0"/>
              <a:t>تعريف عقد البيع </a:t>
            </a:r>
          </a:p>
          <a:p>
            <a:r>
              <a:rPr lang="ar-IQ" dirty="0" smtClean="0"/>
              <a:t>خصائص عقد البيع</a:t>
            </a:r>
          </a:p>
          <a:p>
            <a:r>
              <a:rPr lang="ar-IQ" dirty="0" smtClean="0"/>
              <a:t>من العقود الملزمة للجانبين</a:t>
            </a:r>
          </a:p>
          <a:p>
            <a:r>
              <a:rPr lang="ar-IQ" dirty="0" smtClean="0"/>
              <a:t>من عقود </a:t>
            </a:r>
            <a:r>
              <a:rPr lang="ar-IQ" dirty="0" err="1" smtClean="0"/>
              <a:t>المعاوضات</a:t>
            </a:r>
            <a:endParaRPr lang="ar-IQ" dirty="0" smtClean="0"/>
          </a:p>
          <a:p>
            <a:r>
              <a:rPr lang="ar-IQ" dirty="0" smtClean="0"/>
              <a:t>من عقود </a:t>
            </a:r>
            <a:r>
              <a:rPr lang="ar-IQ" dirty="0" err="1" smtClean="0"/>
              <a:t>الرضائية</a:t>
            </a:r>
            <a:r>
              <a:rPr lang="ar-IQ" dirty="0" smtClean="0"/>
              <a:t> - الشكلية</a:t>
            </a:r>
          </a:p>
          <a:p>
            <a:r>
              <a:rPr lang="ar-IQ" dirty="0" smtClean="0"/>
              <a:t>عقد ناقل للملكية </a:t>
            </a:r>
          </a:p>
          <a:p>
            <a:r>
              <a:rPr lang="ar-IQ" dirty="0" smtClean="0"/>
              <a:t>من العقود المحددة في الأصل</a:t>
            </a:r>
          </a:p>
          <a:p>
            <a:r>
              <a:rPr lang="ar-IQ" dirty="0" smtClean="0"/>
              <a:t>عقد فوري التنفيذ في الأصل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التزامات المشتري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دفع الثمن </a:t>
            </a:r>
          </a:p>
          <a:p>
            <a:r>
              <a:rPr lang="ar-IQ" dirty="0" smtClean="0"/>
              <a:t>ما يدفعه المشتري للبائع</a:t>
            </a:r>
          </a:p>
          <a:p>
            <a:r>
              <a:rPr lang="ar-IQ" dirty="0" smtClean="0"/>
              <a:t>زمان دفع الثمن</a:t>
            </a:r>
          </a:p>
          <a:p>
            <a:r>
              <a:rPr lang="ar-IQ" dirty="0" smtClean="0"/>
              <a:t>مكان دفع الثمن</a:t>
            </a:r>
          </a:p>
          <a:p>
            <a:r>
              <a:rPr lang="ar-IQ" dirty="0" smtClean="0"/>
              <a:t>حبس الثمن وحالاته</a:t>
            </a:r>
          </a:p>
          <a:p>
            <a:r>
              <a:rPr lang="ar-IQ" dirty="0" smtClean="0"/>
              <a:t>سقوط حق حبس الثمن</a:t>
            </a:r>
          </a:p>
          <a:p>
            <a:r>
              <a:rPr lang="ar-IQ" dirty="0" smtClean="0"/>
              <a:t>ضمانات البائع في استيفاء الثمن</a:t>
            </a:r>
            <a:endParaRPr lang="ar-LY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التزامات المشتري 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دفع مصاريف عقد البيع</a:t>
            </a:r>
          </a:p>
          <a:p>
            <a:r>
              <a:rPr lang="ar-IQ" dirty="0" smtClean="0"/>
              <a:t>تسلم المبيع</a:t>
            </a:r>
          </a:p>
          <a:p>
            <a:r>
              <a:rPr lang="ar-IQ" dirty="0" smtClean="0"/>
              <a:t>جزاء الإخلال بالتزام التسليم</a:t>
            </a:r>
            <a:endParaRPr lang="ar-LY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بيع الأولياء وشراؤهم لأنفسهم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بيع الأولياء </a:t>
            </a:r>
            <a:r>
              <a:rPr lang="ar-IQ" dirty="0" err="1" smtClean="0"/>
              <a:t>الاب</a:t>
            </a:r>
            <a:r>
              <a:rPr lang="ar-IQ" dirty="0" smtClean="0"/>
              <a:t> والجد</a:t>
            </a:r>
          </a:p>
          <a:p>
            <a:r>
              <a:rPr lang="ar-IQ" dirty="0" smtClean="0"/>
              <a:t>القاضي والوصي المنصوب</a:t>
            </a:r>
          </a:p>
          <a:p>
            <a:r>
              <a:rPr lang="ar-IQ" dirty="0" smtClean="0"/>
              <a:t>الوصي المختار</a:t>
            </a:r>
          </a:p>
          <a:p>
            <a:r>
              <a:rPr lang="ar-IQ" dirty="0" smtClean="0"/>
              <a:t>دائرة رعاية القاصرين</a:t>
            </a:r>
            <a:endParaRPr lang="ar-LY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بيع والوكلاء وشراؤهم لأنفسهم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بيع النائب القانوني</a:t>
            </a:r>
          </a:p>
          <a:p>
            <a:r>
              <a:rPr lang="ar-IQ" dirty="0" smtClean="0"/>
              <a:t>النائب الاتفاقي </a:t>
            </a:r>
          </a:p>
          <a:p>
            <a:r>
              <a:rPr lang="ar-IQ" dirty="0" smtClean="0"/>
              <a:t>النائب القضائي</a:t>
            </a:r>
          </a:p>
          <a:p>
            <a:r>
              <a:rPr lang="ar-IQ" dirty="0" smtClean="0"/>
              <a:t>بيع السمسار والخبير</a:t>
            </a:r>
            <a:endParaRPr lang="ar-LY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بيع الحقوق المتنازع فيها 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إذا رفعت به دعوى</a:t>
            </a:r>
          </a:p>
          <a:p>
            <a:r>
              <a:rPr lang="ar-IQ" dirty="0" smtClean="0"/>
              <a:t>إذا قام بشأنه نزاع جدي</a:t>
            </a:r>
          </a:p>
          <a:p>
            <a:r>
              <a:rPr lang="ar-IQ" dirty="0" smtClean="0"/>
              <a:t>تقدير المحكمة </a:t>
            </a:r>
            <a:endParaRPr lang="ar-LY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ar-IQ" dirty="0" smtClean="0"/>
              <a:t>بيع عمال القضاء والمحامين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منع الأشخاص  الذين يعملون في المحاكم أن يشتروا الحق المتنازع فيه باسمهم ولا باسم مستعار إذا كان النظر في النزاع يدخل في اختصاص المحكمة التي يباشرون عملهم في دائرتها</a:t>
            </a:r>
          </a:p>
          <a:p>
            <a:r>
              <a:rPr lang="ar-IQ" dirty="0" smtClean="0"/>
              <a:t>منع  القضاة والمحامين من الشراء الحقوق المتنازع فيها</a:t>
            </a:r>
          </a:p>
          <a:p>
            <a:r>
              <a:rPr lang="ar-IQ" dirty="0" smtClean="0"/>
              <a:t>منع المدعين العامين ونوابهم من الشراء</a:t>
            </a:r>
          </a:p>
          <a:p>
            <a:r>
              <a:rPr lang="ar-IQ" dirty="0" smtClean="0"/>
              <a:t>منع كتبة المحاكم ومساعديهم من الشراء</a:t>
            </a:r>
            <a:endParaRPr lang="ar-LY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بيع ملك  الغير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نطاق بيع ملك الغير</a:t>
            </a:r>
          </a:p>
          <a:p>
            <a:r>
              <a:rPr lang="ar-IQ" dirty="0" smtClean="0"/>
              <a:t>بيع الشيء المعين بالنوع والشيء المستقبل</a:t>
            </a:r>
          </a:p>
          <a:p>
            <a:r>
              <a:rPr lang="ar-IQ" dirty="0" smtClean="0"/>
              <a:t>البيع المعلق على شرط اكتساب البائع</a:t>
            </a:r>
          </a:p>
          <a:p>
            <a:r>
              <a:rPr lang="ar-IQ" dirty="0" smtClean="0"/>
              <a:t>التعهد عن المالك ببيع الشيء</a:t>
            </a:r>
          </a:p>
          <a:p>
            <a:r>
              <a:rPr lang="ar-IQ" dirty="0" smtClean="0"/>
              <a:t>البيع المعلق شرط واقف أو فاسخ</a:t>
            </a:r>
          </a:p>
          <a:p>
            <a:r>
              <a:rPr lang="ar-IQ" dirty="0" smtClean="0"/>
              <a:t>بيع جزء </a:t>
            </a:r>
            <a:r>
              <a:rPr lang="ar-IQ" dirty="0" err="1" smtClean="0"/>
              <a:t>مفرز</a:t>
            </a:r>
            <a:r>
              <a:rPr lang="ar-IQ" dirty="0" smtClean="0"/>
              <a:t> من المال الشائع</a:t>
            </a:r>
          </a:p>
          <a:p>
            <a:r>
              <a:rPr lang="ar-IQ" dirty="0" smtClean="0"/>
              <a:t>حكم بيع ملك الغير </a:t>
            </a:r>
            <a:endParaRPr lang="ar-LY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المقايضة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المقايضة</a:t>
            </a:r>
          </a:p>
          <a:p>
            <a:r>
              <a:rPr lang="ar-IQ" dirty="0" smtClean="0"/>
              <a:t>حكم البدلان من النقود</a:t>
            </a:r>
          </a:p>
          <a:p>
            <a:r>
              <a:rPr lang="ar-IQ" dirty="0" smtClean="0"/>
              <a:t>أركان عقد المقايضة</a:t>
            </a:r>
          </a:p>
          <a:p>
            <a:r>
              <a:rPr lang="ar-IQ" dirty="0" smtClean="0"/>
              <a:t>أحكام المقايضة</a:t>
            </a:r>
          </a:p>
          <a:p>
            <a:r>
              <a:rPr lang="ar-IQ" dirty="0" smtClean="0"/>
              <a:t>الفرق بين البيع والمقايضة من حيث المقابل والغبن والتسليم ومصاريف العقد وأحكام الشفعة</a:t>
            </a:r>
          </a:p>
          <a:p>
            <a:endParaRPr lang="ar-L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تمييز عقد البيع عن غيره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عقد البيع والهبة</a:t>
            </a:r>
          </a:p>
          <a:p>
            <a:r>
              <a:rPr lang="ar-IQ" dirty="0" smtClean="0"/>
              <a:t>عقد البيع والوصية</a:t>
            </a:r>
          </a:p>
          <a:p>
            <a:r>
              <a:rPr lang="ar-IQ" dirty="0" smtClean="0"/>
              <a:t>البيع والوديعة</a:t>
            </a:r>
          </a:p>
          <a:p>
            <a:r>
              <a:rPr lang="ar-IQ" dirty="0" smtClean="0"/>
              <a:t>البيع والمقايضة</a:t>
            </a:r>
          </a:p>
          <a:p>
            <a:r>
              <a:rPr lang="ar-IQ" dirty="0" smtClean="0"/>
              <a:t>البيع </a:t>
            </a:r>
            <a:r>
              <a:rPr lang="ar-IQ" dirty="0" err="1" smtClean="0"/>
              <a:t>والايجار</a:t>
            </a:r>
            <a:endParaRPr lang="ar-IQ" dirty="0" smtClean="0"/>
          </a:p>
          <a:p>
            <a:r>
              <a:rPr lang="ar-IQ" dirty="0" smtClean="0"/>
              <a:t>البيع والقرض بفائدة</a:t>
            </a:r>
          </a:p>
          <a:p>
            <a:r>
              <a:rPr lang="ar-IQ" dirty="0" smtClean="0"/>
              <a:t>البيع والوفاء بمقابل</a:t>
            </a:r>
          </a:p>
          <a:p>
            <a:r>
              <a:rPr lang="ar-IQ" dirty="0" smtClean="0"/>
              <a:t>البيع والمقاولة</a:t>
            </a:r>
          </a:p>
          <a:p>
            <a:r>
              <a:rPr lang="ar-IQ" dirty="0" smtClean="0"/>
              <a:t>البيع والوكالة</a:t>
            </a:r>
            <a:endParaRPr lang="ar-LY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أركان عقد البيع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التراضي في عقد البيع</a:t>
            </a:r>
          </a:p>
          <a:p>
            <a:r>
              <a:rPr lang="ar-IQ" dirty="0" smtClean="0"/>
              <a:t>المحل في عقد البيع</a:t>
            </a:r>
          </a:p>
          <a:p>
            <a:r>
              <a:rPr lang="ar-IQ" dirty="0" smtClean="0"/>
              <a:t>السبب</a:t>
            </a:r>
          </a:p>
          <a:p>
            <a:r>
              <a:rPr lang="ar-IQ" dirty="0" smtClean="0"/>
              <a:t>الشكلية </a:t>
            </a:r>
          </a:p>
          <a:p>
            <a:endParaRPr lang="ar-L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التراضي 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وجود الرضا وصحته</a:t>
            </a:r>
          </a:p>
          <a:p>
            <a:r>
              <a:rPr lang="ar-IQ" dirty="0" smtClean="0"/>
              <a:t>التراضي على المسائل الجوهرية</a:t>
            </a:r>
          </a:p>
          <a:p>
            <a:r>
              <a:rPr lang="ar-IQ" dirty="0" err="1" smtClean="0"/>
              <a:t>الايجاب</a:t>
            </a:r>
            <a:r>
              <a:rPr lang="ar-IQ" dirty="0" smtClean="0"/>
              <a:t> الموجه للجمهور</a:t>
            </a:r>
          </a:p>
          <a:p>
            <a:r>
              <a:rPr lang="ar-IQ" dirty="0" smtClean="0"/>
              <a:t>عرض البضاعة مع الثمن</a:t>
            </a:r>
          </a:p>
          <a:p>
            <a:r>
              <a:rPr lang="ar-IQ" dirty="0" smtClean="0"/>
              <a:t>عرض البضاعة دون بيان الثمن</a:t>
            </a:r>
          </a:p>
          <a:p>
            <a:r>
              <a:rPr lang="ar-IQ" dirty="0" smtClean="0"/>
              <a:t>سلامة الرضا من العيوب</a:t>
            </a:r>
          </a:p>
          <a:p>
            <a:endParaRPr lang="ar-L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خيار الرؤية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تعريفه وثبوته</a:t>
            </a:r>
          </a:p>
          <a:p>
            <a:r>
              <a:rPr lang="ar-IQ" dirty="0" smtClean="0"/>
              <a:t>أثاره</a:t>
            </a:r>
          </a:p>
          <a:p>
            <a:r>
              <a:rPr lang="ar-IQ" dirty="0" smtClean="0"/>
              <a:t>مسقطات خيار الرؤية</a:t>
            </a:r>
            <a:endParaRPr lang="ar-L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>صور الرضا وأوصافه</a:t>
            </a:r>
            <a:br>
              <a:rPr lang="ar-IQ" dirty="0" smtClean="0"/>
            </a:br>
            <a:r>
              <a:rPr lang="ar-IQ" dirty="0" smtClean="0"/>
              <a:t>الوعد بالبيع</a:t>
            </a:r>
            <a:br>
              <a:rPr lang="ar-IQ" dirty="0" smtClean="0"/>
            </a:b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الوعد بالبيع وتكييفه القانوني</a:t>
            </a:r>
          </a:p>
          <a:p>
            <a:r>
              <a:rPr lang="ar-IQ" dirty="0" smtClean="0"/>
              <a:t>أركان الوعد بالبيع</a:t>
            </a:r>
          </a:p>
          <a:p>
            <a:r>
              <a:rPr lang="ar-IQ" dirty="0" smtClean="0"/>
              <a:t>الشكلية في الوعد بالبيع</a:t>
            </a:r>
          </a:p>
          <a:p>
            <a:r>
              <a:rPr lang="ar-IQ" dirty="0" smtClean="0"/>
              <a:t>أحكام الوعد بالبيع  في مرحلة الوعد </a:t>
            </a:r>
          </a:p>
          <a:p>
            <a:r>
              <a:rPr lang="ar-IQ" dirty="0" smtClean="0"/>
              <a:t>أحكام مرحلة البيع التام</a:t>
            </a:r>
          </a:p>
          <a:p>
            <a:endParaRPr lang="ar-L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>الوعد بالشراء</a:t>
            </a:r>
            <a:br>
              <a:rPr lang="ar-IQ" dirty="0" smtClean="0"/>
            </a:br>
            <a:r>
              <a:rPr lang="ar-IQ" dirty="0" smtClean="0"/>
              <a:t> الوعد بالتفضيل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الوعد بالشراء</a:t>
            </a:r>
          </a:p>
          <a:p>
            <a:r>
              <a:rPr lang="ar-IQ" dirty="0" smtClean="0"/>
              <a:t>طبيعة الوعد بالشراء وأركانه</a:t>
            </a:r>
          </a:p>
          <a:p>
            <a:r>
              <a:rPr lang="ar-IQ" dirty="0" smtClean="0"/>
              <a:t>أحكام الوعد بالشراء</a:t>
            </a:r>
          </a:p>
          <a:p>
            <a:endParaRPr lang="ar-IQ" dirty="0" smtClean="0"/>
          </a:p>
          <a:p>
            <a:r>
              <a:rPr lang="ar-IQ" dirty="0" smtClean="0"/>
              <a:t>تعرف الوعد بالتفضيل</a:t>
            </a:r>
          </a:p>
          <a:p>
            <a:r>
              <a:rPr lang="ar-IQ" dirty="0" smtClean="0"/>
              <a:t>أهميته وفوائده</a:t>
            </a:r>
          </a:p>
          <a:p>
            <a:r>
              <a:rPr lang="ar-IQ" dirty="0" smtClean="0"/>
              <a:t>الاختلاف بين الوعد بالبيع  والوعد بالتفضيل</a:t>
            </a:r>
            <a:endParaRPr lang="ar-L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981</Words>
  <Application>Microsoft Office PowerPoint</Application>
  <PresentationFormat>On-screen Show (4:3)</PresentationFormat>
  <Paragraphs>228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العقود المسماة أ.م.د حسن مكي  مشيري</vt:lpstr>
      <vt:lpstr>ملاحظة هذه الموضوعات والعنوانين الرئيسية  لمنهج ومقرر العقود المسماة</vt:lpstr>
      <vt:lpstr>عقد البيع</vt:lpstr>
      <vt:lpstr>تمييز عقد البيع عن غيره</vt:lpstr>
      <vt:lpstr>أركان عقد البيع</vt:lpstr>
      <vt:lpstr>التراضي </vt:lpstr>
      <vt:lpstr>خيار الرؤية</vt:lpstr>
      <vt:lpstr>صور الرضا وأوصافه الوعد بالبيع </vt:lpstr>
      <vt:lpstr>الوعد بالشراء  الوعد بالتفضيل</vt:lpstr>
      <vt:lpstr>الوعد المتبادل بالبيع وبالشراء</vt:lpstr>
      <vt:lpstr>البيع بشرط الخيار </vt:lpstr>
      <vt:lpstr>البيع بشرط التجربة</vt:lpstr>
      <vt:lpstr>البيع بشرط المذاق</vt:lpstr>
      <vt:lpstr>البيع بشرط العربون</vt:lpstr>
      <vt:lpstr>محل عقد البيع المبيع = الثمن</vt:lpstr>
      <vt:lpstr>الثمن في عقد البيع</vt:lpstr>
      <vt:lpstr>الثمن مقدر أو قابل للتقدير</vt:lpstr>
      <vt:lpstr>الثمن الجدي</vt:lpstr>
      <vt:lpstr>التزامات البائع</vt:lpstr>
      <vt:lpstr>تسليم المبيع</vt:lpstr>
      <vt:lpstr>نقص المبيع</vt:lpstr>
      <vt:lpstr>هلاك المبيع قبل التسليم</vt:lpstr>
      <vt:lpstr>ضمان التعرض الشخصي</vt:lpstr>
      <vt:lpstr>ضمان التعرض الصادر من الغير</vt:lpstr>
      <vt:lpstr>ضمان الاستحقاق</vt:lpstr>
      <vt:lpstr>حق الاسترداد</vt:lpstr>
      <vt:lpstr>اثأر الاسترداد</vt:lpstr>
      <vt:lpstr>ضمان العيوب الخفية</vt:lpstr>
      <vt:lpstr>ضمان العيب الخفي</vt:lpstr>
      <vt:lpstr>التزامات المشتري</vt:lpstr>
      <vt:lpstr>التزامات المشتري </vt:lpstr>
      <vt:lpstr>بيع الأولياء وشراؤهم لأنفسهم</vt:lpstr>
      <vt:lpstr>بيع والوكلاء وشراؤهم لأنفسهم</vt:lpstr>
      <vt:lpstr>بيع الحقوق المتنازع فيها </vt:lpstr>
      <vt:lpstr>بيع عمال القضاء والمحامين</vt:lpstr>
      <vt:lpstr>بيع ملك  الغير</vt:lpstr>
      <vt:lpstr>المقايضة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العقود المسماة أ.م.د حسن مكي  مشيري</dc:title>
  <dc:creator>Hassin</dc:creator>
  <cp:lastModifiedBy>Hassin</cp:lastModifiedBy>
  <cp:revision>34</cp:revision>
  <dcterms:created xsi:type="dcterms:W3CDTF">2018-12-31T18:21:48Z</dcterms:created>
  <dcterms:modified xsi:type="dcterms:W3CDTF">2019-01-01T06:10:04Z</dcterms:modified>
</cp:coreProperties>
</file>