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2"/>
  </p:notesMasterIdLst>
  <p:sldIdLst>
    <p:sldId id="256" r:id="rId2"/>
    <p:sldId id="282" r:id="rId3"/>
    <p:sldId id="281" r:id="rId4"/>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271" r:id="rId18"/>
    <p:sldId id="272" r:id="rId19"/>
    <p:sldId id="280" r:id="rId20"/>
    <p:sldId id="283" r:id="rId21"/>
  </p:sldIdLst>
  <p:sldSz cx="9144000" cy="5143500" type="screen16x9"/>
  <p:notesSz cx="6858000" cy="9144000"/>
  <p:embeddedFontLst>
    <p:embeddedFont>
      <p:font typeface="Raleway" charset="0"/>
      <p:regular r:id="rId23"/>
      <p:bold r:id="rId24"/>
      <p:italic r:id="rId25"/>
      <p:boldItalic r:id="rId26"/>
    </p:embeddedFont>
    <p:embeddedFont>
      <p:font typeface="PT Bold Mirror" pitchFamily="2" charset="-78"/>
      <p:regular r:id="rId27"/>
    </p:embeddedFont>
    <p:embeddedFont>
      <p:font typeface="PT Bold Broken" pitchFamily="2" charset="-78"/>
      <p:regular r:id="rId28"/>
    </p:embeddedFont>
    <p:embeddedFont>
      <p:font typeface="Karla" charset="0"/>
      <p:regular r:id="rId29"/>
      <p:bold r:id="rId30"/>
      <p:italic r:id="rId31"/>
      <p:boldItalic r:id="rId32"/>
    </p:embeddedFont>
    <p:embeddedFont>
      <p:font typeface="PT Bold Arch" pitchFamily="2" charset="-78"/>
      <p:regular r:id="rId33"/>
    </p:embeddedFont>
    <p:embeddedFont>
      <p:font typeface="Andalus" pitchFamily="18" charset="-78"/>
      <p:regular r:id="rId34"/>
    </p:embeddedFont>
    <p:embeddedFont>
      <p:font typeface="Akhbar MT" pitchFamily="2" charset="-78"/>
      <p:regular r:id="rId35"/>
      <p:bold r:id="rId36"/>
    </p:embeddedFont>
    <p:embeddedFont>
      <p:font typeface="DecoType Naskh Extensions" pitchFamily="2" charset="-78"/>
      <p:regular r:id="rId37"/>
    </p:embeddedFont>
    <p:embeddedFont>
      <p:font typeface="Simplified Arabic" pitchFamily="18" charset="-78"/>
      <p:regular r:id="rId38"/>
      <p:bold r:id="rId39"/>
    </p:embeddedFont>
    <p:embeddedFont>
      <p:font typeface="Simple Bold Jut Out" pitchFamily="2" charset="-78"/>
      <p:regular r:id="rId40"/>
    </p:embeddedFont>
    <p:embeddedFont>
      <p:font typeface="Arabic Typesetting" pitchFamily="66" charset="-78"/>
      <p:regular r:id="rId41"/>
    </p:embeddedFont>
    <p:embeddedFont>
      <p:font typeface="Rockwell Extra Bold" pitchFamily="18" charset="0"/>
      <p:bold r:id="rId42"/>
    </p:embeddedFont>
    <p:embeddedFont>
      <p:font typeface="Monotype Koufi" pitchFamily="2" charset="-78"/>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FA7E580E-DB51-40A5-A5F3-E0C27B3B3D71}">
  <a:tblStyle styleId="{FA7E580E-DB51-40A5-A5F3-E0C27B3B3D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20" autoAdjust="0"/>
    <p:restoredTop sz="94660" autoAdjust="0"/>
  </p:normalViewPr>
  <p:slideViewPr>
    <p:cSldViewPr>
      <p:cViewPr varScale="1">
        <p:scale>
          <a:sx n="98" d="100"/>
          <a:sy n="98" d="100"/>
        </p:scale>
        <p:origin x="-1074" y="-84"/>
      </p:cViewPr>
      <p:guideLst>
        <p:guide orient="horz" pos="1620"/>
        <p:guide pos="2880"/>
      </p:guideLst>
    </p:cSldViewPr>
  </p:slideViewPr>
  <p:outlineViewPr>
    <p:cViewPr>
      <p:scale>
        <a:sx n="33" d="100"/>
        <a:sy n="33" d="100"/>
      </p:scale>
      <p:origin x="24" y="273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9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ar-IQ" dirty="0" smtClean="0"/>
              <a:t>القضاء</a:t>
            </a:r>
            <a:r>
              <a:rPr lang="ar-IQ" baseline="0" dirty="0" smtClean="0"/>
              <a:t> </a:t>
            </a:r>
            <a:r>
              <a:rPr lang="ar-IQ" baseline="0" dirty="0" err="1" smtClean="0"/>
              <a:t>الاداري</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8"/>
        <p:cNvGrpSpPr/>
        <p:nvPr/>
      </p:nvGrpSpPr>
      <p:grpSpPr>
        <a:xfrm>
          <a:off x="0" y="0"/>
          <a:ext cx="0" cy="0"/>
          <a:chOff x="0" y="0"/>
          <a:chExt cx="0" cy="0"/>
        </a:xfrm>
      </p:grpSpPr>
      <p:sp>
        <p:nvSpPr>
          <p:cNvPr id="9" name="Shape 9"/>
          <p:cNvSpPr/>
          <p:nvPr/>
        </p:nvSpPr>
        <p:spPr>
          <a:xfrm flipH="1">
            <a:off x="6025" y="301575"/>
            <a:ext cx="9150050" cy="4496748"/>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0" name="Shape 10"/>
          <p:cNvSpPr/>
          <p:nvPr/>
        </p:nvSpPr>
        <p:spPr>
          <a:xfrm>
            <a:off x="-5900" y="759982"/>
            <a:ext cx="9144150" cy="3769800"/>
          </a:xfrm>
          <a:custGeom>
            <a:avLst/>
            <a:gdLst/>
            <a:ahLst/>
            <a:cxnLst/>
            <a:rect l="0" t="0" r="0" b="0"/>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1" name="Shape 11"/>
          <p:cNvSpPr/>
          <p:nvPr/>
        </p:nvSpPr>
        <p:spPr>
          <a:xfrm>
            <a:off x="0" y="1351100"/>
            <a:ext cx="9156075" cy="2889063"/>
          </a:xfrm>
          <a:custGeom>
            <a:avLst/>
            <a:gdLst/>
            <a:ahLst/>
            <a:cxnLst/>
            <a:rect l="0" t="0" r="0" b="0"/>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12" name="Shape 1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ABE33F"/>
        </a:solidFill>
        <a:effectLst/>
      </p:bgPr>
    </p:bg>
    <p:spTree>
      <p:nvGrpSpPr>
        <p:cNvPr id="1" name="Shape 13"/>
        <p:cNvGrpSpPr/>
        <p:nvPr/>
      </p:nvGrpSpPr>
      <p:grpSpPr>
        <a:xfrm>
          <a:off x="0" y="0"/>
          <a:ext cx="0" cy="0"/>
          <a:chOff x="0" y="0"/>
          <a:chExt cx="0" cy="0"/>
        </a:xfrm>
      </p:grpSpPr>
      <p:sp>
        <p:nvSpPr>
          <p:cNvPr id="14" name="Shape 14"/>
          <p:cNvSpPr/>
          <p:nvPr/>
        </p:nvSpPr>
        <p:spPr>
          <a:xfrm flipH="1">
            <a:off x="6025" y="301575"/>
            <a:ext cx="9150050" cy="4496748"/>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5" name="Shape 15"/>
          <p:cNvSpPr/>
          <p:nvPr/>
        </p:nvSpPr>
        <p:spPr>
          <a:xfrm>
            <a:off x="-5900" y="753950"/>
            <a:ext cx="9144150" cy="3769800"/>
          </a:xfrm>
          <a:custGeom>
            <a:avLst/>
            <a:gdLst/>
            <a:ahLst/>
            <a:cxnLst/>
            <a:rect l="0" t="0" r="0" b="0"/>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6" name="Shape 16"/>
          <p:cNvSpPr/>
          <p:nvPr/>
        </p:nvSpPr>
        <p:spPr>
          <a:xfrm>
            <a:off x="0" y="1351100"/>
            <a:ext cx="9156075" cy="2889063"/>
          </a:xfrm>
          <a:custGeom>
            <a:avLst/>
            <a:gdLst/>
            <a:ahLst/>
            <a:cxnLst/>
            <a:rect l="0" t="0" r="0" b="0"/>
            <a:pathLst>
              <a:path w="366243" h="106157" extrusionOk="0">
                <a:moveTo>
                  <a:pt x="241" y="0"/>
                </a:moveTo>
                <a:lnTo>
                  <a:pt x="0" y="77929"/>
                </a:lnTo>
                <a:lnTo>
                  <a:pt x="366243" y="106157"/>
                </a:lnTo>
                <a:lnTo>
                  <a:pt x="366243" y="4102"/>
                </a:lnTo>
                <a:close/>
              </a:path>
            </a:pathLst>
          </a:custGeom>
          <a:solidFill>
            <a:srgbClr val="00AE9D">
              <a:alpha val="83460"/>
            </a:srgbClr>
          </a:solidFill>
          <a:ln>
            <a:noFill/>
          </a:ln>
        </p:spPr>
      </p:sp>
      <p:sp>
        <p:nvSpPr>
          <p:cNvPr id="17" name="Shape 17"/>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 name="Shape 18"/>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Shape 20"/>
          <p:cNvSpPr/>
          <p:nvPr/>
        </p:nvSpPr>
        <p:spPr>
          <a:xfrm>
            <a:off x="6025" y="301575"/>
            <a:ext cx="9150050" cy="4496748"/>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21" name="Shape 21"/>
          <p:cNvSpPr/>
          <p:nvPr/>
        </p:nvSpPr>
        <p:spPr>
          <a:xfrm>
            <a:off x="0" y="1580113"/>
            <a:ext cx="9144000" cy="3341668"/>
          </a:xfrm>
          <a:custGeom>
            <a:avLst/>
            <a:gdLst/>
            <a:ahLst/>
            <a:cxnLst/>
            <a:rect l="0" t="0" r="0" b="0"/>
            <a:pathLst>
              <a:path w="365760" h="110982" extrusionOk="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22" name="Shape 22"/>
          <p:cNvSpPr/>
          <p:nvPr/>
        </p:nvSpPr>
        <p:spPr>
          <a:xfrm>
            <a:off x="-5900" y="410541"/>
            <a:ext cx="9144152" cy="4453148"/>
          </a:xfrm>
          <a:custGeom>
            <a:avLst/>
            <a:gdLst/>
            <a:ahLst/>
            <a:cxnLst/>
            <a:rect l="0" t="0" r="0" b="0"/>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23" name="Shape 23"/>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FFFFFF"/>
              </a:buClr>
              <a:buSzPts val="2400"/>
              <a:buChar char="◆"/>
              <a:defRPr b="1" i="1">
                <a:solidFill>
                  <a:srgbClr val="FFFFFF"/>
                </a:solidFill>
              </a:defRPr>
            </a:lvl1pPr>
            <a:lvl2pPr marL="914400" lvl="1" indent="-381000" algn="ctr" rtl="0">
              <a:spcBef>
                <a:spcPts val="0"/>
              </a:spcBef>
              <a:spcAft>
                <a:spcPts val="0"/>
              </a:spcAft>
              <a:buClr>
                <a:srgbClr val="FFFFFF"/>
              </a:buClr>
              <a:buSzPts val="2400"/>
              <a:buChar char="◆"/>
              <a:defRPr b="1" i="1">
                <a:solidFill>
                  <a:srgbClr val="FFFFFF"/>
                </a:solidFill>
              </a:defRPr>
            </a:lvl2pPr>
            <a:lvl3pPr marL="1371600" lvl="2" indent="-381000" algn="ctr" rtl="0">
              <a:spcBef>
                <a:spcPts val="0"/>
              </a:spcBef>
              <a:spcAft>
                <a:spcPts val="0"/>
              </a:spcAft>
              <a:buClr>
                <a:srgbClr val="FFFFFF"/>
              </a:buClr>
              <a:buSzPts val="2400"/>
              <a:buChar char="◇"/>
              <a:defRPr b="1" i="1">
                <a:solidFill>
                  <a:srgbClr val="FFFFFF"/>
                </a:solidFill>
              </a:defRPr>
            </a:lvl3pPr>
            <a:lvl4pPr marL="1828800" lvl="3" indent="-381000" algn="ctr" rtl="0">
              <a:spcBef>
                <a:spcPts val="0"/>
              </a:spcBef>
              <a:spcAft>
                <a:spcPts val="0"/>
              </a:spcAft>
              <a:buClr>
                <a:srgbClr val="FFFFFF"/>
              </a:buClr>
              <a:buSzPts val="2400"/>
              <a:buChar char="●"/>
              <a:defRPr b="1" i="1">
                <a:solidFill>
                  <a:srgbClr val="FFFFFF"/>
                </a:solidFill>
              </a:defRPr>
            </a:lvl4pPr>
            <a:lvl5pPr marL="2286000" lvl="4" indent="-381000" algn="ctr" rtl="0">
              <a:spcBef>
                <a:spcPts val="0"/>
              </a:spcBef>
              <a:spcAft>
                <a:spcPts val="0"/>
              </a:spcAft>
              <a:buClr>
                <a:srgbClr val="FFFFFF"/>
              </a:buClr>
              <a:buSzPts val="2400"/>
              <a:buChar char="○"/>
              <a:defRPr b="1" i="1">
                <a:solidFill>
                  <a:srgbClr val="FFFFFF"/>
                </a:solidFill>
              </a:defRPr>
            </a:lvl5pPr>
            <a:lvl6pPr marL="2743200" lvl="5" indent="-381000" algn="ctr" rtl="0">
              <a:spcBef>
                <a:spcPts val="0"/>
              </a:spcBef>
              <a:spcAft>
                <a:spcPts val="0"/>
              </a:spcAft>
              <a:buClr>
                <a:srgbClr val="FFFFFF"/>
              </a:buClr>
              <a:buSzPts val="2400"/>
              <a:buChar char="■"/>
              <a:defRPr b="1" i="1">
                <a:solidFill>
                  <a:srgbClr val="FFFFFF"/>
                </a:solidFill>
              </a:defRPr>
            </a:lvl6pPr>
            <a:lvl7pPr marL="3200400" lvl="6" indent="-381000" algn="ctr" rtl="0">
              <a:spcBef>
                <a:spcPts val="0"/>
              </a:spcBef>
              <a:spcAft>
                <a:spcPts val="0"/>
              </a:spcAft>
              <a:buClr>
                <a:srgbClr val="FFFFFF"/>
              </a:buClr>
              <a:buSzPts val="2400"/>
              <a:buChar char="●"/>
              <a:defRPr b="1" i="1">
                <a:solidFill>
                  <a:srgbClr val="FFFFFF"/>
                </a:solidFill>
              </a:defRPr>
            </a:lvl7pPr>
            <a:lvl8pPr marL="3657600" lvl="7" indent="-381000" algn="ctr" rtl="0">
              <a:spcBef>
                <a:spcPts val="0"/>
              </a:spcBef>
              <a:spcAft>
                <a:spcPts val="0"/>
              </a:spcAft>
              <a:buClr>
                <a:srgbClr val="FFFFFF"/>
              </a:buClr>
              <a:buSzPts val="2400"/>
              <a:buChar char="○"/>
              <a:defRPr b="1" i="1">
                <a:solidFill>
                  <a:srgbClr val="FFFFFF"/>
                </a:solidFill>
              </a:defRPr>
            </a:lvl8pPr>
            <a:lvl9pPr marL="4114800" lvl="8" indent="-381000" algn="ctr">
              <a:spcBef>
                <a:spcPts val="0"/>
              </a:spcBef>
              <a:spcAft>
                <a:spcPts val="0"/>
              </a:spcAft>
              <a:buClr>
                <a:srgbClr val="FFFFFF"/>
              </a:buClr>
              <a:buSzPts val="2400"/>
              <a:buChar char="■"/>
              <a:defRPr b="1" i="1">
                <a:solidFill>
                  <a:srgbClr val="FFFFFF"/>
                </a:solidFill>
              </a:defRPr>
            </a:lvl9pPr>
          </a:lstStyle>
          <a:p>
            <a:endParaRPr/>
          </a:p>
        </p:txBody>
      </p:sp>
      <p:sp>
        <p:nvSpPr>
          <p:cNvPr id="24" name="Shape 2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6000" b="1">
                <a:solidFill>
                  <a:srgbClr val="FFFFFF"/>
                </a:solidFill>
                <a:latin typeface="Raleway"/>
                <a:ea typeface="Raleway"/>
                <a:cs typeface="Raleway"/>
                <a:sym typeface="Raleway"/>
              </a:rPr>
              <a:t>“</a:t>
            </a:r>
            <a:endParaRPr sz="6000" b="1">
              <a:solidFill>
                <a:srgbClr val="FFFFFF"/>
              </a:solidFill>
              <a:latin typeface="Raleway"/>
              <a:ea typeface="Raleway"/>
              <a:cs typeface="Raleway"/>
              <a:sym typeface="Raleway"/>
            </a:endParaRPr>
          </a:p>
        </p:txBody>
      </p:sp>
      <p:sp>
        <p:nvSpPr>
          <p:cNvPr id="25" name="Shape 25"/>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grpSp>
        <p:nvGrpSpPr>
          <p:cNvPr id="27" name="Shape 27"/>
          <p:cNvGrpSpPr/>
          <p:nvPr/>
        </p:nvGrpSpPr>
        <p:grpSpPr>
          <a:xfrm>
            <a:off x="-6025" y="0"/>
            <a:ext cx="9168125" cy="5163100"/>
            <a:chOff x="-6025" y="0"/>
            <a:chExt cx="9168125" cy="5163100"/>
          </a:xfrm>
        </p:grpSpPr>
        <p:sp>
          <p:nvSpPr>
            <p:cNvPr id="28" name="Shape 28"/>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29" name="Shape 29"/>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0" name="Shape 30"/>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1" name="Shape 31"/>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32" name="Shape 32"/>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33" name="Shape 33"/>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4" name="Shape 34"/>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Shape 3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6"/>
        <p:cNvGrpSpPr/>
        <p:nvPr/>
      </p:nvGrpSpPr>
      <p:grpSpPr>
        <a:xfrm>
          <a:off x="0" y="0"/>
          <a:ext cx="0" cy="0"/>
          <a:chOff x="0" y="0"/>
          <a:chExt cx="0" cy="0"/>
        </a:xfrm>
      </p:grpSpPr>
      <p:grpSp>
        <p:nvGrpSpPr>
          <p:cNvPr id="37" name="Shape 37"/>
          <p:cNvGrpSpPr/>
          <p:nvPr/>
        </p:nvGrpSpPr>
        <p:grpSpPr>
          <a:xfrm>
            <a:off x="-6025" y="0"/>
            <a:ext cx="9168125" cy="5163100"/>
            <a:chOff x="-6025" y="0"/>
            <a:chExt cx="9168125" cy="5163100"/>
          </a:xfrm>
        </p:grpSpPr>
        <p:sp>
          <p:nvSpPr>
            <p:cNvPr id="38" name="Shape 38"/>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39" name="Shape 39"/>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0" name="Shape 40"/>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1" name="Shape 41"/>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42" name="Shape 42"/>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43" name="Shape 43"/>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4" name="Shape 44"/>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5" name="Shape 45"/>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46" name="Shape 4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7"/>
        <p:cNvGrpSpPr/>
        <p:nvPr/>
      </p:nvGrpSpPr>
      <p:grpSpPr>
        <a:xfrm>
          <a:off x="0" y="0"/>
          <a:ext cx="0" cy="0"/>
          <a:chOff x="0" y="0"/>
          <a:chExt cx="0" cy="0"/>
        </a:xfrm>
      </p:grpSpPr>
      <p:grpSp>
        <p:nvGrpSpPr>
          <p:cNvPr id="48" name="Shape 48"/>
          <p:cNvGrpSpPr/>
          <p:nvPr/>
        </p:nvGrpSpPr>
        <p:grpSpPr>
          <a:xfrm>
            <a:off x="-6025" y="0"/>
            <a:ext cx="9168125" cy="5163100"/>
            <a:chOff x="-6025" y="0"/>
            <a:chExt cx="9168125" cy="5163100"/>
          </a:xfrm>
        </p:grpSpPr>
        <p:sp>
          <p:nvSpPr>
            <p:cNvPr id="49" name="Shape 49"/>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50" name="Shape 50"/>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1" name="Shape 51"/>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2" name="Shape 52"/>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53" name="Shape 53"/>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54" name="Shape 54"/>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55" name="Shape 5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6" name="Shape 56"/>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Shape 5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8" name="Shape 58"/>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grpSp>
        <p:nvGrpSpPr>
          <p:cNvPr id="60" name="Shape 60"/>
          <p:cNvGrpSpPr/>
          <p:nvPr/>
        </p:nvGrpSpPr>
        <p:grpSpPr>
          <a:xfrm>
            <a:off x="-6025" y="0"/>
            <a:ext cx="9168125" cy="5163100"/>
            <a:chOff x="-6025" y="0"/>
            <a:chExt cx="9168125" cy="5163100"/>
          </a:xfrm>
        </p:grpSpPr>
        <p:sp>
          <p:nvSpPr>
            <p:cNvPr id="61" name="Shape 61"/>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62" name="Shape 62"/>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3" name="Shape 63"/>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64" name="Shape 64"/>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65" name="Shape 65"/>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66" name="Shape 66"/>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7" name="Shape 6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Shape 77"/>
          <p:cNvSpPr/>
          <p:nvPr/>
        </p:nvSpPr>
        <p:spPr>
          <a:xfrm>
            <a:off x="-2355" y="0"/>
            <a:ext cx="5209571" cy="983354"/>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78" name="Shape 78"/>
          <p:cNvSpPr/>
          <p:nvPr/>
        </p:nvSpPr>
        <p:spPr>
          <a:xfrm>
            <a:off x="-6025" y="2"/>
            <a:ext cx="4445394" cy="1085644"/>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9" name="Shape 79"/>
          <p:cNvSpPr/>
          <p:nvPr/>
        </p:nvSpPr>
        <p:spPr>
          <a:xfrm>
            <a:off x="6375475" y="4745747"/>
            <a:ext cx="2548913" cy="400879"/>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80" name="Shape 80"/>
          <p:cNvSpPr/>
          <p:nvPr/>
        </p:nvSpPr>
        <p:spPr>
          <a:xfrm>
            <a:off x="7341180" y="4767304"/>
            <a:ext cx="1821096" cy="395811"/>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81" name="Shape 81"/>
          <p:cNvSpPr/>
          <p:nvPr/>
        </p:nvSpPr>
        <p:spPr>
          <a:xfrm>
            <a:off x="8340717" y="4204075"/>
            <a:ext cx="818444" cy="959061"/>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sp>
        <p:nvSpPr>
          <p:cNvPr id="82" name="Shape 82"/>
          <p:cNvSpPr/>
          <p:nvPr/>
        </p:nvSpPr>
        <p:spPr>
          <a:xfrm>
            <a:off x="1559025" y="-6025"/>
            <a:ext cx="4116775" cy="944875"/>
          </a:xfrm>
          <a:custGeom>
            <a:avLst/>
            <a:gdLst/>
            <a:ahLst/>
            <a:cxnLst/>
            <a:rect l="0" t="0" r="0" b="0"/>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Shape 7"/>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3" name="عنوان 2"/>
          <p:cNvSpPr>
            <a:spLocks noGrp="1"/>
          </p:cNvSpPr>
          <p:nvPr>
            <p:ph type="ctrTitle"/>
          </p:nvPr>
        </p:nvSpPr>
        <p:spPr>
          <a:xfrm>
            <a:off x="1719025" y="428610"/>
            <a:ext cx="5706000" cy="4429155"/>
          </a:xfrm>
        </p:spPr>
        <p:txBody>
          <a:bodyPr/>
          <a:lstStyle/>
          <a:p>
            <a:r>
              <a:rPr lang="en-US" sz="1600" dirty="0" smtClean="0">
                <a:cs typeface="PT Bold Mirror" pitchFamily="2" charset="-78"/>
              </a:rPr>
              <a:t/>
            </a:r>
            <a:br>
              <a:rPr lang="en-US" sz="1600" dirty="0" smtClean="0">
                <a:cs typeface="PT Bold Mirror" pitchFamily="2" charset="-78"/>
              </a:rPr>
            </a:br>
            <a:r>
              <a:rPr lang="ar-IQ" dirty="0" smtClean="0">
                <a:cs typeface="PT Bold Mirror" pitchFamily="2" charset="-78"/>
              </a:rPr>
              <a:t>مبدأ المشروعية </a:t>
            </a:r>
            <a:endParaRPr lang="ar-IQ" dirty="0">
              <a:cs typeface="PT Bold Mirror"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endParaRPr sz="3600" dirty="0"/>
          </a:p>
        </p:txBody>
      </p:sp>
      <p:sp>
        <p:nvSpPr>
          <p:cNvPr id="151" name="Shape 151"/>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You can also split your content</a:t>
            </a:r>
            <a:endParaRPr/>
          </a:p>
        </p:txBody>
      </p:sp>
      <p:sp>
        <p:nvSpPr>
          <p:cNvPr id="5" name="عنصر نائب للنص 4"/>
          <p:cNvSpPr>
            <a:spLocks noGrp="1"/>
          </p:cNvSpPr>
          <p:nvPr>
            <p:ph type="body" idx="2"/>
          </p:nvPr>
        </p:nvSpPr>
        <p:spPr>
          <a:xfrm>
            <a:off x="357158" y="428610"/>
            <a:ext cx="8429684" cy="4497140"/>
          </a:xfrm>
        </p:spPr>
        <p:txBody>
          <a:bodyPr/>
          <a:lstStyle/>
          <a:p>
            <a:pPr algn="r" rtl="1"/>
            <a:r>
              <a:rPr lang="ar-IQ" b="1" dirty="0" smtClean="0">
                <a:cs typeface="Simple Bold Jut Out" pitchFamily="2" charset="-78"/>
              </a:rPr>
              <a:t>تدرج القواعد </a:t>
            </a:r>
            <a:r>
              <a:rPr lang="ar-IQ" b="1" dirty="0" smtClean="0">
                <a:cs typeface="Simple Bold Jut Out" pitchFamily="2" charset="-78"/>
              </a:rPr>
              <a:t>القانونية : </a:t>
            </a:r>
            <a:endParaRPr lang="en-US" dirty="0" smtClean="0">
              <a:cs typeface="Simple Bold Jut Out" pitchFamily="2" charset="-78"/>
            </a:endParaRPr>
          </a:p>
          <a:p>
            <a:pPr algn="r" rtl="1"/>
            <a:r>
              <a:rPr lang="ar-IQ" sz="2000" b="1" dirty="0" smtClean="0">
                <a:latin typeface="Arabic Typesetting" pitchFamily="66" charset="-78"/>
                <a:cs typeface="Arabic Typesetting" pitchFamily="66" charset="-78"/>
              </a:rPr>
              <a:t>وهذا </a:t>
            </a:r>
            <a:r>
              <a:rPr lang="ar-IQ" sz="2000" b="1" dirty="0" smtClean="0">
                <a:latin typeface="Arabic Typesetting" pitchFamily="66" charset="-78"/>
                <a:cs typeface="Arabic Typesetting" pitchFamily="66" charset="-78"/>
              </a:rPr>
              <a:t>يؤدي </a:t>
            </a:r>
            <a:r>
              <a:rPr lang="ar-IQ" sz="2000" b="1" dirty="0" err="1" smtClean="0">
                <a:latin typeface="Arabic Typesetting" pitchFamily="66" charset="-78"/>
                <a:cs typeface="Arabic Typesetting" pitchFamily="66" charset="-78"/>
              </a:rPr>
              <a:t>الى</a:t>
            </a:r>
            <a:r>
              <a:rPr lang="ar-IQ" sz="2000" b="1" dirty="0" smtClean="0">
                <a:latin typeface="Arabic Typesetting" pitchFamily="66" charset="-78"/>
                <a:cs typeface="Arabic Typesetting" pitchFamily="66" charset="-78"/>
              </a:rPr>
              <a:t> القول بأن مصادر مبدأ المشروعية ليست على درجة واحدة من القوة </a:t>
            </a:r>
            <a:r>
              <a:rPr lang="ar-IQ" sz="2000" b="1" dirty="0" err="1" smtClean="0">
                <a:latin typeface="Arabic Typesetting" pitchFamily="66" charset="-78"/>
                <a:cs typeface="Arabic Typesetting" pitchFamily="66" charset="-78"/>
              </a:rPr>
              <a:t>وانما</a:t>
            </a:r>
            <a:r>
              <a:rPr lang="ar-IQ" sz="2000" b="1" dirty="0" smtClean="0">
                <a:latin typeface="Arabic Typesetting" pitchFamily="66" charset="-78"/>
                <a:cs typeface="Arabic Typesetting" pitchFamily="66" charset="-78"/>
              </a:rPr>
              <a:t> هنالك مصادر تعلو على مصادر </a:t>
            </a:r>
            <a:r>
              <a:rPr lang="ar-IQ" sz="2000" b="1" dirty="0" err="1" smtClean="0">
                <a:latin typeface="Arabic Typesetting" pitchFamily="66" charset="-78"/>
                <a:cs typeface="Arabic Typesetting" pitchFamily="66" charset="-78"/>
              </a:rPr>
              <a:t>اخرى</a:t>
            </a:r>
            <a:r>
              <a:rPr lang="ar-IQ" sz="2000" b="1" dirty="0" smtClean="0">
                <a:latin typeface="Arabic Typesetting" pitchFamily="66" charset="-78"/>
                <a:cs typeface="Arabic Typesetting" pitchFamily="66" charset="-78"/>
              </a:rPr>
              <a:t>، أي بعبارة </a:t>
            </a:r>
            <a:r>
              <a:rPr lang="ar-IQ" sz="2000" b="1" dirty="0" err="1" smtClean="0">
                <a:latin typeface="Arabic Typesetting" pitchFamily="66" charset="-78"/>
                <a:cs typeface="Arabic Typesetting" pitchFamily="66" charset="-78"/>
              </a:rPr>
              <a:t>اخرى</a:t>
            </a:r>
            <a:r>
              <a:rPr lang="ar-IQ" sz="2000" b="1" dirty="0" smtClean="0">
                <a:latin typeface="Arabic Typesetting" pitchFamily="66" charset="-78"/>
                <a:cs typeface="Arabic Typesetting" pitchFamily="66" charset="-78"/>
              </a:rPr>
              <a:t> </a:t>
            </a:r>
            <a:r>
              <a:rPr lang="ar-IQ" sz="2000" b="1" dirty="0" err="1" smtClean="0">
                <a:latin typeface="Arabic Typesetting" pitchFamily="66" charset="-78"/>
                <a:cs typeface="Arabic Typesetting" pitchFamily="66" charset="-78"/>
              </a:rPr>
              <a:t>ادق</a:t>
            </a:r>
            <a:r>
              <a:rPr lang="ar-IQ" sz="2000" b="1" dirty="0" smtClean="0">
                <a:latin typeface="Arabic Typesetting" pitchFamily="66" charset="-78"/>
                <a:cs typeface="Arabic Typesetting" pitchFamily="66" charset="-78"/>
              </a:rPr>
              <a:t> </a:t>
            </a:r>
            <a:r>
              <a:rPr lang="ar-IQ" sz="2000" b="1" dirty="0" err="1" smtClean="0">
                <a:latin typeface="Arabic Typesetting" pitchFamily="66" charset="-78"/>
                <a:cs typeface="Arabic Typesetting" pitchFamily="66" charset="-78"/>
              </a:rPr>
              <a:t>ان</a:t>
            </a:r>
            <a:r>
              <a:rPr lang="ar-IQ" sz="2000" b="1" dirty="0" smtClean="0">
                <a:latin typeface="Arabic Typesetting" pitchFamily="66" charset="-78"/>
                <a:cs typeface="Arabic Typesetting" pitchFamily="66" charset="-78"/>
              </a:rPr>
              <a:t> هنالك بعض القواعد تتمتع بقوة </a:t>
            </a:r>
            <a:r>
              <a:rPr lang="ar-IQ" sz="2000" b="1" dirty="0" err="1" smtClean="0">
                <a:latin typeface="Arabic Typesetting" pitchFamily="66" charset="-78"/>
                <a:cs typeface="Arabic Typesetting" pitchFamily="66" charset="-78"/>
              </a:rPr>
              <a:t>الزامية</a:t>
            </a:r>
            <a:r>
              <a:rPr lang="ar-IQ" sz="2000" b="1" dirty="0" smtClean="0">
                <a:latin typeface="Arabic Typesetting" pitchFamily="66" charset="-78"/>
                <a:cs typeface="Arabic Typesetting" pitchFamily="66" charset="-78"/>
              </a:rPr>
              <a:t> </a:t>
            </a:r>
            <a:r>
              <a:rPr lang="ar-IQ" sz="2000" b="1" dirty="0" err="1" smtClean="0">
                <a:latin typeface="Arabic Typesetting" pitchFamily="66" charset="-78"/>
                <a:cs typeface="Arabic Typesetting" pitchFamily="66" charset="-78"/>
              </a:rPr>
              <a:t>اعلى</a:t>
            </a:r>
            <a:r>
              <a:rPr lang="ar-IQ" sz="2000" b="1" dirty="0" smtClean="0">
                <a:latin typeface="Arabic Typesetting" pitchFamily="66" charset="-78"/>
                <a:cs typeface="Arabic Typesetting" pitchFamily="66" charset="-78"/>
              </a:rPr>
              <a:t> مما تتمتع </a:t>
            </a:r>
            <a:r>
              <a:rPr lang="ar-IQ" sz="2000" b="1" dirty="0" err="1" smtClean="0">
                <a:latin typeface="Arabic Typesetting" pitchFamily="66" charset="-78"/>
                <a:cs typeface="Arabic Typesetting" pitchFamily="66" charset="-78"/>
              </a:rPr>
              <a:t>به</a:t>
            </a:r>
            <a:r>
              <a:rPr lang="ar-IQ" sz="2000" b="1" dirty="0" smtClean="0">
                <a:latin typeface="Arabic Typesetting" pitchFamily="66" charset="-78"/>
                <a:cs typeface="Arabic Typesetting" pitchFamily="66" charset="-78"/>
              </a:rPr>
              <a:t> القواعد </a:t>
            </a:r>
            <a:r>
              <a:rPr lang="ar-IQ" sz="2000" b="1" dirty="0" err="1" smtClean="0">
                <a:latin typeface="Arabic Typesetting" pitchFamily="66" charset="-78"/>
                <a:cs typeface="Arabic Typesetting" pitchFamily="66" charset="-78"/>
              </a:rPr>
              <a:t>الاخرى</a:t>
            </a:r>
            <a:r>
              <a:rPr lang="ar-IQ" sz="2000" b="1" dirty="0" smtClean="0">
                <a:latin typeface="Arabic Typesetting" pitchFamily="66" charset="-78"/>
                <a:cs typeface="Arabic Typesetting" pitchFamily="66" charset="-78"/>
              </a:rPr>
              <a:t> التي تأتي بعدها في المرتبة، ومن ثم يجب على كل سلطة عند قيامها </a:t>
            </a:r>
            <a:r>
              <a:rPr lang="ar-IQ" sz="2000" b="1" dirty="0" err="1" smtClean="0">
                <a:latin typeface="Arabic Typesetting" pitchFamily="66" charset="-78"/>
                <a:cs typeface="Arabic Typesetting" pitchFamily="66" charset="-78"/>
              </a:rPr>
              <a:t>بانشاء</a:t>
            </a:r>
            <a:r>
              <a:rPr lang="ar-IQ" sz="2000" b="1" dirty="0" smtClean="0">
                <a:latin typeface="Arabic Typesetting" pitchFamily="66" charset="-78"/>
                <a:cs typeface="Arabic Typesetting" pitchFamily="66" charset="-78"/>
              </a:rPr>
              <a:t> القواعد القانونية من المعلوم </a:t>
            </a:r>
            <a:r>
              <a:rPr lang="ar-IQ" sz="2000" b="1" dirty="0" err="1" smtClean="0">
                <a:latin typeface="Arabic Typesetting" pitchFamily="66" charset="-78"/>
                <a:cs typeface="Arabic Typesetting" pitchFamily="66" charset="-78"/>
              </a:rPr>
              <a:t>ان</a:t>
            </a:r>
            <a:r>
              <a:rPr lang="ar-IQ" sz="2000" b="1" dirty="0" smtClean="0">
                <a:latin typeface="Arabic Typesetting" pitchFamily="66" charset="-78"/>
                <a:cs typeface="Arabic Typesetting" pitchFamily="66" charset="-78"/>
              </a:rPr>
              <a:t> مصادر مبدأ المشروعية متعددة، وعند حدوث تعارض بين هذه المصادر فان </a:t>
            </a:r>
            <a:r>
              <a:rPr lang="ar-IQ" sz="2000" b="1" dirty="0" err="1" smtClean="0">
                <a:latin typeface="Arabic Typesetting" pitchFamily="66" charset="-78"/>
                <a:cs typeface="Arabic Typesetting" pitchFamily="66" charset="-78"/>
              </a:rPr>
              <a:t>الامر</a:t>
            </a:r>
            <a:r>
              <a:rPr lang="ar-IQ" sz="2000" b="1" dirty="0" smtClean="0">
                <a:latin typeface="Arabic Typesetting" pitchFamily="66" charset="-78"/>
                <a:cs typeface="Arabic Typesetting" pitchFamily="66" charset="-78"/>
              </a:rPr>
              <a:t> يقتضي حل هذه المشكلة من خلال المفاضلة بين هذه المصادر.</a:t>
            </a:r>
            <a:endParaRPr lang="en-US" sz="2000" b="1" dirty="0" smtClean="0">
              <a:latin typeface="Arabic Typesetting" pitchFamily="66" charset="-78"/>
              <a:cs typeface="Arabic Typesetting" pitchFamily="66" charset="-78"/>
            </a:endParaRPr>
          </a:p>
          <a:p>
            <a:pPr algn="r" rtl="1"/>
            <a:r>
              <a:rPr lang="ar-IQ" sz="2000" b="1" dirty="0" err="1" smtClean="0">
                <a:latin typeface="Arabic Typesetting" pitchFamily="66" charset="-78"/>
                <a:cs typeface="Arabic Typesetting" pitchFamily="66" charset="-78"/>
              </a:rPr>
              <a:t>ان</a:t>
            </a:r>
            <a:r>
              <a:rPr lang="ar-IQ" sz="2000" b="1" dirty="0" smtClean="0">
                <a:latin typeface="Arabic Typesetting" pitchFamily="66" charset="-78"/>
                <a:cs typeface="Arabic Typesetting" pitchFamily="66" charset="-78"/>
              </a:rPr>
              <a:t> </a:t>
            </a:r>
            <a:r>
              <a:rPr lang="ar-IQ" sz="2000" b="1" dirty="0" smtClean="0">
                <a:latin typeface="Arabic Typesetting" pitchFamily="66" charset="-78"/>
                <a:cs typeface="Arabic Typesetting" pitchFamily="66" charset="-78"/>
              </a:rPr>
              <a:t>تراعي </a:t>
            </a:r>
            <a:r>
              <a:rPr lang="ar-IQ" sz="2000" b="1" dirty="0" err="1" smtClean="0">
                <a:latin typeface="Arabic Typesetting" pitchFamily="66" charset="-78"/>
                <a:cs typeface="Arabic Typesetting" pitchFamily="66" charset="-78"/>
              </a:rPr>
              <a:t>احكام</a:t>
            </a:r>
            <a:r>
              <a:rPr lang="ar-IQ" sz="2000" b="1" dirty="0" smtClean="0">
                <a:latin typeface="Arabic Typesetting" pitchFamily="66" charset="-78"/>
                <a:cs typeface="Arabic Typesetting" pitchFamily="66" charset="-78"/>
              </a:rPr>
              <a:t> القواعد القانونية </a:t>
            </a:r>
            <a:r>
              <a:rPr lang="ar-IQ" sz="2000" b="1" dirty="0" err="1" smtClean="0">
                <a:latin typeface="Arabic Typesetting" pitchFamily="66" charset="-78"/>
                <a:cs typeface="Arabic Typesetting" pitchFamily="66" charset="-78"/>
              </a:rPr>
              <a:t>الاعلى</a:t>
            </a:r>
            <a:r>
              <a:rPr lang="ar-IQ" sz="2000" b="1" dirty="0" smtClean="0">
                <a:latin typeface="Arabic Typesetting" pitchFamily="66" charset="-78"/>
                <a:cs typeface="Arabic Typesetting" pitchFamily="66" charset="-78"/>
              </a:rPr>
              <a:t>، </a:t>
            </a:r>
            <a:r>
              <a:rPr lang="ar-IQ" sz="2000" b="1" dirty="0" err="1" smtClean="0">
                <a:latin typeface="Arabic Typesetting" pitchFamily="66" charset="-78"/>
                <a:cs typeface="Arabic Typesetting" pitchFamily="66" charset="-78"/>
              </a:rPr>
              <a:t>اذ</a:t>
            </a:r>
            <a:r>
              <a:rPr lang="ar-IQ" sz="2000" b="1" dirty="0" smtClean="0">
                <a:latin typeface="Arabic Typesetting" pitchFamily="66" charset="-78"/>
                <a:cs typeface="Arabic Typesetting" pitchFamily="66" charset="-78"/>
              </a:rPr>
              <a:t> لا يجوز للقاعدة </a:t>
            </a:r>
            <a:r>
              <a:rPr lang="ar-IQ" sz="2000" b="1" dirty="0" err="1" smtClean="0">
                <a:latin typeface="Arabic Typesetting" pitchFamily="66" charset="-78"/>
                <a:cs typeface="Arabic Typesetting" pitchFamily="66" charset="-78"/>
              </a:rPr>
              <a:t>الادنى</a:t>
            </a:r>
            <a:r>
              <a:rPr lang="ar-IQ" sz="2000" b="1" dirty="0" smtClean="0">
                <a:latin typeface="Arabic Typesetting" pitchFamily="66" charset="-78"/>
                <a:cs typeface="Arabic Typesetting" pitchFamily="66" charset="-78"/>
              </a:rPr>
              <a:t> مرتبة تعديل </a:t>
            </a:r>
            <a:r>
              <a:rPr lang="ar-IQ" sz="2000" b="1" dirty="0" err="1" smtClean="0">
                <a:latin typeface="Arabic Typesetting" pitchFamily="66" charset="-78"/>
                <a:cs typeface="Arabic Typesetting" pitchFamily="66" charset="-78"/>
              </a:rPr>
              <a:t>او</a:t>
            </a:r>
            <a:r>
              <a:rPr lang="ar-IQ" sz="2000" b="1" dirty="0" smtClean="0">
                <a:latin typeface="Arabic Typesetting" pitchFamily="66" charset="-78"/>
                <a:cs typeface="Arabic Typesetting" pitchFamily="66" charset="-78"/>
              </a:rPr>
              <a:t> </a:t>
            </a:r>
            <a:r>
              <a:rPr lang="ar-IQ" sz="2000" b="1" dirty="0" err="1" smtClean="0">
                <a:latin typeface="Arabic Typesetting" pitchFamily="66" charset="-78"/>
                <a:cs typeface="Arabic Typesetting" pitchFamily="66" charset="-78"/>
              </a:rPr>
              <a:t>الغاء</a:t>
            </a:r>
            <a:r>
              <a:rPr lang="ar-IQ" sz="2000" b="1" dirty="0" smtClean="0">
                <a:latin typeface="Arabic Typesetting" pitchFamily="66" charset="-78"/>
                <a:cs typeface="Arabic Typesetting" pitchFamily="66" charset="-78"/>
              </a:rPr>
              <a:t> القاعدة </a:t>
            </a:r>
            <a:r>
              <a:rPr lang="ar-IQ" sz="2000" b="1" dirty="0" err="1" smtClean="0">
                <a:latin typeface="Arabic Typesetting" pitchFamily="66" charset="-78"/>
                <a:cs typeface="Arabic Typesetting" pitchFamily="66" charset="-78"/>
              </a:rPr>
              <a:t>الاعلى</a:t>
            </a:r>
            <a:r>
              <a:rPr lang="ar-IQ" sz="2000" b="1" dirty="0" smtClean="0">
                <a:latin typeface="Arabic Typesetting" pitchFamily="66" charset="-78"/>
                <a:cs typeface="Arabic Typesetting" pitchFamily="66" charset="-78"/>
              </a:rPr>
              <a:t> مرتبة </a:t>
            </a:r>
            <a:r>
              <a:rPr lang="ar-IQ" sz="2000" b="1" dirty="0" err="1" smtClean="0">
                <a:latin typeface="Arabic Typesetting" pitchFamily="66" charset="-78"/>
                <a:cs typeface="Arabic Typesetting" pitchFamily="66" charset="-78"/>
              </a:rPr>
              <a:t>والا</a:t>
            </a:r>
            <a:r>
              <a:rPr lang="ar-IQ" sz="2000" b="1" dirty="0" smtClean="0">
                <a:latin typeface="Arabic Typesetting" pitchFamily="66" charset="-78"/>
                <a:cs typeface="Arabic Typesetting" pitchFamily="66" charset="-78"/>
              </a:rPr>
              <a:t> كانت مخالفة للمشروعية.</a:t>
            </a:r>
            <a:endParaRPr lang="en-US" sz="2000" b="1" dirty="0" smtClean="0">
              <a:latin typeface="Arabic Typesetting" pitchFamily="66" charset="-78"/>
              <a:cs typeface="Arabic Typesetting" pitchFamily="66" charset="-78"/>
            </a:endParaRPr>
          </a:p>
          <a:p>
            <a:pPr algn="r" rtl="1"/>
            <a:r>
              <a:rPr lang="ar-IQ" sz="2000" b="1" dirty="0" smtClean="0">
                <a:latin typeface="Arabic Typesetting" pitchFamily="66" charset="-78"/>
                <a:cs typeface="Arabic Typesetting" pitchFamily="66" charset="-78"/>
              </a:rPr>
              <a:t>وان هنالك اتفاقاً بين الفقه والقضاء على </a:t>
            </a:r>
            <a:r>
              <a:rPr lang="ar-IQ" sz="2000" b="1" dirty="0" err="1" smtClean="0">
                <a:latin typeface="Arabic Typesetting" pitchFamily="66" charset="-78"/>
                <a:cs typeface="Arabic Typesetting" pitchFamily="66" charset="-78"/>
              </a:rPr>
              <a:t>ان</a:t>
            </a:r>
            <a:r>
              <a:rPr lang="ar-IQ" sz="2000" b="1" dirty="0" smtClean="0">
                <a:latin typeface="Arabic Typesetting" pitchFamily="66" charset="-78"/>
                <a:cs typeface="Arabic Typesetting" pitchFamily="66" charset="-78"/>
              </a:rPr>
              <a:t> تحتل القواعد الدستورية قمة القواعد القانونية المكتوبة ومن ثم تأتي بعدها القواعد التشريعية الاعتيادية ثم القرارات </a:t>
            </a:r>
            <a:r>
              <a:rPr lang="ar-IQ" sz="2000" b="1" dirty="0" err="1" smtClean="0">
                <a:latin typeface="Arabic Typesetting" pitchFamily="66" charset="-78"/>
                <a:cs typeface="Arabic Typesetting" pitchFamily="66" charset="-78"/>
              </a:rPr>
              <a:t>الادارية</a:t>
            </a:r>
            <a:r>
              <a:rPr lang="ar-IQ" sz="2000" b="1" dirty="0" smtClean="0">
                <a:latin typeface="Arabic Typesetting" pitchFamily="66" charset="-78"/>
                <a:cs typeface="Arabic Typesetting" pitchFamily="66" charset="-78"/>
              </a:rPr>
              <a:t> التنظيمية، في حين </a:t>
            </a:r>
            <a:r>
              <a:rPr lang="ar-IQ" sz="2000" b="1" dirty="0" err="1" smtClean="0">
                <a:latin typeface="Arabic Typesetting" pitchFamily="66" charset="-78"/>
                <a:cs typeface="Arabic Typesetting" pitchFamily="66" charset="-78"/>
              </a:rPr>
              <a:t>ان</a:t>
            </a:r>
            <a:r>
              <a:rPr lang="ar-IQ" sz="2000" b="1" dirty="0" smtClean="0">
                <a:latin typeface="Arabic Typesetting" pitchFamily="66" charset="-78"/>
                <a:cs typeface="Arabic Typesetting" pitchFamily="66" charset="-78"/>
              </a:rPr>
              <a:t> المبادئ القانونية العامة </a:t>
            </a:r>
            <a:r>
              <a:rPr lang="ar-IQ" sz="2000" b="1" dirty="0" err="1" smtClean="0">
                <a:latin typeface="Arabic Typesetting" pitchFamily="66" charset="-78"/>
                <a:cs typeface="Arabic Typesetting" pitchFamily="66" charset="-78"/>
              </a:rPr>
              <a:t>تاتي</a:t>
            </a:r>
            <a:r>
              <a:rPr lang="ar-IQ" sz="2000" b="1" dirty="0" smtClean="0">
                <a:latin typeface="Arabic Typesetting" pitchFamily="66" charset="-78"/>
                <a:cs typeface="Arabic Typesetting" pitchFamily="66" charset="-78"/>
              </a:rPr>
              <a:t> في مرتبة القواعد التشريعية الاعتيادية، بوصفها من المصادر غير المكتوبة المشروعية، ثم يجئ بعد ذلك العرف الذي هو بمرتبة </a:t>
            </a:r>
            <a:r>
              <a:rPr lang="ar-IQ" sz="2000" b="1" dirty="0" err="1" smtClean="0">
                <a:latin typeface="Arabic Typesetting" pitchFamily="66" charset="-78"/>
                <a:cs typeface="Arabic Typesetting" pitchFamily="66" charset="-78"/>
              </a:rPr>
              <a:t>ادنى</a:t>
            </a:r>
            <a:r>
              <a:rPr lang="ar-IQ" sz="2000" b="1" dirty="0" smtClean="0">
                <a:latin typeface="Arabic Typesetting" pitchFamily="66" charset="-78"/>
                <a:cs typeface="Arabic Typesetting" pitchFamily="66" charset="-78"/>
              </a:rPr>
              <a:t> من النص المكتوب (القانون).</a:t>
            </a:r>
            <a:endParaRPr lang="en-US" sz="2000" b="1" dirty="0" smtClean="0">
              <a:latin typeface="Arabic Typesetting" pitchFamily="66" charset="-78"/>
              <a:cs typeface="Arabic Typesetting" pitchFamily="66" charset="-78"/>
            </a:endParaRPr>
          </a:p>
          <a:p>
            <a:pPr algn="r" rtl="1"/>
            <a:r>
              <a:rPr lang="ar-IQ" sz="2000" b="1" dirty="0" err="1" smtClean="0">
                <a:latin typeface="Arabic Typesetting" pitchFamily="66" charset="-78"/>
                <a:cs typeface="Arabic Typesetting" pitchFamily="66" charset="-78"/>
              </a:rPr>
              <a:t>ان</a:t>
            </a:r>
            <a:r>
              <a:rPr lang="ar-IQ" sz="2000" b="1" dirty="0" smtClean="0">
                <a:latin typeface="Arabic Typesetting" pitchFamily="66" charset="-78"/>
                <a:cs typeface="Arabic Typesetting" pitchFamily="66" charset="-78"/>
              </a:rPr>
              <a:t> هذا التسلسل المشار </a:t>
            </a:r>
            <a:r>
              <a:rPr lang="ar-IQ" sz="2000" b="1" dirty="0" err="1" smtClean="0">
                <a:latin typeface="Arabic Typesetting" pitchFamily="66" charset="-78"/>
                <a:cs typeface="Arabic Typesetting" pitchFamily="66" charset="-78"/>
              </a:rPr>
              <a:t>اليه</a:t>
            </a:r>
            <a:r>
              <a:rPr lang="ar-IQ" sz="2000" b="1" dirty="0" smtClean="0">
                <a:latin typeface="Arabic Typesetting" pitchFamily="66" charset="-78"/>
                <a:cs typeface="Arabic Typesetting" pitchFamily="66" charset="-78"/>
              </a:rPr>
              <a:t> يعتمد على المعيار الشكلي </a:t>
            </a:r>
            <a:r>
              <a:rPr lang="ar-IQ" sz="2000" b="1" dirty="0" err="1" smtClean="0">
                <a:latin typeface="Arabic Typesetting" pitchFamily="66" charset="-78"/>
                <a:cs typeface="Arabic Typesetting" pitchFamily="66" charset="-78"/>
              </a:rPr>
              <a:t>او</a:t>
            </a:r>
            <a:r>
              <a:rPr lang="ar-IQ" sz="2000" b="1" dirty="0" smtClean="0">
                <a:latin typeface="Arabic Typesetting" pitchFamily="66" charset="-78"/>
                <a:cs typeface="Arabic Typesetting" pitchFamily="66" charset="-78"/>
              </a:rPr>
              <a:t> العضوي وهذا </a:t>
            </a:r>
            <a:r>
              <a:rPr lang="ar-IQ" sz="2000" b="1" dirty="0" err="1" smtClean="0">
                <a:latin typeface="Arabic Typesetting" pitchFamily="66" charset="-78"/>
                <a:cs typeface="Arabic Typesetting" pitchFamily="66" charset="-78"/>
              </a:rPr>
              <a:t>الاخير</a:t>
            </a:r>
            <a:r>
              <a:rPr lang="ar-IQ" sz="2000" b="1" dirty="0" smtClean="0">
                <a:latin typeface="Arabic Typesetting" pitchFamily="66" charset="-78"/>
                <a:cs typeface="Arabic Typesetting" pitchFamily="66" charset="-78"/>
              </a:rPr>
              <a:t> يعتمد على مرتبة السلطة، التي </a:t>
            </a:r>
            <a:r>
              <a:rPr lang="ar-IQ" sz="2000" b="1" dirty="0" err="1" smtClean="0">
                <a:latin typeface="Arabic Typesetting" pitchFamily="66" charset="-78"/>
                <a:cs typeface="Arabic Typesetting" pitchFamily="66" charset="-78"/>
              </a:rPr>
              <a:t>اصدرت</a:t>
            </a:r>
            <a:r>
              <a:rPr lang="ar-IQ" sz="2000" b="1" dirty="0" smtClean="0">
                <a:latin typeface="Arabic Typesetting" pitchFamily="66" charset="-78"/>
                <a:cs typeface="Arabic Typesetting" pitchFamily="66" charset="-78"/>
              </a:rPr>
              <a:t> القاعدة القانونية </a:t>
            </a:r>
            <a:r>
              <a:rPr lang="ar-IQ" sz="2000" b="1" dirty="0" err="1" smtClean="0">
                <a:latin typeface="Arabic Typesetting" pitchFamily="66" charset="-78"/>
                <a:cs typeface="Arabic Typesetting" pitchFamily="66" charset="-78"/>
              </a:rPr>
              <a:t>والاجراءات</a:t>
            </a:r>
            <a:r>
              <a:rPr lang="ar-IQ" sz="2000" b="1" dirty="0" smtClean="0">
                <a:latin typeface="Arabic Typesetting" pitchFamily="66" charset="-78"/>
                <a:cs typeface="Arabic Typesetting" pitchFamily="66" charset="-78"/>
              </a:rPr>
              <a:t> المتبعة لذلك، فالقاعدة الصادرة من سلطة </a:t>
            </a:r>
            <a:r>
              <a:rPr lang="ar-IQ" sz="2000" b="1" dirty="0" err="1" smtClean="0">
                <a:latin typeface="Arabic Typesetting" pitchFamily="66" charset="-78"/>
                <a:cs typeface="Arabic Typesetting" pitchFamily="66" charset="-78"/>
              </a:rPr>
              <a:t>اعلى</a:t>
            </a:r>
            <a:r>
              <a:rPr lang="ar-IQ" sz="2000" b="1" dirty="0" smtClean="0">
                <a:latin typeface="Arabic Typesetting" pitchFamily="66" charset="-78"/>
                <a:cs typeface="Arabic Typesetting" pitchFamily="66" charset="-78"/>
              </a:rPr>
              <a:t> تعد </a:t>
            </a:r>
            <a:r>
              <a:rPr lang="ar-IQ" sz="2000" b="1" dirty="0" err="1" smtClean="0">
                <a:latin typeface="Arabic Typesetting" pitchFamily="66" charset="-78"/>
                <a:cs typeface="Arabic Typesetting" pitchFamily="66" charset="-78"/>
              </a:rPr>
              <a:t>اعلى</a:t>
            </a:r>
            <a:r>
              <a:rPr lang="ar-IQ" sz="2000" b="1" dirty="0" smtClean="0">
                <a:latin typeface="Arabic Typesetting" pitchFamily="66" charset="-78"/>
                <a:cs typeface="Arabic Typesetting" pitchFamily="66" charset="-78"/>
              </a:rPr>
              <a:t> مرتبة من تلك الصادرة من سلطة </a:t>
            </a:r>
            <a:r>
              <a:rPr lang="ar-IQ" sz="2000" b="1" dirty="0" err="1" smtClean="0">
                <a:latin typeface="Arabic Typesetting" pitchFamily="66" charset="-78"/>
                <a:cs typeface="Arabic Typesetting" pitchFamily="66" charset="-78"/>
              </a:rPr>
              <a:t>ادنى</a:t>
            </a:r>
            <a:r>
              <a:rPr lang="ar-IQ" sz="2000" b="1" dirty="0" smtClean="0">
                <a:latin typeface="Arabic Typesetting" pitchFamily="66" charset="-78"/>
                <a:cs typeface="Arabic Typesetting" pitchFamily="66" charset="-78"/>
              </a:rPr>
              <a:t>، </a:t>
            </a:r>
            <a:r>
              <a:rPr lang="ar-IQ" sz="2000" b="1" dirty="0" err="1" smtClean="0">
                <a:latin typeface="Arabic Typesetting" pitchFamily="66" charset="-78"/>
                <a:cs typeface="Arabic Typesetting" pitchFamily="66" charset="-78"/>
              </a:rPr>
              <a:t>فاذا</a:t>
            </a:r>
            <a:r>
              <a:rPr lang="ar-IQ" sz="2000" b="1" dirty="0" smtClean="0">
                <a:latin typeface="Arabic Typesetting" pitchFamily="66" charset="-78"/>
                <a:cs typeface="Arabic Typesetting" pitchFamily="66" charset="-78"/>
              </a:rPr>
              <a:t> </a:t>
            </a:r>
            <a:r>
              <a:rPr lang="ar-IQ" sz="2000" b="1" dirty="0" err="1" smtClean="0">
                <a:latin typeface="Arabic Typesetting" pitchFamily="66" charset="-78"/>
                <a:cs typeface="Arabic Typesetting" pitchFamily="66" charset="-78"/>
              </a:rPr>
              <a:t>اصدرت</a:t>
            </a:r>
            <a:r>
              <a:rPr lang="ar-IQ" sz="2000" b="1" dirty="0" smtClean="0">
                <a:latin typeface="Arabic Typesetting" pitchFamily="66" charset="-78"/>
                <a:cs typeface="Arabic Typesetting" pitchFamily="66" charset="-78"/>
              </a:rPr>
              <a:t> القاعدتان من السلطة نفسها، كانت </a:t>
            </a:r>
            <a:r>
              <a:rPr lang="ar-IQ" sz="2000" b="1" dirty="0" err="1" smtClean="0">
                <a:latin typeface="Arabic Typesetting" pitchFamily="66" charset="-78"/>
                <a:cs typeface="Arabic Typesetting" pitchFamily="66" charset="-78"/>
              </a:rPr>
              <a:t>الاجراءات</a:t>
            </a:r>
            <a:r>
              <a:rPr lang="ar-IQ" sz="2000" b="1" dirty="0" smtClean="0">
                <a:latin typeface="Arabic Typesetting" pitchFamily="66" charset="-78"/>
                <a:cs typeface="Arabic Typesetting" pitchFamily="66" charset="-78"/>
              </a:rPr>
              <a:t> المتبعة في </a:t>
            </a:r>
            <a:r>
              <a:rPr lang="ar-IQ" sz="2000" b="1" dirty="0" err="1" smtClean="0">
                <a:latin typeface="Arabic Typesetting" pitchFamily="66" charset="-78"/>
                <a:cs typeface="Arabic Typesetting" pitchFamily="66" charset="-78"/>
              </a:rPr>
              <a:t>اصدارهما</a:t>
            </a:r>
            <a:r>
              <a:rPr lang="ar-IQ" sz="2000" b="1" dirty="0" smtClean="0">
                <a:latin typeface="Arabic Typesetting" pitchFamily="66" charset="-78"/>
                <a:cs typeface="Arabic Typesetting" pitchFamily="66" charset="-78"/>
              </a:rPr>
              <a:t> هي المرجح بينهما، فالقاعدة التي تصدر على وفق </a:t>
            </a:r>
            <a:r>
              <a:rPr lang="ar-IQ" sz="2000" b="1" dirty="0" err="1" smtClean="0">
                <a:latin typeface="Arabic Typesetting" pitchFamily="66" charset="-78"/>
                <a:cs typeface="Arabic Typesetting" pitchFamily="66" charset="-78"/>
              </a:rPr>
              <a:t>اجراءات</a:t>
            </a:r>
            <a:r>
              <a:rPr lang="ar-IQ" sz="2000" b="1" dirty="0" smtClean="0">
                <a:latin typeface="Arabic Typesetting" pitchFamily="66" charset="-78"/>
                <a:cs typeface="Arabic Typesetting" pitchFamily="66" charset="-78"/>
              </a:rPr>
              <a:t> اشد، </a:t>
            </a:r>
            <a:r>
              <a:rPr lang="ar-IQ" sz="2000" b="1" dirty="0" err="1" smtClean="0">
                <a:latin typeface="Arabic Typesetting" pitchFamily="66" charset="-78"/>
                <a:cs typeface="Arabic Typesetting" pitchFamily="66" charset="-78"/>
              </a:rPr>
              <a:t>اعلى</a:t>
            </a:r>
            <a:r>
              <a:rPr lang="ar-IQ" sz="2000" b="1" dirty="0" smtClean="0">
                <a:latin typeface="Arabic Typesetting" pitchFamily="66" charset="-78"/>
                <a:cs typeface="Arabic Typesetting" pitchFamily="66" charset="-78"/>
              </a:rPr>
              <a:t> مرتبة من تلك التي لا تتطلب </a:t>
            </a:r>
            <a:r>
              <a:rPr lang="ar-IQ" sz="2000" b="1" dirty="0" err="1" smtClean="0">
                <a:latin typeface="Arabic Typesetting" pitchFamily="66" charset="-78"/>
                <a:cs typeface="Arabic Typesetting" pitchFamily="66" charset="-78"/>
              </a:rPr>
              <a:t>لاصدارها</a:t>
            </a:r>
            <a:r>
              <a:rPr lang="ar-IQ" sz="2000" b="1" dirty="0" smtClean="0">
                <a:latin typeface="Arabic Typesetting" pitchFamily="66" charset="-78"/>
                <a:cs typeface="Arabic Typesetting" pitchFamily="66" charset="-78"/>
              </a:rPr>
              <a:t> سوى </a:t>
            </a:r>
            <a:r>
              <a:rPr lang="ar-IQ" sz="2000" b="1" dirty="0" err="1" smtClean="0">
                <a:latin typeface="Arabic Typesetting" pitchFamily="66" charset="-78"/>
                <a:cs typeface="Arabic Typesetting" pitchFamily="66" charset="-78"/>
              </a:rPr>
              <a:t>اجراءات</a:t>
            </a:r>
            <a:r>
              <a:rPr lang="ar-IQ" sz="2000" b="1" dirty="0" smtClean="0">
                <a:latin typeface="Arabic Typesetting" pitchFamily="66" charset="-78"/>
                <a:cs typeface="Arabic Typesetting" pitchFamily="66" charset="-78"/>
              </a:rPr>
              <a:t> اعتيادية، </a:t>
            </a:r>
            <a:r>
              <a:rPr lang="ar-IQ" sz="2000" b="1" dirty="0" err="1" smtClean="0">
                <a:latin typeface="Arabic Typesetting" pitchFamily="66" charset="-78"/>
                <a:cs typeface="Arabic Typesetting" pitchFamily="66" charset="-78"/>
              </a:rPr>
              <a:t>او</a:t>
            </a:r>
            <a:r>
              <a:rPr lang="ar-IQ" sz="2000" b="1" dirty="0" smtClean="0">
                <a:latin typeface="Arabic Typesetting" pitchFamily="66" charset="-78"/>
                <a:cs typeface="Arabic Typesetting" pitchFamily="66" charset="-78"/>
              </a:rPr>
              <a:t> لا تتطلب أي </a:t>
            </a:r>
            <a:r>
              <a:rPr lang="ar-IQ" sz="2000" b="1" dirty="0" err="1" smtClean="0">
                <a:latin typeface="Arabic Typesetting" pitchFamily="66" charset="-78"/>
                <a:cs typeface="Arabic Typesetting" pitchFamily="66" charset="-78"/>
              </a:rPr>
              <a:t>اجراءات</a:t>
            </a:r>
            <a:r>
              <a:rPr lang="ar-IQ" sz="2000" b="1" dirty="0" smtClean="0">
                <a:latin typeface="Arabic Typesetting" pitchFamily="66" charset="-78"/>
                <a:cs typeface="Arabic Typesetting" pitchFamily="66" charset="-78"/>
              </a:rPr>
              <a:t>.</a:t>
            </a:r>
            <a:endParaRPr lang="en-US" sz="2000" b="1" dirty="0" smtClean="0">
              <a:latin typeface="Arabic Typesetting" pitchFamily="66" charset="-78"/>
              <a:cs typeface="Arabic Typesetting" pitchFamily="66" charset="-78"/>
            </a:endParaRPr>
          </a:p>
          <a:p>
            <a:pPr algn="r"/>
            <a:endParaRPr lang="ar-IQ" sz="2000" b="1" dirty="0">
              <a:latin typeface="Arabic Typesetting" pitchFamily="66" charset="-78"/>
              <a:cs typeface="Arabic Typesetting" pitchFamily="66"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txBox="1">
            <a:spLocks noGrp="1"/>
          </p:cNvSpPr>
          <p:nvPr>
            <p:ph type="body" idx="1"/>
          </p:nvPr>
        </p:nvSpPr>
        <p:spPr>
          <a:xfrm>
            <a:off x="870750" y="1428742"/>
            <a:ext cx="2365200" cy="3497083"/>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endParaRPr sz="2400" dirty="0"/>
          </a:p>
        </p:txBody>
      </p:sp>
      <p:sp>
        <p:nvSpPr>
          <p:cNvPr id="159" name="Shape 159"/>
          <p:cNvSpPr txBox="1">
            <a:spLocks noGrp="1"/>
          </p:cNvSpPr>
          <p:nvPr>
            <p:ph type="body" idx="2"/>
          </p:nvPr>
        </p:nvSpPr>
        <p:spPr>
          <a:xfrm>
            <a:off x="3357262" y="1972925"/>
            <a:ext cx="2365200" cy="29529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ar-IQ" sz="2400" dirty="0" smtClean="0"/>
              <a:t> </a:t>
            </a:r>
            <a:endParaRPr sz="2400" dirty="0"/>
          </a:p>
        </p:txBody>
      </p:sp>
      <p:sp>
        <p:nvSpPr>
          <p:cNvPr id="6" name="عنوان 5"/>
          <p:cNvSpPr>
            <a:spLocks noGrp="1"/>
          </p:cNvSpPr>
          <p:nvPr>
            <p:ph type="title"/>
          </p:nvPr>
        </p:nvSpPr>
        <p:spPr>
          <a:xfrm>
            <a:off x="357158" y="214296"/>
            <a:ext cx="8572560" cy="4929204"/>
          </a:xfrm>
        </p:spPr>
        <p:txBody>
          <a:bodyPr/>
          <a:lstStyle/>
          <a:p>
            <a:pPr algn="r" rtl="1"/>
            <a:r>
              <a:rPr lang="ar-IQ" dirty="0" smtClean="0">
                <a:solidFill>
                  <a:schemeClr val="tx1"/>
                </a:solidFill>
              </a:rPr>
              <a:t>نتائج تدرج القواعد </a:t>
            </a:r>
            <a:r>
              <a:rPr lang="ar-IQ" dirty="0" smtClean="0">
                <a:solidFill>
                  <a:schemeClr val="tx1"/>
                </a:solidFill>
              </a:rPr>
              <a:t>القانونية: </a:t>
            </a:r>
            <a:r>
              <a:rPr lang="en-US" dirty="0" smtClean="0">
                <a:solidFill>
                  <a:schemeClr val="tx1"/>
                </a:solidFill>
              </a:rPr>
              <a:t/>
            </a:r>
            <a:br>
              <a:rPr lang="en-US" dirty="0" smtClean="0">
                <a:solidFill>
                  <a:schemeClr val="tx1"/>
                </a:solidFill>
              </a:rPr>
            </a:br>
            <a:r>
              <a:rPr lang="ar-IQ" sz="1600" dirty="0" smtClean="0">
                <a:solidFill>
                  <a:schemeClr val="tx1"/>
                </a:solidFill>
              </a:rPr>
              <a:t>ومعنى ذلك </a:t>
            </a:r>
            <a:r>
              <a:rPr lang="ar-IQ" sz="1600" dirty="0" err="1" smtClean="0">
                <a:solidFill>
                  <a:schemeClr val="tx1"/>
                </a:solidFill>
              </a:rPr>
              <a:t>ان</a:t>
            </a:r>
            <a:r>
              <a:rPr lang="ar-IQ" sz="1600" dirty="0" smtClean="0">
                <a:solidFill>
                  <a:schemeClr val="tx1"/>
                </a:solidFill>
              </a:rPr>
              <a:t> القوانين التي تقرها السلطة التشريعية وتخالف </a:t>
            </a:r>
            <a:r>
              <a:rPr lang="ar-IQ" sz="1600" dirty="0" err="1" smtClean="0">
                <a:solidFill>
                  <a:schemeClr val="tx1"/>
                </a:solidFill>
              </a:rPr>
              <a:t>بها</a:t>
            </a:r>
            <a:r>
              <a:rPr lang="ar-IQ" sz="1600" dirty="0" smtClean="0">
                <a:solidFill>
                  <a:schemeClr val="tx1"/>
                </a:solidFill>
              </a:rPr>
              <a:t> </a:t>
            </a:r>
            <a:r>
              <a:rPr lang="ar-IQ" sz="1600" dirty="0" err="1" smtClean="0">
                <a:solidFill>
                  <a:schemeClr val="tx1"/>
                </a:solidFill>
              </a:rPr>
              <a:t>احكام</a:t>
            </a:r>
            <a:r>
              <a:rPr lang="ar-IQ" sz="1600" dirty="0" smtClean="0">
                <a:solidFill>
                  <a:schemeClr val="tx1"/>
                </a:solidFill>
              </a:rPr>
              <a:t> الدستور تكون باطلة، ومن ثم يمكن للقضاء </a:t>
            </a:r>
            <a:r>
              <a:rPr lang="ar-IQ" sz="1600" dirty="0" err="1" smtClean="0">
                <a:solidFill>
                  <a:schemeClr val="tx1"/>
                </a:solidFill>
              </a:rPr>
              <a:t>ان</a:t>
            </a:r>
            <a:r>
              <a:rPr lang="ar-IQ" sz="1600" dirty="0" smtClean="0">
                <a:solidFill>
                  <a:schemeClr val="tx1"/>
                </a:solidFill>
              </a:rPr>
              <a:t> يحكم بعدم دستوريتها، فضلاً عن هذا فان القرارات التنظيمية </a:t>
            </a:r>
            <a:r>
              <a:rPr lang="ar-IQ" sz="1600" dirty="0" err="1" smtClean="0">
                <a:solidFill>
                  <a:schemeClr val="tx1"/>
                </a:solidFill>
              </a:rPr>
              <a:t>الادارية</a:t>
            </a:r>
            <a:r>
              <a:rPr lang="ar-IQ" sz="1600" dirty="0" smtClean="0">
                <a:solidFill>
                  <a:schemeClr val="tx1"/>
                </a:solidFill>
              </a:rPr>
              <a:t> التي تصدرها السلطة التنفيذية وتخالف </a:t>
            </a:r>
            <a:r>
              <a:rPr lang="ar-IQ" sz="1600" dirty="0" err="1" smtClean="0">
                <a:solidFill>
                  <a:schemeClr val="tx1"/>
                </a:solidFill>
              </a:rPr>
              <a:t>بها</a:t>
            </a:r>
            <a:r>
              <a:rPr lang="ar-IQ" sz="1600" dirty="0" smtClean="0">
                <a:solidFill>
                  <a:schemeClr val="tx1"/>
                </a:solidFill>
              </a:rPr>
              <a:t> </a:t>
            </a:r>
            <a:r>
              <a:rPr lang="ar-IQ" sz="1600" dirty="0" err="1" smtClean="0">
                <a:solidFill>
                  <a:schemeClr val="tx1"/>
                </a:solidFill>
              </a:rPr>
              <a:t>احكام</a:t>
            </a:r>
            <a:r>
              <a:rPr lang="ar-IQ" sz="1600" dirty="0" smtClean="0">
                <a:solidFill>
                  <a:schemeClr val="tx1"/>
                </a:solidFill>
              </a:rPr>
              <a:t> الدستور، </a:t>
            </a:r>
            <a:r>
              <a:rPr lang="ar-IQ" sz="1600" dirty="0" err="1" smtClean="0">
                <a:solidFill>
                  <a:schemeClr val="tx1"/>
                </a:solidFill>
              </a:rPr>
              <a:t>او</a:t>
            </a:r>
            <a:r>
              <a:rPr lang="ar-IQ" sz="1600" dirty="0" smtClean="0">
                <a:solidFill>
                  <a:schemeClr val="tx1"/>
                </a:solidFill>
              </a:rPr>
              <a:t> القوانين الاعتيادية تكون باطلة </a:t>
            </a:r>
            <a:r>
              <a:rPr lang="ar-IQ" sz="1600" dirty="0" err="1" smtClean="0">
                <a:solidFill>
                  <a:schemeClr val="tx1"/>
                </a:solidFill>
              </a:rPr>
              <a:t>ايضاً</a:t>
            </a:r>
            <a:r>
              <a:rPr lang="ar-IQ" sz="1600" dirty="0" smtClean="0">
                <a:solidFill>
                  <a:schemeClr val="tx1"/>
                </a:solidFill>
              </a:rPr>
              <a:t>، ويحكم القضاء بعدم دستوريتها </a:t>
            </a:r>
            <a:r>
              <a:rPr lang="ar-IQ" sz="1600" dirty="0" err="1" smtClean="0">
                <a:solidFill>
                  <a:schemeClr val="tx1"/>
                </a:solidFill>
              </a:rPr>
              <a:t>او</a:t>
            </a:r>
            <a:r>
              <a:rPr lang="ar-IQ" sz="1600" dirty="0" smtClean="0">
                <a:solidFill>
                  <a:schemeClr val="tx1"/>
                </a:solidFill>
              </a:rPr>
              <a:t> بعدم مشروعيتها</a:t>
            </a:r>
            <a:r>
              <a:rPr lang="ar-IQ" sz="1600" dirty="0" smtClean="0">
                <a:solidFill>
                  <a:schemeClr val="tx1"/>
                </a:solidFill>
              </a:rPr>
              <a:t>. وهذه النتائج هي : </a:t>
            </a:r>
            <a:r>
              <a:rPr lang="en-US" sz="1600" dirty="0" smtClean="0">
                <a:solidFill>
                  <a:schemeClr val="tx1"/>
                </a:solidFill>
              </a:rPr>
              <a:t/>
            </a:r>
            <a:br>
              <a:rPr lang="en-US" sz="1600" dirty="0" smtClean="0">
                <a:solidFill>
                  <a:schemeClr val="tx1"/>
                </a:solidFill>
              </a:rPr>
            </a:br>
            <a:endParaRPr lang="ar-IQ" sz="1600" dirty="0">
              <a:solidFill>
                <a:schemeClr val="tx1"/>
              </a:solidFill>
            </a:endParaRPr>
          </a:p>
        </p:txBody>
      </p:sp>
      <p:sp>
        <p:nvSpPr>
          <p:cNvPr id="7" name="عنصر نائب للنص 6"/>
          <p:cNvSpPr>
            <a:spLocks noGrp="1"/>
          </p:cNvSpPr>
          <p:nvPr>
            <p:ph type="body" idx="3"/>
          </p:nvPr>
        </p:nvSpPr>
        <p:spPr>
          <a:xfrm>
            <a:off x="1285852" y="1500180"/>
            <a:ext cx="7294422" cy="3429900"/>
          </a:xfrm>
        </p:spPr>
        <p:txBody>
          <a:bodyPr/>
          <a:lstStyle/>
          <a:p>
            <a:pPr lvl="0" algn="r"/>
            <a:r>
              <a:rPr lang="ar-IQ" sz="2000" b="1" dirty="0" smtClean="0"/>
              <a:t>عدم دستورية القوانين</a:t>
            </a:r>
            <a:endParaRPr lang="en-US" sz="2000" b="1" dirty="0" smtClean="0"/>
          </a:p>
          <a:p>
            <a:pPr algn="r"/>
            <a:r>
              <a:rPr lang="ar-IQ" sz="1800" b="1" dirty="0" smtClean="0"/>
              <a:t>هو مخالفة القانون لقواعد الدستور ، ومن ثم يجوز للقاضي </a:t>
            </a:r>
            <a:r>
              <a:rPr lang="ar-IQ" sz="1800" b="1" dirty="0" err="1" smtClean="0"/>
              <a:t>الغائه</a:t>
            </a:r>
            <a:r>
              <a:rPr lang="ar-IQ" sz="1800" b="1" dirty="0" smtClean="0"/>
              <a:t> لعدم دستوريته </a:t>
            </a:r>
          </a:p>
          <a:p>
            <a:pPr algn="r"/>
            <a:r>
              <a:rPr lang="ar-IQ" sz="1800" b="1" dirty="0" smtClean="0"/>
              <a:t>البطلان : إن مخالفة القواعد الدستورية يؤدي </a:t>
            </a:r>
            <a:r>
              <a:rPr lang="ar-IQ" sz="1800" b="1" dirty="0" err="1" smtClean="0"/>
              <a:t>الى</a:t>
            </a:r>
            <a:r>
              <a:rPr lang="ar-IQ" sz="1800" b="1" dirty="0" smtClean="0"/>
              <a:t> بطلان عمل </a:t>
            </a:r>
            <a:r>
              <a:rPr lang="ar-IQ" sz="1800" b="1" dirty="0" err="1" smtClean="0"/>
              <a:t>الادارة</a:t>
            </a:r>
            <a:r>
              <a:rPr lang="ar-IQ" sz="1800" b="1" dirty="0" smtClean="0"/>
              <a:t> سواء أكان عملاً ماديا أو قانونياً . وللبطلان ثلاث درجات :- </a:t>
            </a:r>
          </a:p>
          <a:p>
            <a:pPr algn="r"/>
            <a:r>
              <a:rPr lang="ar-IQ" sz="1800" b="1" dirty="0" smtClean="0"/>
              <a:t>- الانعدام </a:t>
            </a:r>
          </a:p>
          <a:p>
            <a:pPr algn="r"/>
            <a:r>
              <a:rPr lang="ar-IQ" sz="1800" b="1" dirty="0" smtClean="0"/>
              <a:t>- البطلان المطلق </a:t>
            </a:r>
          </a:p>
          <a:p>
            <a:pPr algn="r"/>
            <a:r>
              <a:rPr lang="ar-IQ" sz="1800" b="1" dirty="0" smtClean="0"/>
              <a:t>- البطلان النسبي  </a:t>
            </a:r>
            <a:endParaRPr lang="ar-IQ" sz="1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IQ" sz="4000" dirty="0" smtClean="0">
                <a:solidFill>
                  <a:schemeClr val="tx1"/>
                </a:solidFill>
              </a:rPr>
              <a:t> </a:t>
            </a:r>
            <a:endParaRPr sz="4000" dirty="0">
              <a:solidFill>
                <a:schemeClr val="tx1"/>
              </a:solidFill>
            </a:endParaRPr>
          </a:p>
        </p:txBody>
      </p:sp>
      <p:sp>
        <p:nvSpPr>
          <p:cNvPr id="166" name="Shape 166"/>
          <p:cNvSpPr txBox="1">
            <a:spLocks noGrp="1"/>
          </p:cNvSpPr>
          <p:nvPr>
            <p:ph type="body" idx="1"/>
          </p:nvPr>
        </p:nvSpPr>
        <p:spPr>
          <a:xfrm>
            <a:off x="179512" y="214296"/>
            <a:ext cx="8750206" cy="4733717"/>
          </a:xfrm>
          <a:prstGeom prst="rect">
            <a:avLst/>
          </a:prstGeom>
        </p:spPr>
        <p:txBody>
          <a:bodyPr spcFirstLastPara="1" wrap="square" lIns="91425" tIns="91425" rIns="91425" bIns="91425" anchor="t" anchorCtr="0">
            <a:noAutofit/>
          </a:bodyPr>
          <a:lstStyle/>
          <a:p>
            <a:pPr algn="r" rtl="1"/>
            <a:r>
              <a:rPr lang="ar-IQ" b="1" dirty="0" smtClean="0"/>
              <a:t>نطاق مبدأ المشروعية</a:t>
            </a:r>
            <a:endParaRPr lang="en-US" dirty="0" smtClean="0"/>
          </a:p>
          <a:p>
            <a:pPr algn="r" rtl="1"/>
            <a:r>
              <a:rPr lang="ar-IQ" sz="1800" dirty="0" err="1" smtClean="0"/>
              <a:t>ان</a:t>
            </a:r>
            <a:r>
              <a:rPr lang="ar-IQ" sz="1800" dirty="0" smtClean="0"/>
              <a:t> خضوع القواعد القانونية المختلفة لا يكون خاضعاً تاماً وكاملاً يشتمل كل ما تقوم </a:t>
            </a:r>
            <a:r>
              <a:rPr lang="ar-IQ" sz="1800" dirty="0" err="1" smtClean="0"/>
              <a:t>به</a:t>
            </a:r>
            <a:r>
              <a:rPr lang="ar-IQ" sz="1800" dirty="0" smtClean="0"/>
              <a:t> من </a:t>
            </a:r>
            <a:r>
              <a:rPr lang="ar-IQ" sz="1800" dirty="0" err="1" smtClean="0"/>
              <a:t>اعمال</a:t>
            </a:r>
            <a:r>
              <a:rPr lang="ar-IQ" sz="1800" dirty="0" smtClean="0"/>
              <a:t> لان هنالك من التصرفات </a:t>
            </a:r>
            <a:r>
              <a:rPr lang="ar-IQ" sz="1800" dirty="0" err="1" smtClean="0"/>
              <a:t>الادارية</a:t>
            </a:r>
            <a:r>
              <a:rPr lang="ar-IQ" sz="1800" dirty="0" smtClean="0"/>
              <a:t> ما يفلت من رقابة المشروعية </a:t>
            </a:r>
            <a:r>
              <a:rPr lang="ar-IQ" sz="1800" dirty="0" err="1" smtClean="0"/>
              <a:t>لاسباب</a:t>
            </a:r>
            <a:r>
              <a:rPr lang="ar-IQ" sz="1800" dirty="0" smtClean="0"/>
              <a:t> تشريعية وقضائية.</a:t>
            </a:r>
            <a:endParaRPr lang="en-US" sz="1800" dirty="0" smtClean="0"/>
          </a:p>
          <a:p>
            <a:pPr algn="r" rtl="1"/>
            <a:r>
              <a:rPr lang="ar-IQ" sz="1800" dirty="0" smtClean="0"/>
              <a:t>فضلاً عن هذا فان الدولة قد تتعرض </a:t>
            </a:r>
            <a:r>
              <a:rPr lang="ar-IQ" sz="1800" dirty="0" err="1" smtClean="0"/>
              <a:t>الى</a:t>
            </a:r>
            <a:r>
              <a:rPr lang="ar-IQ" sz="1800" dirty="0" smtClean="0"/>
              <a:t> </a:t>
            </a:r>
            <a:r>
              <a:rPr lang="ar-IQ" sz="1800" dirty="0" err="1" smtClean="0"/>
              <a:t>اخطار</a:t>
            </a:r>
            <a:r>
              <a:rPr lang="ar-IQ" sz="1800" dirty="0" smtClean="0"/>
              <a:t> تتيح للسلطة </a:t>
            </a:r>
            <a:r>
              <a:rPr lang="ar-IQ" sz="1800" dirty="0" err="1" smtClean="0"/>
              <a:t>الادارية</a:t>
            </a:r>
            <a:r>
              <a:rPr lang="ar-IQ" sz="1800" dirty="0" smtClean="0"/>
              <a:t> التحرر من القواعد القانونية لكي تستطيع مواجهتها.</a:t>
            </a:r>
            <a:endParaRPr lang="en-US" sz="1800" dirty="0" smtClean="0"/>
          </a:p>
          <a:p>
            <a:pPr algn="r" rtl="1"/>
            <a:r>
              <a:rPr lang="ar-IQ" sz="1800" dirty="0" err="1" smtClean="0"/>
              <a:t>اخيراً</a:t>
            </a:r>
            <a:r>
              <a:rPr lang="ar-IQ" sz="1800" dirty="0" smtClean="0"/>
              <a:t> فان خضوع </a:t>
            </a:r>
            <a:r>
              <a:rPr lang="ar-IQ" sz="1800" dirty="0" err="1" smtClean="0"/>
              <a:t>الادارة</a:t>
            </a:r>
            <a:r>
              <a:rPr lang="ar-IQ" sz="1800" dirty="0" smtClean="0"/>
              <a:t> للقواعد القانونية ليس من شأنه </a:t>
            </a:r>
            <a:r>
              <a:rPr lang="ar-IQ" sz="1800" dirty="0" err="1" smtClean="0"/>
              <a:t>ان</a:t>
            </a:r>
            <a:r>
              <a:rPr lang="ar-IQ" sz="1800" dirty="0" smtClean="0"/>
              <a:t> يشل حركتها </a:t>
            </a:r>
            <a:r>
              <a:rPr lang="ar-IQ" sz="1800" dirty="0" err="1" smtClean="0"/>
              <a:t>او</a:t>
            </a:r>
            <a:r>
              <a:rPr lang="ar-IQ" sz="1800" dirty="0" smtClean="0"/>
              <a:t> يعرقل من </a:t>
            </a:r>
            <a:r>
              <a:rPr lang="ar-IQ" sz="1800" dirty="0" err="1" smtClean="0"/>
              <a:t>اعمالها</a:t>
            </a:r>
            <a:r>
              <a:rPr lang="ar-IQ" sz="1800" dirty="0" smtClean="0"/>
              <a:t>، </a:t>
            </a:r>
            <a:r>
              <a:rPr lang="ar-IQ" sz="1800" dirty="0" err="1" smtClean="0"/>
              <a:t>وانما</a:t>
            </a:r>
            <a:r>
              <a:rPr lang="ar-IQ" sz="1800" dirty="0" smtClean="0"/>
              <a:t> لابد </a:t>
            </a:r>
            <a:r>
              <a:rPr lang="ar-IQ" sz="1800" dirty="0" err="1" smtClean="0"/>
              <a:t>ان</a:t>
            </a:r>
            <a:r>
              <a:rPr lang="ar-IQ" sz="1800" dirty="0" smtClean="0"/>
              <a:t> تتمتع بهامش من الحرية، يعينها على القيام بنشاطها </a:t>
            </a:r>
            <a:r>
              <a:rPr lang="ar-IQ" sz="1800" dirty="0" err="1" smtClean="0"/>
              <a:t>الاداري</a:t>
            </a:r>
            <a:r>
              <a:rPr lang="ar-IQ" sz="1800" dirty="0" smtClean="0"/>
              <a:t> ومن ثم تحقيق المصلحة العامة على </a:t>
            </a:r>
            <a:r>
              <a:rPr lang="ar-IQ" sz="1800" dirty="0" err="1" smtClean="0"/>
              <a:t>اكمل</a:t>
            </a:r>
            <a:r>
              <a:rPr lang="ar-IQ" sz="1800" dirty="0" smtClean="0"/>
              <a:t> وجه.</a:t>
            </a:r>
            <a:endParaRPr lang="en-US" sz="1800" dirty="0" smtClean="0"/>
          </a:p>
          <a:p>
            <a:pPr algn="r" rtl="1"/>
            <a:r>
              <a:rPr lang="ar-IQ" sz="1800" dirty="0" smtClean="0"/>
              <a:t>ومن هنا فان نطاق مبدأ المشروعية يستلزم </a:t>
            </a:r>
            <a:r>
              <a:rPr lang="ar-IQ" sz="1800" dirty="0" err="1" smtClean="0"/>
              <a:t>ان</a:t>
            </a:r>
            <a:r>
              <a:rPr lang="ar-IQ" sz="1800" dirty="0" smtClean="0"/>
              <a:t> ندرس هذه الحالات الثلاث التي تواجه </a:t>
            </a:r>
            <a:r>
              <a:rPr lang="ar-IQ" sz="1800" dirty="0" err="1" smtClean="0"/>
              <a:t>الادارة</a:t>
            </a:r>
            <a:r>
              <a:rPr lang="ar-IQ" sz="1800" dirty="0" smtClean="0"/>
              <a:t> بادئين </a:t>
            </a:r>
            <a:r>
              <a:rPr lang="ar-IQ" sz="1800" b="1" dirty="0" err="1" smtClean="0"/>
              <a:t>اولاً</a:t>
            </a:r>
            <a:r>
              <a:rPr lang="ar-IQ" sz="1800" b="1" dirty="0" smtClean="0"/>
              <a:t> </a:t>
            </a:r>
            <a:r>
              <a:rPr lang="ar-IQ" sz="1800" dirty="0" smtClean="0"/>
              <a:t>بنظرية </a:t>
            </a:r>
            <a:r>
              <a:rPr lang="ar-IQ" sz="1800" b="1" dirty="0" err="1" smtClean="0"/>
              <a:t>اعمال</a:t>
            </a:r>
            <a:r>
              <a:rPr lang="ar-IQ" sz="1800" b="1" dirty="0" smtClean="0"/>
              <a:t> السيادة، ثم نظرية الضرورة </a:t>
            </a:r>
            <a:r>
              <a:rPr lang="ar-IQ" sz="1800" b="1" dirty="0" err="1" smtClean="0"/>
              <a:t>واخيراً</a:t>
            </a:r>
            <a:r>
              <a:rPr lang="ar-IQ" sz="1800" b="1" dirty="0" smtClean="0"/>
              <a:t> السلطة </a:t>
            </a:r>
            <a:r>
              <a:rPr lang="ar-IQ" sz="1800" b="1" dirty="0" smtClean="0">
                <a:solidFill>
                  <a:schemeClr val="tx1"/>
                </a:solidFill>
              </a:rPr>
              <a:t>التقديرية </a:t>
            </a:r>
            <a:r>
              <a:rPr lang="ar-IQ" sz="1800" b="1" dirty="0" err="1" smtClean="0">
                <a:solidFill>
                  <a:schemeClr val="tx1"/>
                </a:solidFill>
              </a:rPr>
              <a:t>للادارة</a:t>
            </a:r>
            <a:r>
              <a:rPr lang="ar-IQ" sz="1800" dirty="0" smtClean="0">
                <a:solidFill>
                  <a:schemeClr val="tx1"/>
                </a:solidFill>
              </a:rPr>
              <a:t>.</a:t>
            </a:r>
            <a:endParaRPr lang="en-US" sz="1800" dirty="0" smtClean="0">
              <a:solidFill>
                <a:schemeClr val="tx1"/>
              </a:solidFill>
            </a:endParaRPr>
          </a:p>
          <a:p>
            <a:pPr marL="0" lvl="0" indent="0" algn="r" rtl="0">
              <a:spcBef>
                <a:spcPts val="600"/>
              </a:spcBef>
              <a:spcAft>
                <a:spcPts val="0"/>
              </a:spcAft>
              <a:buNone/>
            </a:pPr>
            <a:r>
              <a:rPr lang="en-US" dirty="0" smtClean="0"/>
              <a:t>:  </a:t>
            </a:r>
            <a:r>
              <a:rPr lang="ar-IQ" dirty="0" smtClean="0"/>
              <a:t> - أعمال السيادة </a:t>
            </a:r>
          </a:p>
          <a:p>
            <a:pPr marL="0" lvl="0" indent="0" algn="r" rtl="0">
              <a:spcBef>
                <a:spcPts val="600"/>
              </a:spcBef>
              <a:spcAft>
                <a:spcPts val="0"/>
              </a:spcAft>
              <a:buNone/>
            </a:pPr>
            <a:r>
              <a:rPr lang="en-US" dirty="0" smtClean="0"/>
              <a:t>: </a:t>
            </a:r>
            <a:r>
              <a:rPr lang="ar-IQ" dirty="0" smtClean="0"/>
              <a:t> - نظرية الضرورة</a:t>
            </a:r>
          </a:p>
          <a:p>
            <a:pPr marL="0" lvl="0" indent="0" algn="r" rtl="0">
              <a:spcBef>
                <a:spcPts val="600"/>
              </a:spcBef>
              <a:spcAft>
                <a:spcPts val="0"/>
              </a:spcAft>
              <a:buNone/>
            </a:pPr>
            <a:r>
              <a:rPr lang="en-US" dirty="0" smtClean="0"/>
              <a:t>: </a:t>
            </a:r>
            <a:r>
              <a:rPr lang="ar-IQ" dirty="0" smtClean="0"/>
              <a:t> السلطة التقديرية </a:t>
            </a:r>
            <a:r>
              <a:rPr lang="en-US" dirty="0" smtClean="0"/>
              <a:t>- </a:t>
            </a:r>
            <a:endParaRPr lang="ar-IQ" dirty="0" smtClean="0"/>
          </a:p>
        </p:txBody>
      </p:sp>
      <p:pic>
        <p:nvPicPr>
          <p:cNvPr id="167" name="Shape 167"/>
          <p:cNvPicPr preferRelativeResize="0"/>
          <p:nvPr/>
        </p:nvPicPr>
        <p:blipFill>
          <a:blip r:embed="rId3">
            <a:alphaModFix/>
          </a:blip>
          <a:stretch>
            <a:fillRect/>
          </a:stretch>
        </p:blipFill>
        <p:spPr>
          <a:xfrm>
            <a:off x="-3786246" y="500048"/>
            <a:ext cx="3568800" cy="3568800"/>
          </a:xfrm>
          <a:prstGeom prst="diamond">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4337" name="Rectangle 1"/>
          <p:cNvSpPr>
            <a:spLocks noChangeArrowheads="1"/>
          </p:cNvSpPr>
          <p:nvPr/>
        </p:nvSpPr>
        <p:spPr bwMode="auto">
          <a:xfrm>
            <a:off x="0" y="1"/>
            <a:ext cx="9144000"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Low" defTabSz="914400" rtl="1" eaLnBrk="1" fontAlgn="base" latinLnBrk="0" hangingPunct="1">
              <a:lnSpc>
                <a:spcPct val="100000"/>
              </a:lnSpc>
              <a:spcBef>
                <a:spcPct val="0"/>
              </a:spcBef>
              <a:spcAft>
                <a:spcPct val="0"/>
              </a:spcAft>
              <a:buClrTx/>
              <a:buSzTx/>
              <a:buFontTx/>
              <a:buNone/>
              <a:tabLst/>
            </a:pPr>
            <a:r>
              <a:rPr kumimoji="0" lang="ar-IQ" sz="1800" b="1" i="0" u="none" strike="noStrike" cap="none" normalizeH="0" baseline="0" dirty="0" smtClean="0">
                <a:ln>
                  <a:noFill/>
                </a:ln>
                <a:solidFill>
                  <a:schemeClr val="bg1"/>
                </a:solidFill>
                <a:effectLst/>
                <a:latin typeface="Rockwell Extra Bold" pitchFamily="18" charset="0"/>
                <a:ea typeface="Times New Roman" pitchFamily="18" charset="0"/>
                <a:cs typeface="Simple Bold Jut Out" pitchFamily="2" charset="-78"/>
              </a:rPr>
              <a:t>الرقابة على المشروعية </a:t>
            </a:r>
            <a:r>
              <a:rPr kumimoji="0" lang="ar-IQ" sz="1800" b="1" i="0" u="none" strike="noStrike" cap="none" normalizeH="0" baseline="0" dirty="0" smtClean="0">
                <a:ln>
                  <a:noFill/>
                </a:ln>
                <a:solidFill>
                  <a:schemeClr val="bg1"/>
                </a:solidFill>
                <a:effectLst/>
                <a:latin typeface="Simplified Arabic" pitchFamily="18" charset="-78"/>
                <a:ea typeface="Times New Roman" pitchFamily="18" charset="0"/>
                <a:cs typeface="Simple Bold Jut Out" pitchFamily="2" charset="-78"/>
              </a:rPr>
              <a:t>: </a:t>
            </a:r>
            <a:endParaRPr kumimoji="0" lang="en-US" sz="1800" b="0" i="0" u="none" strike="noStrike" cap="none" normalizeH="0" baseline="0" dirty="0" smtClean="0">
              <a:ln>
                <a:noFill/>
              </a:ln>
              <a:solidFill>
                <a:schemeClr val="bg1"/>
              </a:solidFill>
              <a:effectLst/>
              <a:latin typeface="Arial" pitchFamily="34" charset="0"/>
              <a:cs typeface="Simple Bold Jut Out" pitchFamily="2" charset="-78"/>
            </a:endParaRPr>
          </a:p>
          <a:p>
            <a:pPr indent="457200" algn="justLow" rtl="1" eaLnBrk="0" fontAlgn="base" hangingPunct="0">
              <a:spcBef>
                <a:spcPct val="0"/>
              </a:spcBef>
              <a:spcAft>
                <a:spcPct val="0"/>
              </a:spcAft>
              <a:buClrTx/>
            </a:pPr>
            <a:r>
              <a:rPr kumimoji="0" lang="ar-IQ" sz="1600" b="1"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ان</a:t>
            </a:r>
            <a:r>
              <a:rPr kumimoji="0" lang="ar-IQ" sz="1600" b="1"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من الضروري وجود سلطة عامة يمنحها القانون الاختصاص برقابة تصرفات </a:t>
            </a:r>
            <a:r>
              <a:rPr kumimoji="0" lang="ar-IQ" sz="1600" b="1"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الادارة</a:t>
            </a:r>
            <a:r>
              <a:rPr kumimoji="0" lang="ar-IQ" sz="1600" b="1"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للتحقق من مشروعيتها </a:t>
            </a:r>
            <a:r>
              <a:rPr kumimoji="0" lang="ar-IQ" sz="1600" b="1"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ومطاب</a:t>
            </a:r>
            <a:r>
              <a:rPr lang="ar-IQ" sz="1600" b="1" dirty="0" smtClean="0">
                <a:solidFill>
                  <a:schemeClr val="bg1"/>
                </a:solidFill>
                <a:latin typeface="Simplified Arabic" pitchFamily="18" charset="-78"/>
                <a:ea typeface="Times New Roman" pitchFamily="18" charset="0"/>
                <a:cs typeface="Simplified Arabic" pitchFamily="18" charset="-78"/>
              </a:rPr>
              <a:t>.</a:t>
            </a:r>
            <a:r>
              <a:rPr kumimoji="0" lang="ar-IQ" sz="1600" b="1"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قتها</a:t>
            </a:r>
            <a:r>
              <a:rPr kumimoji="0" lang="ar-IQ" sz="1600" b="1"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للقانون </a:t>
            </a:r>
            <a:r>
              <a:rPr kumimoji="0" lang="ar-IQ" sz="1600" b="1"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وابطال</a:t>
            </a:r>
            <a:r>
              <a:rPr kumimoji="0" lang="ar-IQ" sz="1600" b="1" i="0" u="none" strike="noStrike" cap="none" normalizeH="0" baseline="0" dirty="0" smtClean="0">
                <a:ln>
                  <a:noFill/>
                </a:ln>
                <a:solidFill>
                  <a:schemeClr val="bg1"/>
                </a:solidFill>
                <a:effectLst/>
                <a:latin typeface="Simplified Arabic" pitchFamily="18" charset="-78"/>
                <a:ea typeface="Times New Roman" pitchFamily="18" charset="0"/>
                <a:cs typeface="Simplified Arabic" pitchFamily="18" charset="-78"/>
              </a:rPr>
              <a:t> </a:t>
            </a:r>
            <a:r>
              <a:rPr kumimoji="0" lang="ar-IQ" sz="1600" b="1" i="0" u="none" strike="noStrike" cap="none" normalizeH="0" baseline="0" dirty="0" err="1" smtClean="0">
                <a:ln>
                  <a:noFill/>
                </a:ln>
                <a:solidFill>
                  <a:schemeClr val="bg1"/>
                </a:solidFill>
                <a:effectLst/>
                <a:latin typeface="Simplified Arabic" pitchFamily="18" charset="-78"/>
                <a:ea typeface="Times New Roman" pitchFamily="18" charset="0"/>
                <a:cs typeface="Simplified Arabic" pitchFamily="18" charset="-78"/>
              </a:rPr>
              <a:t>ما</a:t>
            </a:r>
            <a:r>
              <a:rPr lang="ar-IQ" sz="1600" b="1" dirty="0" err="1" smtClean="0">
                <a:solidFill>
                  <a:schemeClr val="bg1"/>
                </a:solidFill>
              </a:rPr>
              <a:t>تقسيم</a:t>
            </a:r>
            <a:r>
              <a:rPr lang="ar-IQ" sz="1600" b="1" dirty="0" smtClean="0">
                <a:solidFill>
                  <a:schemeClr val="bg1"/>
                </a:solidFill>
              </a:rPr>
              <a:t> </a:t>
            </a:r>
            <a:r>
              <a:rPr lang="ar-IQ" sz="1600" b="1" dirty="0" err="1" smtClean="0">
                <a:solidFill>
                  <a:schemeClr val="bg1"/>
                </a:solidFill>
              </a:rPr>
              <a:t>انواع</a:t>
            </a:r>
            <a:r>
              <a:rPr lang="ar-IQ" sz="1600" b="1" dirty="0" smtClean="0">
                <a:solidFill>
                  <a:schemeClr val="bg1"/>
                </a:solidFill>
              </a:rPr>
              <a:t> الرقابة على </a:t>
            </a:r>
            <a:r>
              <a:rPr lang="ar-IQ" sz="1600" b="1" dirty="0" err="1" smtClean="0">
                <a:solidFill>
                  <a:schemeClr val="bg1"/>
                </a:solidFill>
              </a:rPr>
              <a:t>اعمال</a:t>
            </a:r>
            <a:r>
              <a:rPr lang="ar-IQ" sz="1600" b="1" dirty="0" smtClean="0">
                <a:solidFill>
                  <a:schemeClr val="bg1"/>
                </a:solidFill>
              </a:rPr>
              <a:t> </a:t>
            </a:r>
            <a:r>
              <a:rPr lang="ar-IQ" sz="1600" b="1" dirty="0" err="1" smtClean="0">
                <a:solidFill>
                  <a:schemeClr val="bg1"/>
                </a:solidFill>
              </a:rPr>
              <a:t>الادارة</a:t>
            </a:r>
            <a:r>
              <a:rPr lang="ar-IQ" sz="1600" b="1" dirty="0" smtClean="0">
                <a:solidFill>
                  <a:schemeClr val="bg1"/>
                </a:solidFill>
              </a:rPr>
              <a:t> استناداً </a:t>
            </a:r>
            <a:r>
              <a:rPr lang="ar-IQ" sz="1600" b="1" dirty="0" err="1" smtClean="0">
                <a:solidFill>
                  <a:schemeClr val="bg1"/>
                </a:solidFill>
              </a:rPr>
              <a:t>الى</a:t>
            </a:r>
            <a:r>
              <a:rPr lang="ar-IQ" sz="1600" b="1" dirty="0" smtClean="0">
                <a:solidFill>
                  <a:schemeClr val="bg1"/>
                </a:solidFill>
              </a:rPr>
              <a:t>  اختلاف الجهة التي تتولاها على ثلاثة </a:t>
            </a:r>
            <a:r>
              <a:rPr lang="ar-IQ" sz="1600" b="1" dirty="0" err="1" smtClean="0">
                <a:solidFill>
                  <a:schemeClr val="bg1"/>
                </a:solidFill>
              </a:rPr>
              <a:t>انواع</a:t>
            </a:r>
            <a:r>
              <a:rPr lang="ar-IQ" sz="1600" b="1" dirty="0" smtClean="0">
                <a:solidFill>
                  <a:schemeClr val="bg1"/>
                </a:solidFill>
              </a:rPr>
              <a:t>: الرقابة السياسية والرقابة </a:t>
            </a:r>
            <a:r>
              <a:rPr lang="ar-IQ" sz="1600" b="1" dirty="0" err="1" smtClean="0">
                <a:solidFill>
                  <a:schemeClr val="bg1"/>
                </a:solidFill>
              </a:rPr>
              <a:t>الادارية</a:t>
            </a:r>
            <a:r>
              <a:rPr lang="ar-IQ" sz="1600" b="1" dirty="0" smtClean="0">
                <a:solidFill>
                  <a:schemeClr val="bg1"/>
                </a:solidFill>
              </a:rPr>
              <a:t> والرقابة القضائية</a:t>
            </a:r>
            <a:r>
              <a:rPr lang="ar-IQ" sz="1600" b="1" dirty="0" smtClean="0">
                <a:solidFill>
                  <a:schemeClr val="bg1"/>
                </a:solidFill>
              </a:rPr>
              <a:t>.</a:t>
            </a:r>
          </a:p>
          <a:p>
            <a:pPr algn="just" rtl="1"/>
            <a:r>
              <a:rPr lang="ar-IQ" sz="1600" b="1" dirty="0" err="1" smtClean="0">
                <a:solidFill>
                  <a:schemeClr val="bg1"/>
                </a:solidFill>
                <a:cs typeface="Simple Bold Jut Out" pitchFamily="2" charset="-78"/>
              </a:rPr>
              <a:t>اولاً</a:t>
            </a:r>
            <a:r>
              <a:rPr lang="ar-IQ" sz="1600" b="1" dirty="0" smtClean="0">
                <a:solidFill>
                  <a:schemeClr val="bg1"/>
                </a:solidFill>
                <a:cs typeface="Simple Bold Jut Out" pitchFamily="2" charset="-78"/>
              </a:rPr>
              <a:t> : الرقابة السياسية</a:t>
            </a:r>
            <a:endParaRPr lang="en-US" sz="1600" b="1" dirty="0" smtClean="0">
              <a:solidFill>
                <a:schemeClr val="bg1"/>
              </a:solidFill>
              <a:cs typeface="Simple Bold Jut Out" pitchFamily="2" charset="-78"/>
            </a:endParaRPr>
          </a:p>
          <a:p>
            <a:pPr lvl="0" algn="r" rtl="1"/>
            <a:r>
              <a:rPr lang="ar-IQ" sz="1600" b="1" dirty="0" smtClean="0">
                <a:solidFill>
                  <a:schemeClr val="bg1"/>
                </a:solidFill>
              </a:rPr>
              <a:t>تتخذ الرقابة السياسية صوراً مختلفة فقد تتمثل في الرقابة الشعبية التي يمارسها </a:t>
            </a:r>
            <a:r>
              <a:rPr lang="ar-IQ" sz="1600" b="1" dirty="0" err="1" smtClean="0">
                <a:solidFill>
                  <a:schemeClr val="bg1"/>
                </a:solidFill>
              </a:rPr>
              <a:t>افراد</a:t>
            </a:r>
            <a:r>
              <a:rPr lang="ar-IQ" sz="1600" b="1" dirty="0" smtClean="0">
                <a:solidFill>
                  <a:schemeClr val="bg1"/>
                </a:solidFill>
              </a:rPr>
              <a:t> الشعب في الدولة، وقد تتمثل في رقابة الرأي العام التي </a:t>
            </a:r>
            <a:r>
              <a:rPr lang="ar-IQ" sz="1600" b="1" dirty="0" err="1" smtClean="0">
                <a:solidFill>
                  <a:schemeClr val="bg1"/>
                </a:solidFill>
              </a:rPr>
              <a:t>تباشرها</a:t>
            </a:r>
            <a:r>
              <a:rPr lang="ar-IQ" sz="1600" b="1" dirty="0" smtClean="0">
                <a:solidFill>
                  <a:schemeClr val="bg1"/>
                </a:solidFill>
              </a:rPr>
              <a:t> الجمعيات والنقابات فضلاً عن الصحافة، </a:t>
            </a:r>
            <a:r>
              <a:rPr lang="ar-IQ" sz="1600" b="1" dirty="0" err="1" smtClean="0">
                <a:solidFill>
                  <a:schemeClr val="bg1"/>
                </a:solidFill>
              </a:rPr>
              <a:t>واخيراً</a:t>
            </a:r>
            <a:r>
              <a:rPr lang="ar-IQ" sz="1600" b="1" dirty="0" smtClean="0">
                <a:solidFill>
                  <a:schemeClr val="bg1"/>
                </a:solidFill>
              </a:rPr>
              <a:t> في الرقابة البرلمانية التي تتولاها المجالس النيابية في الدولة</a:t>
            </a:r>
            <a:r>
              <a:rPr lang="ar-IQ" sz="1600" b="1" dirty="0" smtClean="0">
                <a:solidFill>
                  <a:schemeClr val="bg1"/>
                </a:solidFill>
              </a:rPr>
              <a:t>.</a:t>
            </a:r>
          </a:p>
          <a:p>
            <a:pPr lvl="0" algn="r" rtl="1"/>
            <a:r>
              <a:rPr lang="ar-IQ" sz="1600" b="1" dirty="0" smtClean="0">
                <a:solidFill>
                  <a:schemeClr val="bg1"/>
                </a:solidFill>
                <a:cs typeface="Simple Bold Jut Out" pitchFamily="2" charset="-78"/>
              </a:rPr>
              <a:t> ثانيا-الرقابة </a:t>
            </a:r>
            <a:r>
              <a:rPr lang="ar-IQ" sz="1600" b="1" dirty="0" smtClean="0">
                <a:solidFill>
                  <a:schemeClr val="bg1"/>
                </a:solidFill>
                <a:cs typeface="Simple Bold Jut Out" pitchFamily="2" charset="-78"/>
              </a:rPr>
              <a:t>البرلمانية</a:t>
            </a:r>
            <a:endParaRPr lang="en-US" sz="1600" dirty="0" smtClean="0">
              <a:solidFill>
                <a:schemeClr val="bg1"/>
              </a:solidFill>
              <a:cs typeface="Simple Bold Jut Out" pitchFamily="2" charset="-78"/>
            </a:endParaRPr>
          </a:p>
          <a:p>
            <a:pPr algn="r" rtl="1"/>
            <a:r>
              <a:rPr lang="ar-IQ" sz="1600" b="1" dirty="0" smtClean="0">
                <a:solidFill>
                  <a:schemeClr val="bg1"/>
                </a:solidFill>
              </a:rPr>
              <a:t> وهي الرقابة التي تمارسها المجالس النيابية والتي يطلق عليها اسم المجلس الوطني </a:t>
            </a:r>
            <a:r>
              <a:rPr lang="ar-IQ" sz="1600" b="1" dirty="0" err="1" smtClean="0">
                <a:solidFill>
                  <a:schemeClr val="bg1"/>
                </a:solidFill>
              </a:rPr>
              <a:t>او</a:t>
            </a:r>
            <a:r>
              <a:rPr lang="ar-IQ" sz="1600" b="1" dirty="0" smtClean="0">
                <a:solidFill>
                  <a:schemeClr val="bg1"/>
                </a:solidFill>
              </a:rPr>
              <a:t> البرلمان </a:t>
            </a:r>
            <a:r>
              <a:rPr lang="ar-IQ" sz="1600" b="1" dirty="0" err="1" smtClean="0">
                <a:solidFill>
                  <a:schemeClr val="bg1"/>
                </a:solidFill>
              </a:rPr>
              <a:t>او</a:t>
            </a:r>
            <a:r>
              <a:rPr lang="ar-IQ" sz="1600" b="1" dirty="0" smtClean="0">
                <a:solidFill>
                  <a:schemeClr val="bg1"/>
                </a:solidFill>
              </a:rPr>
              <a:t> الجمعية الوطنية </a:t>
            </a:r>
            <a:r>
              <a:rPr lang="ar-IQ" sz="1600" b="1" dirty="0" err="1" smtClean="0">
                <a:solidFill>
                  <a:schemeClr val="bg1"/>
                </a:solidFill>
              </a:rPr>
              <a:t>او</a:t>
            </a:r>
            <a:r>
              <a:rPr lang="ar-IQ" sz="1600" b="1" dirty="0" smtClean="0">
                <a:solidFill>
                  <a:schemeClr val="bg1"/>
                </a:solidFill>
              </a:rPr>
              <a:t> مجلس الشعب </a:t>
            </a:r>
            <a:r>
              <a:rPr lang="ar-IQ" sz="1600" b="1" dirty="0" err="1" smtClean="0">
                <a:solidFill>
                  <a:schemeClr val="bg1"/>
                </a:solidFill>
              </a:rPr>
              <a:t>او</a:t>
            </a:r>
            <a:r>
              <a:rPr lang="ar-IQ" sz="1600" b="1" dirty="0" smtClean="0">
                <a:solidFill>
                  <a:schemeClr val="bg1"/>
                </a:solidFill>
              </a:rPr>
              <a:t> مجلس </a:t>
            </a:r>
            <a:r>
              <a:rPr lang="ar-IQ" sz="1600" b="1" dirty="0" err="1" smtClean="0">
                <a:solidFill>
                  <a:schemeClr val="bg1"/>
                </a:solidFill>
              </a:rPr>
              <a:t>الامة</a:t>
            </a:r>
            <a:r>
              <a:rPr lang="ar-IQ" sz="1600" b="1" dirty="0" smtClean="0">
                <a:solidFill>
                  <a:schemeClr val="bg1"/>
                </a:solidFill>
              </a:rPr>
              <a:t>....</a:t>
            </a:r>
          </a:p>
          <a:p>
            <a:pPr algn="r" rtl="1"/>
            <a:r>
              <a:rPr lang="ar-IQ" sz="1600" b="1" dirty="0" smtClean="0">
                <a:solidFill>
                  <a:schemeClr val="bg1"/>
                </a:solidFill>
                <a:cs typeface="Simple Bold Jut Out" pitchFamily="2" charset="-78"/>
              </a:rPr>
              <a:t>ثالثاً- </a:t>
            </a:r>
            <a:r>
              <a:rPr lang="ar-IQ" sz="1600" b="1" dirty="0" smtClean="0">
                <a:solidFill>
                  <a:schemeClr val="bg1"/>
                </a:solidFill>
                <a:cs typeface="Simple Bold Jut Out" pitchFamily="2" charset="-78"/>
              </a:rPr>
              <a:t>الرقابة </a:t>
            </a:r>
            <a:r>
              <a:rPr lang="ar-IQ" sz="1600" b="1" dirty="0" err="1" smtClean="0">
                <a:solidFill>
                  <a:schemeClr val="bg1"/>
                </a:solidFill>
                <a:cs typeface="Simple Bold Jut Out" pitchFamily="2" charset="-78"/>
              </a:rPr>
              <a:t>الادارية</a:t>
            </a:r>
            <a:endParaRPr lang="en-US" sz="1600" b="1" dirty="0" smtClean="0">
              <a:solidFill>
                <a:schemeClr val="bg1"/>
              </a:solidFill>
              <a:cs typeface="Simple Bold Jut Out" pitchFamily="2" charset="-78"/>
            </a:endParaRPr>
          </a:p>
          <a:p>
            <a:pPr algn="r" rtl="1"/>
            <a:r>
              <a:rPr lang="ar-IQ" sz="1600" b="1" dirty="0" smtClean="0">
                <a:solidFill>
                  <a:schemeClr val="bg1"/>
                </a:solidFill>
              </a:rPr>
              <a:t>وهي الرقابة التي تتولاها </a:t>
            </a:r>
            <a:r>
              <a:rPr lang="ar-IQ" sz="1600" b="1" dirty="0" err="1" smtClean="0">
                <a:solidFill>
                  <a:schemeClr val="bg1"/>
                </a:solidFill>
              </a:rPr>
              <a:t>الادارة</a:t>
            </a:r>
            <a:r>
              <a:rPr lang="ar-IQ" sz="1600" b="1" dirty="0" smtClean="0">
                <a:solidFill>
                  <a:schemeClr val="bg1"/>
                </a:solidFill>
              </a:rPr>
              <a:t> بنفسها، للتحري عن مشروعية </a:t>
            </a:r>
            <a:r>
              <a:rPr lang="ar-IQ" sz="1600" b="1" dirty="0" err="1" smtClean="0">
                <a:solidFill>
                  <a:schemeClr val="bg1"/>
                </a:solidFill>
              </a:rPr>
              <a:t>الاعمال</a:t>
            </a:r>
            <a:r>
              <a:rPr lang="ar-IQ" sz="1600" b="1" dirty="0" smtClean="0">
                <a:solidFill>
                  <a:schemeClr val="bg1"/>
                </a:solidFill>
              </a:rPr>
              <a:t> الصادرة منها </a:t>
            </a:r>
            <a:r>
              <a:rPr lang="ar-IQ" sz="1600" b="1" dirty="0" err="1" smtClean="0">
                <a:solidFill>
                  <a:schemeClr val="bg1"/>
                </a:solidFill>
              </a:rPr>
              <a:t>او</a:t>
            </a:r>
            <a:r>
              <a:rPr lang="ar-IQ" sz="1600" b="1" dirty="0" smtClean="0">
                <a:solidFill>
                  <a:schemeClr val="bg1"/>
                </a:solidFill>
              </a:rPr>
              <a:t> مدى </a:t>
            </a:r>
            <a:r>
              <a:rPr lang="ar-IQ" sz="1600" b="1" dirty="0" err="1" smtClean="0">
                <a:solidFill>
                  <a:schemeClr val="bg1"/>
                </a:solidFill>
              </a:rPr>
              <a:t>ملاءمتها</a:t>
            </a:r>
            <a:r>
              <a:rPr lang="ar-IQ" sz="1600" b="1" dirty="0" smtClean="0">
                <a:solidFill>
                  <a:schemeClr val="bg1"/>
                </a:solidFill>
              </a:rPr>
              <a:t> للظروف المحيطة </a:t>
            </a:r>
            <a:r>
              <a:rPr lang="ar-IQ" sz="1600" b="1" dirty="0" err="1" smtClean="0">
                <a:solidFill>
                  <a:schemeClr val="bg1"/>
                </a:solidFill>
              </a:rPr>
              <a:t>بها</a:t>
            </a:r>
            <a:r>
              <a:rPr lang="ar-IQ" sz="1600" b="1" dirty="0" smtClean="0">
                <a:solidFill>
                  <a:schemeClr val="bg1"/>
                </a:solidFill>
              </a:rPr>
              <a:t>.</a:t>
            </a:r>
            <a:endParaRPr lang="en-US" sz="1600" b="1" dirty="0" smtClean="0">
              <a:solidFill>
                <a:schemeClr val="bg1"/>
              </a:solidFill>
            </a:endParaRPr>
          </a:p>
          <a:p>
            <a:pPr algn="r" rtl="1"/>
            <a:endParaRPr lang="en-US" sz="1600" b="1" dirty="0" smtClean="0">
              <a:solidFill>
                <a:schemeClr val="bg1"/>
              </a:solidFill>
            </a:endParaRPr>
          </a:p>
          <a:p>
            <a:pPr algn="r" rtl="1"/>
            <a:endParaRPr lang="ar-IQ" sz="1600" b="1" dirty="0" smtClean="0">
              <a:solidFill>
                <a:schemeClr val="bg1"/>
              </a:solidFill>
            </a:endParaRPr>
          </a:p>
          <a:p>
            <a:pPr algn="just" rtl="1"/>
            <a:endParaRPr lang="ar-IQ" sz="1600" b="1" dirty="0" smtClean="0">
              <a:solidFill>
                <a:schemeClr val="bg1"/>
              </a:solidFill>
            </a:endParaRPr>
          </a:p>
          <a:p>
            <a:pPr algn="just" rtl="1"/>
            <a:endParaRPr lang="en-US" sz="1600" b="1" dirty="0" smtClean="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28596" y="642924"/>
            <a:ext cx="8572560" cy="4214842"/>
          </a:xfrm>
          <a:prstGeom prst="rect">
            <a:avLst/>
          </a:prstGeom>
        </p:spPr>
        <p:txBody>
          <a:bodyPr spcFirstLastPara="1" wrap="square" lIns="91425" tIns="91425" rIns="91425" bIns="91425" anchor="t" anchorCtr="0">
            <a:noAutofit/>
          </a:bodyPr>
          <a:lstStyle/>
          <a:p>
            <a:pPr algn="r" rtl="1"/>
            <a:r>
              <a:rPr lang="ar-IQ" sz="1600" dirty="0" smtClean="0">
                <a:solidFill>
                  <a:schemeClr val="tx1"/>
                </a:solidFill>
                <a:latin typeface="Monotype Koufi" pitchFamily="2" charset="-78"/>
                <a:ea typeface="Monotype Koufi" pitchFamily="2" charset="-78"/>
                <a:cs typeface="Monotype Koufi" pitchFamily="2" charset="-78"/>
              </a:rPr>
              <a:t>الرقابة القضائية : </a:t>
            </a:r>
            <a:r>
              <a:rPr lang="en-US" sz="1600" dirty="0" smtClean="0">
                <a:solidFill>
                  <a:schemeClr val="tx1"/>
                </a:solidFill>
                <a:latin typeface="Monotype Koufi" pitchFamily="2" charset="-78"/>
                <a:ea typeface="Monotype Koufi" pitchFamily="2" charset="-78"/>
                <a:cs typeface="Monotype Koufi" pitchFamily="2" charset="-78"/>
              </a:rPr>
              <a:t>: </a:t>
            </a:r>
            <a:r>
              <a:rPr lang="en-US" sz="1600" dirty="0" smtClean="0">
                <a:solidFill>
                  <a:schemeClr val="tx1"/>
                </a:solidFill>
                <a:ea typeface="Monotype Koufi" pitchFamily="2" charset="-78"/>
                <a:cs typeface="Monotype Koufi" pitchFamily="2" charset="-78"/>
              </a:rPr>
              <a:t/>
            </a:r>
            <a:br>
              <a:rPr lang="en-US" sz="1600" dirty="0" smtClean="0">
                <a:solidFill>
                  <a:schemeClr val="tx1"/>
                </a:solidFill>
                <a:ea typeface="Monotype Koufi" pitchFamily="2" charset="-78"/>
                <a:cs typeface="Monotype Koufi" pitchFamily="2" charset="-78"/>
              </a:rPr>
            </a:br>
            <a:r>
              <a:rPr lang="ar-SA" sz="1600" b="0" dirty="0" err="1" smtClean="0">
                <a:solidFill>
                  <a:schemeClr val="tx1"/>
                </a:solidFill>
                <a:latin typeface="Monotype Koufi" pitchFamily="2" charset="-78"/>
                <a:ea typeface="Monotype Koufi" pitchFamily="2" charset="-78"/>
                <a:cs typeface="Monotype Koufi" pitchFamily="2" charset="-78"/>
              </a:rPr>
              <a:t>ان</a:t>
            </a:r>
            <a:r>
              <a:rPr lang="ar-SA" sz="1600" b="0" dirty="0" smtClean="0">
                <a:solidFill>
                  <a:schemeClr val="tx1"/>
                </a:solidFill>
                <a:latin typeface="Monotype Koufi" pitchFamily="2" charset="-78"/>
                <a:ea typeface="Monotype Koufi" pitchFamily="2" charset="-78"/>
                <a:cs typeface="Monotype Koufi" pitchFamily="2" charset="-78"/>
              </a:rPr>
              <a:t> القضاء يعد من </a:t>
            </a:r>
            <a:r>
              <a:rPr lang="ar-SA" sz="1600" b="0" dirty="0" err="1" smtClean="0">
                <a:solidFill>
                  <a:schemeClr val="tx1"/>
                </a:solidFill>
                <a:latin typeface="Monotype Koufi" pitchFamily="2" charset="-78"/>
                <a:ea typeface="Monotype Koufi" pitchFamily="2" charset="-78"/>
                <a:cs typeface="Monotype Koufi" pitchFamily="2" charset="-78"/>
              </a:rPr>
              <a:t>اكثر</a:t>
            </a:r>
            <a:r>
              <a:rPr lang="ar-SA" sz="1600" b="0" dirty="0" smtClean="0">
                <a:solidFill>
                  <a:schemeClr val="tx1"/>
                </a:solidFill>
                <a:latin typeface="Monotype Koufi" pitchFamily="2" charset="-78"/>
                <a:ea typeface="Monotype Koufi" pitchFamily="2" charset="-78"/>
                <a:cs typeface="Monotype Koufi" pitchFamily="2" charset="-78"/>
              </a:rPr>
              <a:t> </a:t>
            </a:r>
            <a:r>
              <a:rPr lang="ar-SA" sz="1600" b="0" dirty="0" err="1" smtClean="0">
                <a:solidFill>
                  <a:schemeClr val="tx1"/>
                </a:solidFill>
                <a:latin typeface="Monotype Koufi" pitchFamily="2" charset="-78"/>
                <a:ea typeface="Monotype Koufi" pitchFamily="2" charset="-78"/>
                <a:cs typeface="Monotype Koufi" pitchFamily="2" charset="-78"/>
              </a:rPr>
              <a:t>الاجهزة</a:t>
            </a:r>
            <a:r>
              <a:rPr lang="ar-SA" sz="1600" b="0" dirty="0" smtClean="0">
                <a:solidFill>
                  <a:schemeClr val="tx1"/>
                </a:solidFill>
                <a:latin typeface="Monotype Koufi" pitchFamily="2" charset="-78"/>
                <a:ea typeface="Monotype Koufi" pitchFamily="2" charset="-78"/>
                <a:cs typeface="Monotype Koufi" pitchFamily="2" charset="-78"/>
              </a:rPr>
              <a:t> القادرة على حماية مبدأ المشروعية والدفاع عن الحقوق والحريات العامة، </a:t>
            </a:r>
            <a:r>
              <a:rPr lang="ar-SA" sz="1600" b="0" dirty="0" err="1" smtClean="0">
                <a:solidFill>
                  <a:schemeClr val="tx1"/>
                </a:solidFill>
                <a:latin typeface="Monotype Koufi" pitchFamily="2" charset="-78"/>
                <a:ea typeface="Monotype Koufi" pitchFamily="2" charset="-78"/>
                <a:cs typeface="Monotype Koufi" pitchFamily="2" charset="-78"/>
              </a:rPr>
              <a:t>اذا</a:t>
            </a:r>
            <a:r>
              <a:rPr lang="ar-SA" sz="1600" b="0" dirty="0" smtClean="0">
                <a:solidFill>
                  <a:schemeClr val="tx1"/>
                </a:solidFill>
                <a:latin typeface="Monotype Koufi" pitchFamily="2" charset="-78"/>
                <a:ea typeface="Monotype Koufi" pitchFamily="2" charset="-78"/>
                <a:cs typeface="Monotype Koufi" pitchFamily="2" charset="-78"/>
              </a:rPr>
              <a:t> ما توافرت له الضمانات الضرورية التي تكفل له الاستقلال في </a:t>
            </a:r>
            <a:r>
              <a:rPr lang="ar-SA" sz="1600" b="0" dirty="0" err="1" smtClean="0">
                <a:solidFill>
                  <a:schemeClr val="tx1"/>
                </a:solidFill>
                <a:latin typeface="Monotype Koufi" pitchFamily="2" charset="-78"/>
                <a:ea typeface="Monotype Koufi" pitchFamily="2" charset="-78"/>
                <a:cs typeface="Monotype Koufi" pitchFamily="2" charset="-78"/>
              </a:rPr>
              <a:t>اداء</a:t>
            </a:r>
            <a:r>
              <a:rPr lang="ar-SA" sz="1600" b="0" dirty="0" smtClean="0">
                <a:solidFill>
                  <a:schemeClr val="tx1"/>
                </a:solidFill>
                <a:latin typeface="Monotype Koufi" pitchFamily="2" charset="-78"/>
                <a:ea typeface="Monotype Koufi" pitchFamily="2" charset="-78"/>
                <a:cs typeface="Monotype Koufi" pitchFamily="2" charset="-78"/>
              </a:rPr>
              <a:t> وظيفته، لكي يؤدي مهمته على </a:t>
            </a:r>
            <a:r>
              <a:rPr lang="ar-SA" sz="1600" b="0" dirty="0" err="1" smtClean="0">
                <a:solidFill>
                  <a:schemeClr val="tx1"/>
                </a:solidFill>
                <a:latin typeface="Monotype Koufi" pitchFamily="2" charset="-78"/>
                <a:ea typeface="Monotype Koufi" pitchFamily="2" charset="-78"/>
                <a:cs typeface="Monotype Koufi" pitchFamily="2" charset="-78"/>
              </a:rPr>
              <a:t>اكمل</a:t>
            </a:r>
            <a:r>
              <a:rPr lang="ar-SA" sz="1600" b="0" dirty="0" smtClean="0">
                <a:solidFill>
                  <a:schemeClr val="tx1"/>
                </a:solidFill>
                <a:latin typeface="Monotype Koufi" pitchFamily="2" charset="-78"/>
                <a:ea typeface="Monotype Koufi" pitchFamily="2" charset="-78"/>
                <a:cs typeface="Monotype Koufi" pitchFamily="2" charset="-78"/>
              </a:rPr>
              <a:t> وجه.</a:t>
            </a:r>
            <a:r>
              <a:rPr lang="en-US" sz="1600" b="0" dirty="0" smtClean="0">
                <a:solidFill>
                  <a:schemeClr val="tx1"/>
                </a:solidFill>
                <a:ea typeface="Monotype Koufi" pitchFamily="2" charset="-78"/>
                <a:cs typeface="Monotype Koufi" pitchFamily="2" charset="-78"/>
              </a:rPr>
              <a:t/>
            </a:r>
            <a:br>
              <a:rPr lang="en-US" sz="1600" b="0" dirty="0" smtClean="0">
                <a:solidFill>
                  <a:schemeClr val="tx1"/>
                </a:solidFill>
                <a:ea typeface="Monotype Koufi" pitchFamily="2" charset="-78"/>
                <a:cs typeface="Monotype Koufi" pitchFamily="2" charset="-78"/>
              </a:rPr>
            </a:br>
            <a:r>
              <a:rPr lang="ar-SA" sz="1600" dirty="0" smtClean="0">
                <a:solidFill>
                  <a:schemeClr val="tx1"/>
                </a:solidFill>
                <a:latin typeface="Monotype Koufi" pitchFamily="2" charset="-78"/>
                <a:ea typeface="Monotype Koufi" pitchFamily="2" charset="-78"/>
                <a:cs typeface="Monotype Koufi" pitchFamily="2" charset="-78"/>
              </a:rPr>
              <a:t>يتولى </a:t>
            </a:r>
            <a:r>
              <a:rPr lang="ar-IQ" sz="1600" dirty="0" smtClean="0">
                <a:solidFill>
                  <a:schemeClr val="tx1"/>
                </a:solidFill>
                <a:latin typeface="Monotype Koufi" pitchFamily="2" charset="-78"/>
                <a:ea typeface="Monotype Koufi" pitchFamily="2" charset="-78"/>
                <a:cs typeface="Monotype Koufi" pitchFamily="2" charset="-78"/>
              </a:rPr>
              <a:t>الرقابة القضائية المحاكم على اختلاف </a:t>
            </a:r>
            <a:r>
              <a:rPr lang="ar-IQ" sz="1600" dirty="0" err="1" smtClean="0">
                <a:solidFill>
                  <a:schemeClr val="tx1"/>
                </a:solidFill>
                <a:latin typeface="Monotype Koufi" pitchFamily="2" charset="-78"/>
                <a:ea typeface="Monotype Koufi" pitchFamily="2" charset="-78"/>
                <a:cs typeface="Monotype Koufi" pitchFamily="2" charset="-78"/>
              </a:rPr>
              <a:t>انواعها</a:t>
            </a:r>
            <a:r>
              <a:rPr lang="ar-IQ" sz="1600" dirty="0" smtClean="0">
                <a:solidFill>
                  <a:schemeClr val="tx1"/>
                </a:solidFill>
                <a:latin typeface="Monotype Koufi" pitchFamily="2" charset="-78"/>
                <a:ea typeface="Monotype Koufi" pitchFamily="2" charset="-78"/>
                <a:cs typeface="Monotype Koufi" pitchFamily="2" charset="-78"/>
              </a:rPr>
              <a:t> في الدولة سواء </a:t>
            </a:r>
            <a:r>
              <a:rPr lang="ar-IQ" sz="1600" dirty="0" err="1" smtClean="0">
                <a:solidFill>
                  <a:schemeClr val="tx1"/>
                </a:solidFill>
                <a:latin typeface="Monotype Koufi" pitchFamily="2" charset="-78"/>
                <a:ea typeface="Monotype Koufi" pitchFamily="2" charset="-78"/>
                <a:cs typeface="Monotype Koufi" pitchFamily="2" charset="-78"/>
              </a:rPr>
              <a:t>اكانت</a:t>
            </a:r>
            <a:r>
              <a:rPr lang="ar-IQ" sz="1600" dirty="0" smtClean="0">
                <a:solidFill>
                  <a:schemeClr val="tx1"/>
                </a:solidFill>
                <a:latin typeface="Monotype Koufi" pitchFamily="2" charset="-78"/>
                <a:ea typeface="Monotype Koufi" pitchFamily="2" charset="-78"/>
                <a:cs typeface="Monotype Koufi" pitchFamily="2" charset="-78"/>
              </a:rPr>
              <a:t> اعتيادية </a:t>
            </a:r>
            <a:r>
              <a:rPr lang="ar-IQ" sz="1600" dirty="0" err="1" smtClean="0">
                <a:solidFill>
                  <a:schemeClr val="tx1"/>
                </a:solidFill>
                <a:latin typeface="Monotype Koufi" pitchFamily="2" charset="-78"/>
                <a:ea typeface="Monotype Koufi" pitchFamily="2" charset="-78"/>
                <a:cs typeface="Monotype Koufi" pitchFamily="2" charset="-78"/>
              </a:rPr>
              <a:t>ام</a:t>
            </a:r>
            <a:r>
              <a:rPr lang="ar-IQ" sz="1600" dirty="0" smtClean="0">
                <a:solidFill>
                  <a:schemeClr val="tx1"/>
                </a:solidFill>
                <a:latin typeface="Monotype Koufi" pitchFamily="2" charset="-78"/>
                <a:ea typeface="Monotype Koufi" pitchFamily="2" charset="-78"/>
                <a:cs typeface="Monotype Koufi" pitchFamily="2" charset="-78"/>
              </a:rPr>
              <a:t> </a:t>
            </a:r>
            <a:r>
              <a:rPr lang="ar-IQ" sz="1600" dirty="0" err="1" smtClean="0">
                <a:solidFill>
                  <a:schemeClr val="tx1"/>
                </a:solidFill>
                <a:latin typeface="Monotype Koufi" pitchFamily="2" charset="-78"/>
                <a:ea typeface="Monotype Koufi" pitchFamily="2" charset="-78"/>
                <a:cs typeface="Monotype Koufi" pitchFamily="2" charset="-78"/>
              </a:rPr>
              <a:t>ادارية</a:t>
            </a:r>
            <a:r>
              <a:rPr lang="ar-IQ" sz="1600" dirty="0" smtClean="0">
                <a:solidFill>
                  <a:schemeClr val="tx1"/>
                </a:solidFill>
                <a:latin typeface="Monotype Koufi" pitchFamily="2" charset="-78"/>
                <a:ea typeface="Monotype Koufi" pitchFamily="2" charset="-78"/>
                <a:cs typeface="Monotype Koufi" pitchFamily="2" charset="-78"/>
              </a:rPr>
              <a:t>، مدنية </a:t>
            </a:r>
            <a:r>
              <a:rPr lang="ar-IQ" sz="1600" dirty="0" err="1" smtClean="0">
                <a:solidFill>
                  <a:schemeClr val="tx1"/>
                </a:solidFill>
                <a:latin typeface="Monotype Koufi" pitchFamily="2" charset="-78"/>
                <a:ea typeface="Monotype Koufi" pitchFamily="2" charset="-78"/>
                <a:cs typeface="Monotype Koufi" pitchFamily="2" charset="-78"/>
              </a:rPr>
              <a:t>ام</a:t>
            </a:r>
            <a:r>
              <a:rPr lang="ar-IQ" sz="1600" dirty="0" smtClean="0">
                <a:solidFill>
                  <a:schemeClr val="tx1"/>
                </a:solidFill>
                <a:latin typeface="Monotype Koufi" pitchFamily="2" charset="-78"/>
                <a:ea typeface="Monotype Koufi" pitchFamily="2" charset="-78"/>
                <a:cs typeface="Monotype Koufi" pitchFamily="2" charset="-78"/>
              </a:rPr>
              <a:t> جنائية، فهذه في مجموعها تكون السلطة القضائية المستقلة طبقاً </a:t>
            </a:r>
            <a:r>
              <a:rPr lang="ar-IQ" sz="1600" dirty="0" err="1" smtClean="0">
                <a:solidFill>
                  <a:schemeClr val="tx1"/>
                </a:solidFill>
                <a:latin typeface="Monotype Koufi" pitchFamily="2" charset="-78"/>
                <a:ea typeface="Monotype Koufi" pitchFamily="2" charset="-78"/>
                <a:cs typeface="Monotype Koufi" pitchFamily="2" charset="-78"/>
              </a:rPr>
              <a:t>الى</a:t>
            </a:r>
            <a:r>
              <a:rPr lang="ar-IQ" sz="1600" dirty="0" smtClean="0">
                <a:solidFill>
                  <a:schemeClr val="tx1"/>
                </a:solidFill>
                <a:latin typeface="Monotype Koufi" pitchFamily="2" charset="-78"/>
                <a:ea typeface="Monotype Koufi" pitchFamily="2" charset="-78"/>
                <a:cs typeface="Monotype Koufi" pitchFamily="2" charset="-78"/>
              </a:rPr>
              <a:t> الدستور.</a:t>
            </a:r>
            <a:r>
              <a:rPr lang="en-US" sz="1600" dirty="0" smtClean="0">
                <a:solidFill>
                  <a:schemeClr val="tx1"/>
                </a:solidFill>
                <a:ea typeface="Monotype Koufi" pitchFamily="2" charset="-78"/>
                <a:cs typeface="Monotype Koufi" pitchFamily="2" charset="-78"/>
              </a:rPr>
              <a:t/>
            </a:r>
            <a:br>
              <a:rPr lang="en-US" sz="1600" dirty="0" smtClean="0">
                <a:solidFill>
                  <a:schemeClr val="tx1"/>
                </a:solidFill>
                <a:ea typeface="Monotype Koufi" pitchFamily="2" charset="-78"/>
                <a:cs typeface="Monotype Koufi" pitchFamily="2" charset="-78"/>
              </a:rPr>
            </a:br>
            <a:r>
              <a:rPr lang="ar-IQ" sz="1600" dirty="0" smtClean="0">
                <a:solidFill>
                  <a:schemeClr val="tx1"/>
                </a:solidFill>
                <a:latin typeface="Monotype Koufi" pitchFamily="2" charset="-78"/>
                <a:ea typeface="Monotype Koufi" pitchFamily="2" charset="-78"/>
                <a:cs typeface="Monotype Koufi" pitchFamily="2" charset="-78"/>
              </a:rPr>
              <a:t>هذا وتتسم الرقابة القضائية بالميزات </a:t>
            </a:r>
            <a:r>
              <a:rPr lang="ar-IQ" sz="1600" dirty="0" err="1" smtClean="0">
                <a:solidFill>
                  <a:schemeClr val="tx1"/>
                </a:solidFill>
                <a:latin typeface="Monotype Koufi" pitchFamily="2" charset="-78"/>
                <a:ea typeface="Monotype Koufi" pitchFamily="2" charset="-78"/>
                <a:cs typeface="Monotype Koufi" pitchFamily="2" charset="-78"/>
              </a:rPr>
              <a:t>الاتية</a:t>
            </a:r>
            <a:r>
              <a:rPr lang="ar-IQ" sz="1600" dirty="0" smtClean="0">
                <a:solidFill>
                  <a:schemeClr val="tx1"/>
                </a:solidFill>
                <a:latin typeface="Monotype Koufi" pitchFamily="2" charset="-78"/>
                <a:ea typeface="Monotype Koufi" pitchFamily="2" charset="-78"/>
                <a:cs typeface="Monotype Koufi" pitchFamily="2" charset="-78"/>
              </a:rPr>
              <a:t>:-</a:t>
            </a:r>
            <a:r>
              <a:rPr lang="en-US" sz="1600" dirty="0" smtClean="0">
                <a:solidFill>
                  <a:schemeClr val="tx1"/>
                </a:solidFill>
              </a:rPr>
              <a:t/>
            </a:r>
            <a:br>
              <a:rPr lang="en-US" sz="1600" dirty="0" smtClean="0">
                <a:solidFill>
                  <a:schemeClr val="tx1"/>
                </a:solidFill>
              </a:rPr>
            </a:br>
            <a:endParaRPr sz="1600" b="0" dirty="0">
              <a:solidFill>
                <a:schemeClr val="tx1"/>
              </a:solidFill>
              <a:latin typeface="Monotype Koufi" pitchFamily="2" charset="-78"/>
              <a:ea typeface="Monotype Koufi" pitchFamily="2" charset="-78"/>
              <a:cs typeface="Monotype Koufi" pitchFamily="2" charset="-78"/>
            </a:endParaRPr>
          </a:p>
        </p:txBody>
      </p:sp>
      <p:sp>
        <p:nvSpPr>
          <p:cNvPr id="178" name="Shape 178"/>
          <p:cNvSpPr/>
          <p:nvPr/>
        </p:nvSpPr>
        <p:spPr>
          <a:xfrm>
            <a:off x="3500430" y="2214560"/>
            <a:ext cx="2493600" cy="2493600"/>
          </a:xfrm>
          <a:prstGeom prst="diamond">
            <a:avLst/>
          </a:prstGeom>
          <a:solidFill>
            <a:srgbClr val="004C52"/>
          </a:solidFill>
          <a:ln>
            <a:noFill/>
          </a:ln>
        </p:spPr>
        <p:txBody>
          <a:bodyPr spcFirstLastPara="1" wrap="square" lIns="91425" tIns="91425" rIns="91425" bIns="91425" anchor="ctr" anchorCtr="0">
            <a:noAutofit/>
          </a:bodyPr>
          <a:lstStyle/>
          <a:p>
            <a:pPr lvl="0" algn="ctr"/>
            <a:r>
              <a:rPr lang="ar-IQ" sz="1800" dirty="0" err="1" smtClean="0">
                <a:solidFill>
                  <a:schemeClr val="bg1"/>
                </a:solidFill>
              </a:rPr>
              <a:t>انها</a:t>
            </a:r>
            <a:r>
              <a:rPr lang="ar-IQ" sz="1800" dirty="0" smtClean="0">
                <a:solidFill>
                  <a:schemeClr val="bg1"/>
                </a:solidFill>
              </a:rPr>
              <a:t> رقابة مشروعية في </a:t>
            </a:r>
            <a:r>
              <a:rPr lang="ar-IQ" sz="1800" dirty="0" err="1" smtClean="0">
                <a:solidFill>
                  <a:schemeClr val="bg1"/>
                </a:solidFill>
              </a:rPr>
              <a:t>الاصل</a:t>
            </a:r>
            <a:endParaRPr sz="1800" b="1" dirty="0">
              <a:solidFill>
                <a:schemeClr val="bg1"/>
              </a:solidFill>
              <a:latin typeface="Karla"/>
              <a:ea typeface="Karla"/>
              <a:cs typeface="Karla"/>
              <a:sym typeface="Karla"/>
            </a:endParaRPr>
          </a:p>
        </p:txBody>
      </p:sp>
      <p:sp>
        <p:nvSpPr>
          <p:cNvPr id="179" name="Shape 179"/>
          <p:cNvSpPr/>
          <p:nvPr/>
        </p:nvSpPr>
        <p:spPr>
          <a:xfrm>
            <a:off x="428596" y="2571750"/>
            <a:ext cx="2801609" cy="1880113"/>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lvl="0" algn="ctr"/>
            <a:r>
              <a:rPr lang="ar-IQ" sz="1800" dirty="0" smtClean="0"/>
              <a:t>تتمتع </a:t>
            </a:r>
            <a:r>
              <a:rPr lang="ar-IQ" sz="1800" dirty="0" err="1" smtClean="0"/>
              <a:t>الاحكام</a:t>
            </a:r>
            <a:r>
              <a:rPr lang="ar-IQ" sz="1800" dirty="0" smtClean="0"/>
              <a:t> القضائية بمبدأ حجية الشيء المقضي </a:t>
            </a:r>
            <a:r>
              <a:rPr lang="ar-IQ" sz="1800" dirty="0" err="1" smtClean="0"/>
              <a:t>به</a:t>
            </a:r>
            <a:endParaRPr sz="1800" dirty="0">
              <a:solidFill>
                <a:srgbClr val="004C52"/>
              </a:solidFill>
              <a:latin typeface="Karla"/>
              <a:ea typeface="Karla"/>
              <a:cs typeface="Karla"/>
              <a:sym typeface="Karla"/>
            </a:endParaRPr>
          </a:p>
        </p:txBody>
      </p:sp>
      <p:sp>
        <p:nvSpPr>
          <p:cNvPr id="180" name="Shape 180"/>
          <p:cNvSpPr/>
          <p:nvPr/>
        </p:nvSpPr>
        <p:spPr>
          <a:xfrm>
            <a:off x="6215074" y="2571750"/>
            <a:ext cx="2736304" cy="1728192"/>
          </a:xfrm>
          <a:prstGeom prst="flowChartPreparation">
            <a:avLst/>
          </a:prstGeom>
          <a:solidFill>
            <a:srgbClr val="ABE33F">
              <a:alpha val="81150"/>
            </a:srgbClr>
          </a:solidFill>
          <a:ln>
            <a:noFill/>
          </a:ln>
        </p:spPr>
        <p:txBody>
          <a:bodyPr spcFirstLastPara="1" wrap="square" lIns="91425" tIns="91425" rIns="91425" bIns="91425" anchor="ctr" anchorCtr="0">
            <a:noAutofit/>
          </a:bodyPr>
          <a:lstStyle/>
          <a:p>
            <a:pPr lvl="0" algn="ctr"/>
            <a:r>
              <a:rPr lang="ar-IQ" sz="2800" dirty="0" err="1" smtClean="0">
                <a:solidFill>
                  <a:schemeClr val="tx1"/>
                </a:solidFill>
              </a:rPr>
              <a:t>انها</a:t>
            </a:r>
            <a:r>
              <a:rPr lang="ar-IQ" sz="2800" dirty="0" smtClean="0">
                <a:solidFill>
                  <a:schemeClr val="tx1"/>
                </a:solidFill>
              </a:rPr>
              <a:t> لا تتحرك من تلقاء نفسها، </a:t>
            </a:r>
            <a:endParaRPr sz="2800" dirty="0">
              <a:solidFill>
                <a:srgbClr val="004C52"/>
              </a:solidFill>
              <a:latin typeface="Karla"/>
              <a:ea typeface="Karla"/>
              <a:cs typeface="Karla"/>
              <a:sym typeface="Karl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IQ" dirty="0" smtClean="0">
                <a:solidFill>
                  <a:schemeClr val="tx1"/>
                </a:solidFill>
              </a:rPr>
              <a:t> </a:t>
            </a:r>
            <a:endParaRPr dirty="0">
              <a:solidFill>
                <a:schemeClr val="tx1"/>
              </a:solidFill>
            </a:endParaRPr>
          </a:p>
        </p:txBody>
      </p:sp>
      <p:sp>
        <p:nvSpPr>
          <p:cNvPr id="10241" name="Rectangle 1"/>
          <p:cNvSpPr>
            <a:spLocks noChangeArrowheads="1"/>
          </p:cNvSpPr>
          <p:nvPr/>
        </p:nvSpPr>
        <p:spPr bwMode="auto">
          <a:xfrm>
            <a:off x="357158" y="0"/>
            <a:ext cx="8786842"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Low"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tx1"/>
                </a:solidFill>
                <a:effectLst/>
                <a:latin typeface="Simplified Arabic" pitchFamily="18" charset="-78"/>
                <a:ea typeface="Times New Roman" pitchFamily="18" charset="0"/>
                <a:cs typeface="Simple Bold Jut Out" pitchFamily="2" charset="-78"/>
              </a:rPr>
              <a:t>تنظيم الرقابة القضائية على </a:t>
            </a:r>
            <a:r>
              <a:rPr kumimoji="0" lang="ar-SA" sz="2000" b="1" i="0" u="none" strike="noStrike" cap="none" normalizeH="0" baseline="0" dirty="0" err="1" smtClean="0">
                <a:ln>
                  <a:noFill/>
                </a:ln>
                <a:solidFill>
                  <a:schemeClr val="tx1"/>
                </a:solidFill>
                <a:effectLst/>
                <a:latin typeface="Simplified Arabic" pitchFamily="18" charset="-78"/>
                <a:ea typeface="Times New Roman" pitchFamily="18" charset="0"/>
                <a:cs typeface="Simple Bold Jut Out" pitchFamily="2" charset="-78"/>
              </a:rPr>
              <a:t>اعمال</a:t>
            </a:r>
            <a:r>
              <a:rPr kumimoji="0" lang="ar-SA" sz="2000" b="1" i="0" u="none" strike="noStrike" cap="none" normalizeH="0" baseline="0" dirty="0" smtClean="0">
                <a:ln>
                  <a:noFill/>
                </a:ln>
                <a:solidFill>
                  <a:schemeClr val="tx1"/>
                </a:solidFill>
                <a:effectLst/>
                <a:latin typeface="Simplified Arabic" pitchFamily="18" charset="-78"/>
                <a:ea typeface="Times New Roman" pitchFamily="18" charset="0"/>
                <a:cs typeface="Simple Bold Jut Out" pitchFamily="2" charset="-78"/>
              </a:rPr>
              <a:t> </a:t>
            </a:r>
            <a:r>
              <a:rPr kumimoji="0" lang="ar-SA" sz="2000" b="1" i="0" u="none" strike="noStrike" cap="none" normalizeH="0" baseline="0" dirty="0" err="1" smtClean="0">
                <a:ln>
                  <a:noFill/>
                </a:ln>
                <a:solidFill>
                  <a:schemeClr val="tx1"/>
                </a:solidFill>
                <a:effectLst/>
                <a:latin typeface="Simplified Arabic" pitchFamily="18" charset="-78"/>
                <a:ea typeface="Times New Roman" pitchFamily="18" charset="0"/>
                <a:cs typeface="Simple Bold Jut Out" pitchFamily="2" charset="-78"/>
              </a:rPr>
              <a:t>الادارة</a:t>
            </a:r>
            <a:endParaRPr lang="ar-IQ" sz="2000" dirty="0" smtClean="0">
              <a:solidFill>
                <a:schemeClr val="tx1"/>
              </a:solidFill>
              <a:latin typeface="Arial" pitchFamily="34" charset="0"/>
              <a:ea typeface="Times New Roman" pitchFamily="18" charset="0"/>
              <a:cs typeface="Simple Bold Jut Out" pitchFamily="2" charset="-78"/>
            </a:endParaRPr>
          </a:p>
          <a:p>
            <a:pPr marL="0" marR="0" lvl="0" indent="457200" algn="justLow" defTabSz="914400" rtl="1" eaLnBrk="1" fontAlgn="base" latinLnBrk="0" hangingPunct="1">
              <a:lnSpc>
                <a:spcPct val="100000"/>
              </a:lnSpc>
              <a:spcBef>
                <a:spcPct val="0"/>
              </a:spcBef>
              <a:spcAft>
                <a:spcPct val="0"/>
              </a:spcAft>
              <a:buClrTx/>
              <a:buSzTx/>
              <a:buFontTx/>
              <a:buNone/>
              <a:tabLst/>
            </a:pPr>
            <a:r>
              <a:rPr kumimoji="0" lang="ar-IQ" sz="16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إ</a:t>
            </a:r>
            <a:r>
              <a:rPr kumimoji="0" lang="ar-SA" sz="16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ن بعض الدول تكتفي </a:t>
            </a:r>
            <a:r>
              <a:rPr kumimoji="0" lang="ar-SA" sz="16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ب</a:t>
            </a:r>
            <a:r>
              <a:rPr kumimoji="0" lang="ar-IQ" sz="16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إ</a:t>
            </a:r>
            <a:r>
              <a:rPr kumimoji="0" lang="ar-SA" sz="16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نشاء هيأة قضائية واحدة تختص بالفصل في المنازعات </a:t>
            </a:r>
            <a:r>
              <a:rPr kumimoji="0" lang="ar-SA" sz="16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الادارية</a:t>
            </a:r>
            <a:r>
              <a:rPr kumimoji="0" lang="ar-SA" sz="16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فضلاً عن المنازعات الفردية، في حين </a:t>
            </a:r>
            <a:r>
              <a:rPr kumimoji="0" lang="ar-SA" sz="16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تنشيء</a:t>
            </a:r>
            <a:r>
              <a:rPr kumimoji="0" lang="ar-SA" sz="16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دول </a:t>
            </a:r>
            <a:r>
              <a:rPr kumimoji="0" lang="ar-IQ" sz="16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أ</a:t>
            </a:r>
            <a:r>
              <a:rPr kumimoji="0" lang="ar-SA" sz="16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خرى</a:t>
            </a:r>
            <a:r>
              <a:rPr kumimoji="0" lang="ar-SA" sz="16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جهتين قضائيتين، تختص </a:t>
            </a:r>
            <a:r>
              <a:rPr kumimoji="0" lang="ar-IQ" sz="16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أ</a:t>
            </a:r>
            <a:r>
              <a:rPr kumimoji="0" lang="ar-SA" sz="16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حداهما بالفصل في المنازعات </a:t>
            </a:r>
            <a:r>
              <a:rPr kumimoji="0" lang="ar-SA" sz="16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الادارية</a:t>
            </a:r>
            <a:r>
              <a:rPr kumimoji="0" lang="ar-SA" sz="16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وتختص الثانية بالمنازعات المدنية التي تنشأ بين </a:t>
            </a:r>
            <a:r>
              <a:rPr kumimoji="0" lang="ar-SA" sz="1600" b="1" i="0" u="none" strike="noStrike" cap="none" normalizeH="0" baseline="0" dirty="0" err="1" smtClean="0">
                <a:ln>
                  <a:noFill/>
                </a:ln>
                <a:solidFill>
                  <a:schemeClr val="tx1"/>
                </a:solidFill>
                <a:effectLst/>
                <a:latin typeface="Simplified Arabic" pitchFamily="18" charset="-78"/>
                <a:ea typeface="Times New Roman" pitchFamily="18" charset="0"/>
                <a:cs typeface="Simplified Arabic" pitchFamily="18" charset="-78"/>
              </a:rPr>
              <a:t>ال</a:t>
            </a:r>
            <a:r>
              <a:rPr kumimoji="0" lang="ar-IQ" sz="16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أ</a:t>
            </a:r>
            <a:r>
              <a:rPr kumimoji="0" lang="ar-SA" sz="16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فراد</a:t>
            </a:r>
            <a:r>
              <a:rPr kumimoji="0" lang="ar-SA" sz="16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kumimoji="0" lang="ar-IQ" sz="16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lvl="0" algn="r" rtl="1"/>
            <a:r>
              <a:rPr lang="ar-IQ" sz="1600" b="1" dirty="0" smtClean="0">
                <a:solidFill>
                  <a:schemeClr val="tx1"/>
                </a:solidFill>
                <a:latin typeface="Simplified Arabic" pitchFamily="18" charset="-78"/>
                <a:cs typeface="PT Bold Arch" pitchFamily="2" charset="-78"/>
              </a:rPr>
              <a:t>أولا- </a:t>
            </a:r>
            <a:r>
              <a:rPr lang="ar-IQ" sz="1800" b="1" dirty="0" smtClean="0">
                <a:cs typeface="PT Bold Arch" pitchFamily="2" charset="-78"/>
              </a:rPr>
              <a:t>نظام القضاء الموحد</a:t>
            </a:r>
            <a:endParaRPr lang="en-US" sz="1800" b="1" dirty="0" smtClean="0">
              <a:cs typeface="PT Bold Arch" pitchFamily="2" charset="-78"/>
            </a:endParaRPr>
          </a:p>
          <a:p>
            <a:pPr lvl="0" algn="r" rtl="1"/>
            <a:r>
              <a:rPr lang="ar-IQ" sz="1800" dirty="0" smtClean="0"/>
              <a:t>يسود نظام القضاء الموحد في انجلترا والولايات المتحدة </a:t>
            </a:r>
            <a:r>
              <a:rPr lang="ar-IQ" sz="1800" dirty="0" err="1" smtClean="0"/>
              <a:t>الامريكية</a:t>
            </a:r>
            <a:r>
              <a:rPr lang="ar-IQ" sz="1800" dirty="0" smtClean="0"/>
              <a:t> وبعض الدول التي تأثرت في نظمها المختلفة بالنظام </a:t>
            </a:r>
            <a:r>
              <a:rPr lang="ar-IQ" sz="1800" dirty="0" smtClean="0"/>
              <a:t>الانجليزي ، تتولى </a:t>
            </a:r>
            <a:r>
              <a:rPr lang="ar-IQ" sz="1800" dirty="0" smtClean="0"/>
              <a:t>المحاكم الاعتيادية المدنية في انجلترا نظر منازعات </a:t>
            </a:r>
            <a:r>
              <a:rPr lang="ar-IQ" sz="1800" dirty="0" err="1" smtClean="0"/>
              <a:t>الافراد</a:t>
            </a:r>
            <a:r>
              <a:rPr lang="ar-IQ" sz="1800" dirty="0" smtClean="0"/>
              <a:t> ضد تصرفات </a:t>
            </a:r>
            <a:r>
              <a:rPr lang="ar-IQ" sz="1800" dirty="0" err="1" smtClean="0"/>
              <a:t>الادارة</a:t>
            </a:r>
            <a:r>
              <a:rPr lang="ar-IQ" sz="1800" dirty="0" smtClean="0"/>
              <a:t>. وتتسع سلطة المحاكم هناك على </a:t>
            </a:r>
            <a:r>
              <a:rPr lang="ar-IQ" sz="1800" dirty="0" smtClean="0"/>
              <a:t>أعمال </a:t>
            </a:r>
            <a:r>
              <a:rPr lang="ar-IQ" sz="1800" dirty="0" err="1" smtClean="0"/>
              <a:t>الادارة</a:t>
            </a:r>
            <a:r>
              <a:rPr lang="ar-IQ" sz="1800" dirty="0" smtClean="0"/>
              <a:t> فلا تقتصر على مراقبة مشروعية التصرف </a:t>
            </a:r>
            <a:r>
              <a:rPr lang="ar-IQ" sz="1800" dirty="0" err="1" smtClean="0"/>
              <a:t>الاداري</a:t>
            </a:r>
            <a:r>
              <a:rPr lang="ar-IQ" sz="1800" dirty="0" smtClean="0"/>
              <a:t> بل تمتد </a:t>
            </a:r>
            <a:r>
              <a:rPr lang="ar-IQ" sz="1800" dirty="0" err="1" smtClean="0"/>
              <a:t>الى</a:t>
            </a:r>
            <a:r>
              <a:rPr lang="ar-IQ" sz="1800" dirty="0" smtClean="0"/>
              <a:t> </a:t>
            </a:r>
            <a:r>
              <a:rPr lang="ar-IQ" sz="1800" dirty="0" err="1" smtClean="0"/>
              <a:t>الملاءمة</a:t>
            </a:r>
            <a:r>
              <a:rPr lang="ar-IQ" sz="1800" dirty="0" smtClean="0"/>
              <a:t>، وتصل </a:t>
            </a:r>
            <a:r>
              <a:rPr lang="ar-IQ" sz="1800" dirty="0" err="1" smtClean="0"/>
              <a:t>احياناً</a:t>
            </a:r>
            <a:r>
              <a:rPr lang="ar-IQ" sz="1800" dirty="0" smtClean="0"/>
              <a:t> </a:t>
            </a:r>
            <a:r>
              <a:rPr lang="ar-IQ" sz="1800" dirty="0" err="1" smtClean="0"/>
              <a:t>الى</a:t>
            </a:r>
            <a:r>
              <a:rPr lang="ar-IQ" sz="1800" dirty="0" smtClean="0"/>
              <a:t> </a:t>
            </a:r>
            <a:r>
              <a:rPr lang="ar-IQ" sz="1800" dirty="0" smtClean="0"/>
              <a:t>توجيه أوامر </a:t>
            </a:r>
            <a:r>
              <a:rPr lang="ar-IQ" sz="1800" dirty="0" err="1" smtClean="0"/>
              <a:t>الى</a:t>
            </a:r>
            <a:r>
              <a:rPr lang="ar-IQ" sz="1800" dirty="0" smtClean="0"/>
              <a:t> </a:t>
            </a:r>
            <a:r>
              <a:rPr lang="ar-IQ" sz="1800" dirty="0" err="1" smtClean="0"/>
              <a:t>الادارة</a:t>
            </a:r>
            <a:r>
              <a:rPr lang="ar-IQ" sz="1800" dirty="0" smtClean="0"/>
              <a:t> للقيام بعمل معين </a:t>
            </a:r>
            <a:r>
              <a:rPr lang="ar-IQ" sz="1800" dirty="0" err="1" smtClean="0"/>
              <a:t>او</a:t>
            </a:r>
            <a:r>
              <a:rPr lang="ar-IQ" sz="1800" dirty="0" smtClean="0"/>
              <a:t> الامتناع عنه، حتى </a:t>
            </a:r>
            <a:r>
              <a:rPr lang="ar-IQ" sz="1800" dirty="0" err="1" smtClean="0"/>
              <a:t>ان</a:t>
            </a:r>
            <a:r>
              <a:rPr lang="ar-IQ" sz="1800" dirty="0" smtClean="0"/>
              <a:t> بعض الفقهاء شبه سلطة القضاء على </a:t>
            </a:r>
            <a:r>
              <a:rPr lang="ar-IQ" sz="1800" dirty="0" err="1" smtClean="0"/>
              <a:t>اعمال</a:t>
            </a:r>
            <a:r>
              <a:rPr lang="ar-IQ" sz="1800" dirty="0" smtClean="0"/>
              <a:t> </a:t>
            </a:r>
            <a:r>
              <a:rPr lang="ar-IQ" sz="1800" dirty="0" err="1" smtClean="0"/>
              <a:t>الادارة</a:t>
            </a:r>
            <a:r>
              <a:rPr lang="ar-IQ" sz="1800" dirty="0" smtClean="0"/>
              <a:t> بالسلطة الرئاسية</a:t>
            </a:r>
            <a:r>
              <a:rPr lang="ar-IQ" sz="1800" dirty="0" smtClean="0"/>
              <a:t>.</a:t>
            </a:r>
          </a:p>
          <a:p>
            <a:pPr lvl="0" algn="r" rtl="1"/>
            <a:r>
              <a:rPr lang="ar-IQ" sz="1800" b="1" dirty="0" smtClean="0"/>
              <a:t> </a:t>
            </a:r>
            <a:r>
              <a:rPr lang="ar-IQ" sz="1800" b="1" dirty="0" smtClean="0">
                <a:cs typeface="PT Bold Arch" pitchFamily="2" charset="-78"/>
              </a:rPr>
              <a:t>ثانياً- نظام </a:t>
            </a:r>
            <a:r>
              <a:rPr lang="ar-IQ" sz="1800" b="1" dirty="0" smtClean="0">
                <a:cs typeface="PT Bold Arch" pitchFamily="2" charset="-78"/>
              </a:rPr>
              <a:t>القضاء المزدوج</a:t>
            </a:r>
            <a:endParaRPr lang="en-US" sz="1800" dirty="0" smtClean="0">
              <a:cs typeface="PT Bold Arch" pitchFamily="2" charset="-78"/>
            </a:endParaRPr>
          </a:p>
          <a:p>
            <a:pPr algn="r" rtl="1"/>
            <a:r>
              <a:rPr lang="ar-IQ" sz="1800" dirty="0" smtClean="0"/>
              <a:t>يقوم نظام القضاء المزدوج على </a:t>
            </a:r>
            <a:r>
              <a:rPr lang="ar-IQ" sz="1800" dirty="0" smtClean="0"/>
              <a:t>أساس </a:t>
            </a:r>
            <a:r>
              <a:rPr lang="ar-IQ" sz="1800" dirty="0" smtClean="0"/>
              <a:t>وجود جهتين قضائيتين، تتولى </a:t>
            </a:r>
            <a:r>
              <a:rPr lang="ar-IQ" sz="1800" dirty="0" smtClean="0"/>
              <a:t>أحداهما </a:t>
            </a:r>
            <a:r>
              <a:rPr lang="ar-IQ" sz="1800" dirty="0" smtClean="0"/>
              <a:t>النظر في المنازعات بين </a:t>
            </a:r>
            <a:r>
              <a:rPr lang="ar-IQ" sz="1800" dirty="0" err="1" smtClean="0"/>
              <a:t>الافراد</a:t>
            </a:r>
            <a:r>
              <a:rPr lang="ar-IQ" sz="1800" dirty="0" smtClean="0"/>
              <a:t>، وتختص </a:t>
            </a:r>
            <a:r>
              <a:rPr lang="ar-IQ" sz="1800" dirty="0" smtClean="0"/>
              <a:t>الأخرى </a:t>
            </a:r>
            <a:r>
              <a:rPr lang="ar-IQ" sz="1800" dirty="0" smtClean="0"/>
              <a:t>بالنظر في المنازعات </a:t>
            </a:r>
            <a:r>
              <a:rPr lang="ar-IQ" sz="1800" dirty="0" smtClean="0"/>
              <a:t>الإدارية</a:t>
            </a:r>
            <a:r>
              <a:rPr lang="ar-IQ" sz="1800" dirty="0" smtClean="0"/>
              <a:t>، ولذلك يطلق على هذه الجهة القضائية </a:t>
            </a:r>
            <a:r>
              <a:rPr lang="ar-IQ" sz="1800" dirty="0" smtClean="0"/>
              <a:t>الأخيرة </a:t>
            </a:r>
            <a:r>
              <a:rPr lang="ar-IQ" sz="1800" dirty="0" smtClean="0"/>
              <a:t>اصطلاح القضاء </a:t>
            </a:r>
            <a:r>
              <a:rPr lang="ar-IQ" sz="1800" dirty="0" smtClean="0"/>
              <a:t>الإداري</a:t>
            </a:r>
            <a:r>
              <a:rPr lang="ar-IQ" sz="1800" dirty="0" smtClean="0"/>
              <a:t>.</a:t>
            </a:r>
            <a:endParaRPr lang="en-US" sz="1800" dirty="0" smtClean="0"/>
          </a:p>
          <a:p>
            <a:pPr algn="r" rtl="1"/>
            <a:endParaRPr lang="ar-IQ" sz="1800" dirty="0" smtClean="0"/>
          </a:p>
          <a:p>
            <a:pPr algn="r" rtl="1"/>
            <a:endParaRPr lang="en-US" sz="1800" dirty="0" smtClean="0"/>
          </a:p>
          <a:p>
            <a:pPr marL="0" marR="0" lvl="0" indent="457200" algn="justLow"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E9D"/>
        </a:solidFill>
        <a:effectLst/>
      </p:bgPr>
    </p:bg>
    <p:spTree>
      <p:nvGrpSpPr>
        <p:cNvPr id="1" name="Shape 203"/>
        <p:cNvGrpSpPr/>
        <p:nvPr/>
      </p:nvGrpSpPr>
      <p:grpSpPr>
        <a:xfrm>
          <a:off x="0" y="0"/>
          <a:ext cx="0" cy="0"/>
          <a:chOff x="0" y="0"/>
          <a:chExt cx="0" cy="0"/>
        </a:xfrm>
      </p:grpSpPr>
      <p:sp>
        <p:nvSpPr>
          <p:cNvPr id="204" name="Shape 204"/>
          <p:cNvSpPr txBox="1">
            <a:spLocks noGrp="1"/>
          </p:cNvSpPr>
          <p:nvPr>
            <p:ph type="ctrTitle" idx="4294967295"/>
          </p:nvPr>
        </p:nvSpPr>
        <p:spPr>
          <a:xfrm>
            <a:off x="357158" y="0"/>
            <a:ext cx="8501122" cy="4786328"/>
          </a:xfrm>
          <a:prstGeom prst="rect">
            <a:avLst/>
          </a:prstGeom>
        </p:spPr>
        <p:txBody>
          <a:bodyPr spcFirstLastPara="1" wrap="square" lIns="91425" tIns="91425" rIns="91425" bIns="91425" anchor="t" anchorCtr="0">
            <a:noAutofit/>
          </a:bodyPr>
          <a:lstStyle/>
          <a:p>
            <a:pPr algn="r" rtl="1"/>
            <a:r>
              <a:rPr lang="ar-IQ" sz="1800" dirty="0" smtClean="0">
                <a:solidFill>
                  <a:schemeClr val="tx1"/>
                </a:solidFill>
                <a:cs typeface="PT Bold Arch" pitchFamily="2" charset="-78"/>
              </a:rPr>
              <a:t>نشأة القضاء </a:t>
            </a:r>
            <a:r>
              <a:rPr lang="ar-IQ" sz="1800" dirty="0" err="1" smtClean="0">
                <a:solidFill>
                  <a:schemeClr val="tx1"/>
                </a:solidFill>
                <a:cs typeface="PT Bold Arch" pitchFamily="2" charset="-78"/>
              </a:rPr>
              <a:t>الاداري</a:t>
            </a:r>
            <a:r>
              <a:rPr lang="ar-IQ" sz="1800" dirty="0" smtClean="0">
                <a:solidFill>
                  <a:schemeClr val="tx1"/>
                </a:solidFill>
                <a:cs typeface="PT Bold Arch" pitchFamily="2" charset="-78"/>
              </a:rPr>
              <a:t> في فرنسا</a:t>
            </a:r>
            <a:r>
              <a:rPr lang="en-US" sz="1400" dirty="0" smtClean="0">
                <a:solidFill>
                  <a:schemeClr val="tx1"/>
                </a:solidFill>
              </a:rPr>
              <a:t/>
            </a:r>
            <a:br>
              <a:rPr lang="en-US" sz="1400" dirty="0" smtClean="0">
                <a:solidFill>
                  <a:schemeClr val="tx1"/>
                </a:solidFill>
              </a:rPr>
            </a:br>
            <a:r>
              <a:rPr lang="ar-IQ" sz="1400" dirty="0" smtClean="0">
                <a:solidFill>
                  <a:schemeClr val="tx1"/>
                </a:solidFill>
              </a:rPr>
              <a:t>نشأ القضاء </a:t>
            </a:r>
            <a:r>
              <a:rPr lang="ar-IQ" sz="1400" dirty="0" err="1" smtClean="0">
                <a:solidFill>
                  <a:schemeClr val="tx1"/>
                </a:solidFill>
              </a:rPr>
              <a:t>الاداري</a:t>
            </a:r>
            <a:r>
              <a:rPr lang="ar-IQ" sz="1400" dirty="0" smtClean="0">
                <a:solidFill>
                  <a:schemeClr val="tx1"/>
                </a:solidFill>
              </a:rPr>
              <a:t> في فرنسا نتيجة لعوامل مختلفة </a:t>
            </a:r>
            <a:r>
              <a:rPr lang="ar-IQ" sz="1400" dirty="0" err="1" smtClean="0">
                <a:solidFill>
                  <a:schemeClr val="tx1"/>
                </a:solidFill>
              </a:rPr>
              <a:t>اسهمت</a:t>
            </a:r>
            <a:r>
              <a:rPr lang="ar-IQ" sz="1400" dirty="0" smtClean="0">
                <a:solidFill>
                  <a:schemeClr val="tx1"/>
                </a:solidFill>
              </a:rPr>
              <a:t> في ظهورها، ويمكن </a:t>
            </a:r>
            <a:r>
              <a:rPr lang="ar-IQ" sz="1400" dirty="0" err="1" smtClean="0">
                <a:solidFill>
                  <a:schemeClr val="tx1"/>
                </a:solidFill>
              </a:rPr>
              <a:t>ان</a:t>
            </a:r>
            <a:r>
              <a:rPr lang="ar-IQ" sz="1400" dirty="0" smtClean="0">
                <a:solidFill>
                  <a:schemeClr val="tx1"/>
                </a:solidFill>
              </a:rPr>
              <a:t> نرجع هذه العوامل </a:t>
            </a:r>
            <a:r>
              <a:rPr lang="ar-IQ" sz="1400" dirty="0" err="1" smtClean="0">
                <a:solidFill>
                  <a:schemeClr val="tx1"/>
                </a:solidFill>
              </a:rPr>
              <a:t>الى</a:t>
            </a:r>
            <a:r>
              <a:rPr lang="ar-IQ" sz="1400" dirty="0" smtClean="0">
                <a:solidFill>
                  <a:schemeClr val="tx1"/>
                </a:solidFill>
              </a:rPr>
              <a:t> عاملين:</a:t>
            </a:r>
            <a:r>
              <a:rPr lang="en-US" sz="1400" dirty="0" smtClean="0">
                <a:solidFill>
                  <a:schemeClr val="tx1"/>
                </a:solidFill>
              </a:rPr>
              <a:t/>
            </a:r>
            <a:br>
              <a:rPr lang="en-US" sz="1400" dirty="0" smtClean="0">
                <a:solidFill>
                  <a:schemeClr val="tx1"/>
                </a:solidFill>
              </a:rPr>
            </a:br>
            <a:r>
              <a:rPr lang="ar-IQ" sz="1400" dirty="0" err="1" smtClean="0">
                <a:solidFill>
                  <a:schemeClr val="tx1"/>
                </a:solidFill>
                <a:cs typeface="PT Bold Arch" pitchFamily="2" charset="-78"/>
              </a:rPr>
              <a:t>الاول</a:t>
            </a:r>
            <a:r>
              <a:rPr lang="ar-IQ" sz="1400" dirty="0" smtClean="0">
                <a:solidFill>
                  <a:schemeClr val="tx1"/>
                </a:solidFill>
                <a:cs typeface="PT Bold Arch" pitchFamily="2" charset="-78"/>
              </a:rPr>
              <a:t>: عامل قانوني</a:t>
            </a:r>
            <a:r>
              <a:rPr lang="en-US" sz="1400" dirty="0" smtClean="0">
                <a:solidFill>
                  <a:schemeClr val="tx1"/>
                </a:solidFill>
              </a:rPr>
              <a:t/>
            </a:r>
            <a:br>
              <a:rPr lang="en-US" sz="1400" dirty="0" smtClean="0">
                <a:solidFill>
                  <a:schemeClr val="tx1"/>
                </a:solidFill>
              </a:rPr>
            </a:br>
            <a:r>
              <a:rPr lang="ar-IQ" sz="1400" dirty="0" smtClean="0">
                <a:solidFill>
                  <a:schemeClr val="tx1"/>
                </a:solidFill>
              </a:rPr>
              <a:t>من المعلوم </a:t>
            </a:r>
            <a:r>
              <a:rPr lang="ar-IQ" sz="1400" dirty="0" err="1" smtClean="0">
                <a:solidFill>
                  <a:schemeClr val="tx1"/>
                </a:solidFill>
              </a:rPr>
              <a:t>ان</a:t>
            </a:r>
            <a:r>
              <a:rPr lang="ar-IQ" sz="1400" dirty="0" smtClean="0">
                <a:solidFill>
                  <a:schemeClr val="tx1"/>
                </a:solidFill>
              </a:rPr>
              <a:t> رجال الثورة الفرنسية اعتنقوا تفسيراً ضيقاً لمبدأ الفصل بين السلطات،  يقوم على الفصل التام والمطلق بين السلطات الثلاث في الدولة السلطة التشريعية والسلطة التنفيذية والسلطة القضائية، واستقلال الواحدة منهما عن </a:t>
            </a:r>
            <a:r>
              <a:rPr lang="ar-IQ" sz="1400" dirty="0" err="1" smtClean="0">
                <a:solidFill>
                  <a:schemeClr val="tx1"/>
                </a:solidFill>
              </a:rPr>
              <a:t>الاخرى</a:t>
            </a:r>
            <a:r>
              <a:rPr lang="ar-IQ" sz="1400" dirty="0" smtClean="0">
                <a:solidFill>
                  <a:schemeClr val="tx1"/>
                </a:solidFill>
              </a:rPr>
              <a:t> بما لا يسمح بأي رقابة متبادلة يمكن </a:t>
            </a:r>
            <a:r>
              <a:rPr lang="ar-IQ" sz="1400" dirty="0" err="1" smtClean="0">
                <a:solidFill>
                  <a:schemeClr val="tx1"/>
                </a:solidFill>
              </a:rPr>
              <a:t>ان</a:t>
            </a:r>
            <a:r>
              <a:rPr lang="ar-IQ" sz="1400" dirty="0" smtClean="0">
                <a:solidFill>
                  <a:schemeClr val="tx1"/>
                </a:solidFill>
              </a:rPr>
              <a:t> تنشأ بين هذه السلطات، ولا </a:t>
            </a:r>
            <a:r>
              <a:rPr lang="ar-IQ" sz="1400" dirty="0" err="1" smtClean="0">
                <a:solidFill>
                  <a:schemeClr val="tx1"/>
                </a:solidFill>
              </a:rPr>
              <a:t>سيما</a:t>
            </a:r>
            <a:r>
              <a:rPr lang="ar-IQ" sz="1400" dirty="0" smtClean="0">
                <a:solidFill>
                  <a:schemeClr val="tx1"/>
                </a:solidFill>
              </a:rPr>
              <a:t> بين السلطتين التنفيذية (</a:t>
            </a:r>
            <a:r>
              <a:rPr lang="ar-IQ" sz="1400" dirty="0" err="1" smtClean="0">
                <a:solidFill>
                  <a:schemeClr val="tx1"/>
                </a:solidFill>
              </a:rPr>
              <a:t>الادارية</a:t>
            </a:r>
            <a:r>
              <a:rPr lang="ar-IQ" sz="1400" dirty="0" smtClean="0">
                <a:solidFill>
                  <a:schemeClr val="tx1"/>
                </a:solidFill>
              </a:rPr>
              <a:t>) والسلطة القضائية.</a:t>
            </a:r>
            <a:r>
              <a:rPr lang="en-US" sz="1400" dirty="0" smtClean="0">
                <a:solidFill>
                  <a:schemeClr val="tx1"/>
                </a:solidFill>
              </a:rPr>
              <a:t/>
            </a:r>
            <a:br>
              <a:rPr lang="en-US" sz="1400" dirty="0" smtClean="0">
                <a:solidFill>
                  <a:schemeClr val="tx1"/>
                </a:solidFill>
              </a:rPr>
            </a:br>
            <a:r>
              <a:rPr lang="ar-IQ" sz="1400" dirty="0" smtClean="0">
                <a:solidFill>
                  <a:schemeClr val="tx1"/>
                </a:solidFill>
              </a:rPr>
              <a:t>ولاشك </a:t>
            </a:r>
            <a:r>
              <a:rPr lang="ar-IQ" sz="1400" dirty="0" err="1" smtClean="0">
                <a:solidFill>
                  <a:schemeClr val="tx1"/>
                </a:solidFill>
              </a:rPr>
              <a:t>ان</a:t>
            </a:r>
            <a:r>
              <a:rPr lang="ar-IQ" sz="1400" dirty="0" smtClean="0">
                <a:solidFill>
                  <a:schemeClr val="tx1"/>
                </a:solidFill>
              </a:rPr>
              <a:t> هذا الفهم الخاطئ لمبدأ الفصل بين السلطات </a:t>
            </a:r>
            <a:r>
              <a:rPr lang="ar-IQ" sz="1400" dirty="0" err="1" smtClean="0">
                <a:solidFill>
                  <a:schemeClr val="tx1"/>
                </a:solidFill>
              </a:rPr>
              <a:t>ادى</a:t>
            </a:r>
            <a:r>
              <a:rPr lang="ar-IQ" sz="1400" dirty="0" smtClean="0">
                <a:solidFill>
                  <a:schemeClr val="tx1"/>
                </a:solidFill>
              </a:rPr>
              <a:t> </a:t>
            </a:r>
            <a:r>
              <a:rPr lang="ar-IQ" sz="1400" dirty="0" err="1" smtClean="0">
                <a:solidFill>
                  <a:schemeClr val="tx1"/>
                </a:solidFill>
              </a:rPr>
              <a:t>الى</a:t>
            </a:r>
            <a:r>
              <a:rPr lang="ar-IQ" sz="1400" dirty="0" smtClean="0">
                <a:solidFill>
                  <a:schemeClr val="tx1"/>
                </a:solidFill>
              </a:rPr>
              <a:t> جعل </a:t>
            </a:r>
            <a:r>
              <a:rPr lang="ar-IQ" sz="1400" dirty="0" err="1" smtClean="0">
                <a:solidFill>
                  <a:schemeClr val="tx1"/>
                </a:solidFill>
              </a:rPr>
              <a:t>اعمال</a:t>
            </a:r>
            <a:r>
              <a:rPr lang="ar-IQ" sz="1400" dirty="0" smtClean="0">
                <a:solidFill>
                  <a:schemeClr val="tx1"/>
                </a:solidFill>
              </a:rPr>
              <a:t> </a:t>
            </a:r>
            <a:r>
              <a:rPr lang="ar-IQ" sz="1400" dirty="0" err="1" smtClean="0">
                <a:solidFill>
                  <a:schemeClr val="tx1"/>
                </a:solidFill>
              </a:rPr>
              <a:t>الادارة</a:t>
            </a:r>
            <a:r>
              <a:rPr lang="ar-IQ" sz="1400" dirty="0" smtClean="0">
                <a:solidFill>
                  <a:schemeClr val="tx1"/>
                </a:solidFill>
              </a:rPr>
              <a:t> بمنجاة من أي رقابة من القضاء، في حين </a:t>
            </a:r>
            <a:r>
              <a:rPr lang="ar-IQ" sz="1400" dirty="0" err="1" smtClean="0">
                <a:solidFill>
                  <a:schemeClr val="tx1"/>
                </a:solidFill>
              </a:rPr>
              <a:t>ان</a:t>
            </a:r>
            <a:r>
              <a:rPr lang="ar-IQ" sz="1400" dirty="0" smtClean="0">
                <a:solidFill>
                  <a:schemeClr val="tx1"/>
                </a:solidFill>
              </a:rPr>
              <a:t> التفسير السليم لهذا المبدأ يستند </a:t>
            </a:r>
            <a:r>
              <a:rPr lang="ar-IQ" sz="1400" dirty="0" err="1" smtClean="0">
                <a:solidFill>
                  <a:schemeClr val="tx1"/>
                </a:solidFill>
              </a:rPr>
              <a:t>الى</a:t>
            </a:r>
            <a:r>
              <a:rPr lang="ar-IQ" sz="1400" dirty="0" smtClean="0">
                <a:solidFill>
                  <a:schemeClr val="tx1"/>
                </a:solidFill>
              </a:rPr>
              <a:t> تعاون هذه السلطات مع بعضها، وتوافر عناصر الرقابة المتبادلة فيما بينها لكي لا تنحرف </a:t>
            </a:r>
            <a:r>
              <a:rPr lang="ar-IQ" sz="1400" dirty="0" err="1" smtClean="0">
                <a:solidFill>
                  <a:schemeClr val="tx1"/>
                </a:solidFill>
              </a:rPr>
              <a:t>احداها</a:t>
            </a:r>
            <a:r>
              <a:rPr lang="ar-IQ" sz="1400" dirty="0" smtClean="0">
                <a:solidFill>
                  <a:schemeClr val="tx1"/>
                </a:solidFill>
              </a:rPr>
              <a:t> في ممارسة اختصاصاتها.</a:t>
            </a:r>
            <a:r>
              <a:rPr lang="en-US" sz="1400" dirty="0" smtClean="0">
                <a:solidFill>
                  <a:schemeClr val="tx1"/>
                </a:solidFill>
              </a:rPr>
              <a:t/>
            </a:r>
            <a:br>
              <a:rPr lang="en-US" sz="1400" dirty="0" smtClean="0">
                <a:solidFill>
                  <a:schemeClr val="tx1"/>
                </a:solidFill>
              </a:rPr>
            </a:br>
            <a:r>
              <a:rPr lang="ar-IQ" sz="1400" dirty="0" smtClean="0">
                <a:solidFill>
                  <a:schemeClr val="tx1"/>
                </a:solidFill>
                <a:cs typeface="PT Bold Arch" pitchFamily="2" charset="-78"/>
              </a:rPr>
              <a:t>الثاني: العامل </a:t>
            </a:r>
            <a:r>
              <a:rPr lang="ar-IQ" sz="1400" dirty="0" err="1" smtClean="0">
                <a:solidFill>
                  <a:schemeClr val="tx1"/>
                </a:solidFill>
                <a:cs typeface="PT Bold Arch" pitchFamily="2" charset="-78"/>
              </a:rPr>
              <a:t>التأريخي</a:t>
            </a:r>
            <a:r>
              <a:rPr lang="en-US" sz="1400" dirty="0" smtClean="0">
                <a:solidFill>
                  <a:schemeClr val="tx1"/>
                </a:solidFill>
              </a:rPr>
              <a:t/>
            </a:r>
            <a:br>
              <a:rPr lang="en-US" sz="1400" dirty="0" smtClean="0">
                <a:solidFill>
                  <a:schemeClr val="tx1"/>
                </a:solidFill>
              </a:rPr>
            </a:br>
            <a:r>
              <a:rPr lang="ar-IQ" sz="1400" dirty="0" smtClean="0">
                <a:solidFill>
                  <a:schemeClr val="tx1"/>
                </a:solidFill>
              </a:rPr>
              <a:t>كانت المحاكم المدنية القديمة والمسماة بالبرلمانات في ظل النظام الملكي، قد </a:t>
            </a:r>
            <a:r>
              <a:rPr lang="ar-IQ" sz="1400" dirty="0" err="1" smtClean="0">
                <a:solidFill>
                  <a:schemeClr val="tx1"/>
                </a:solidFill>
              </a:rPr>
              <a:t>اسرفت</a:t>
            </a:r>
            <a:r>
              <a:rPr lang="ar-IQ" sz="1400" dirty="0" smtClean="0">
                <a:solidFill>
                  <a:schemeClr val="tx1"/>
                </a:solidFill>
              </a:rPr>
              <a:t> في التدخل في </a:t>
            </a:r>
            <a:r>
              <a:rPr lang="ar-IQ" sz="1400" dirty="0" err="1" smtClean="0">
                <a:solidFill>
                  <a:schemeClr val="tx1"/>
                </a:solidFill>
              </a:rPr>
              <a:t>اعمال</a:t>
            </a:r>
            <a:r>
              <a:rPr lang="ar-IQ" sz="1400" dirty="0" smtClean="0">
                <a:solidFill>
                  <a:schemeClr val="tx1"/>
                </a:solidFill>
              </a:rPr>
              <a:t> السلطة التنفيذية وعرقلت </a:t>
            </a:r>
            <a:r>
              <a:rPr lang="ar-IQ" sz="1400" dirty="0" err="1" smtClean="0">
                <a:solidFill>
                  <a:schemeClr val="tx1"/>
                </a:solidFill>
              </a:rPr>
              <a:t>الاصلاحلات</a:t>
            </a:r>
            <a:r>
              <a:rPr lang="ar-IQ" sz="1400" dirty="0" smtClean="0">
                <a:solidFill>
                  <a:schemeClr val="tx1"/>
                </a:solidFill>
              </a:rPr>
              <a:t> التي حاولت </a:t>
            </a:r>
            <a:r>
              <a:rPr lang="ar-IQ" sz="1400" dirty="0" err="1" smtClean="0">
                <a:solidFill>
                  <a:schemeClr val="tx1"/>
                </a:solidFill>
              </a:rPr>
              <a:t>الادارة</a:t>
            </a:r>
            <a:r>
              <a:rPr lang="ar-IQ" sz="1400" dirty="0" smtClean="0">
                <a:solidFill>
                  <a:schemeClr val="tx1"/>
                </a:solidFill>
              </a:rPr>
              <a:t> </a:t>
            </a:r>
            <a:r>
              <a:rPr lang="ar-IQ" sz="1400" dirty="0" err="1" smtClean="0">
                <a:solidFill>
                  <a:schemeClr val="tx1"/>
                </a:solidFill>
              </a:rPr>
              <a:t>ادخالها</a:t>
            </a:r>
            <a:r>
              <a:rPr lang="ar-IQ" sz="1400" dirty="0" smtClean="0">
                <a:solidFill>
                  <a:schemeClr val="tx1"/>
                </a:solidFill>
              </a:rPr>
              <a:t> في ذلك الوقت، فكانت تستدعي رجال </a:t>
            </a:r>
            <a:r>
              <a:rPr lang="ar-IQ" sz="1400" dirty="0" err="1" smtClean="0">
                <a:solidFill>
                  <a:schemeClr val="tx1"/>
                </a:solidFill>
              </a:rPr>
              <a:t>الادارة</a:t>
            </a:r>
            <a:r>
              <a:rPr lang="ar-IQ" sz="1400" dirty="0" smtClean="0">
                <a:solidFill>
                  <a:schemeClr val="tx1"/>
                </a:solidFill>
              </a:rPr>
              <a:t> وتوجه لهم </a:t>
            </a:r>
            <a:r>
              <a:rPr lang="ar-IQ" sz="1400" dirty="0" err="1" smtClean="0">
                <a:solidFill>
                  <a:schemeClr val="tx1"/>
                </a:solidFill>
              </a:rPr>
              <a:t>الاوامر</a:t>
            </a:r>
            <a:r>
              <a:rPr lang="ar-IQ" sz="1400" dirty="0" smtClean="0">
                <a:solidFill>
                  <a:schemeClr val="tx1"/>
                </a:solidFill>
              </a:rPr>
              <a:t> والنواهي وتناقشهم في </a:t>
            </a:r>
            <a:r>
              <a:rPr lang="ar-IQ" sz="1400" dirty="0" err="1" smtClean="0">
                <a:solidFill>
                  <a:schemeClr val="tx1"/>
                </a:solidFill>
              </a:rPr>
              <a:t>اعمالهم</a:t>
            </a:r>
            <a:r>
              <a:rPr lang="ar-IQ" sz="1400" dirty="0" smtClean="0">
                <a:solidFill>
                  <a:schemeClr val="tx1"/>
                </a:solidFill>
              </a:rPr>
              <a:t>.</a:t>
            </a:r>
            <a:r>
              <a:rPr lang="en-US" sz="1400" dirty="0" smtClean="0">
                <a:solidFill>
                  <a:schemeClr val="tx1"/>
                </a:solidFill>
              </a:rPr>
              <a:t/>
            </a:r>
            <a:br>
              <a:rPr lang="en-US" sz="1400" dirty="0" smtClean="0">
                <a:solidFill>
                  <a:schemeClr val="tx1"/>
                </a:solidFill>
              </a:rPr>
            </a:br>
            <a:r>
              <a:rPr lang="ar-IQ" sz="1400" dirty="0" smtClean="0">
                <a:solidFill>
                  <a:schemeClr val="tx1"/>
                </a:solidFill>
              </a:rPr>
              <a:t>لكل هذا فقد </a:t>
            </a:r>
            <a:r>
              <a:rPr lang="ar-IQ" sz="1400" dirty="0" err="1" smtClean="0">
                <a:solidFill>
                  <a:schemeClr val="tx1"/>
                </a:solidFill>
              </a:rPr>
              <a:t>الغت</a:t>
            </a:r>
            <a:r>
              <a:rPr lang="ar-IQ" sz="1400" dirty="0" smtClean="0">
                <a:solidFill>
                  <a:schemeClr val="tx1"/>
                </a:solidFill>
              </a:rPr>
              <a:t> الجمعية التأسيسية التي </a:t>
            </a:r>
            <a:r>
              <a:rPr lang="ar-IQ" sz="1400" dirty="0" err="1" smtClean="0">
                <a:solidFill>
                  <a:schemeClr val="tx1"/>
                </a:solidFill>
              </a:rPr>
              <a:t>انشأها</a:t>
            </a:r>
            <a:r>
              <a:rPr lang="ar-IQ" sz="1400" dirty="0" smtClean="0">
                <a:solidFill>
                  <a:schemeClr val="tx1"/>
                </a:solidFill>
              </a:rPr>
              <a:t> رجال الثورة الفرنسية هذه المحاكم واستبدلوها بمحاكم مدنية جديدة،  ولكنهم على الرغم من ذلك منعوا هذه المحاكم الجديدة من النظر في </a:t>
            </a:r>
            <a:r>
              <a:rPr lang="ar-IQ" sz="1400" dirty="0" err="1" smtClean="0">
                <a:solidFill>
                  <a:schemeClr val="tx1"/>
                </a:solidFill>
              </a:rPr>
              <a:t>اعمال</a:t>
            </a:r>
            <a:r>
              <a:rPr lang="ar-IQ" sz="1400" dirty="0" smtClean="0">
                <a:solidFill>
                  <a:schemeClr val="tx1"/>
                </a:solidFill>
              </a:rPr>
              <a:t> </a:t>
            </a:r>
            <a:r>
              <a:rPr lang="ar-IQ" sz="1400" dirty="0" err="1" smtClean="0">
                <a:solidFill>
                  <a:schemeClr val="tx1"/>
                </a:solidFill>
              </a:rPr>
              <a:t>الادارة</a:t>
            </a:r>
            <a:r>
              <a:rPr lang="ar-IQ" sz="1400" dirty="0" smtClean="0">
                <a:solidFill>
                  <a:schemeClr val="tx1"/>
                </a:solidFill>
              </a:rPr>
              <a:t> نتيجة الذكريات </a:t>
            </a:r>
            <a:r>
              <a:rPr lang="ar-IQ" sz="1400" dirty="0" err="1" smtClean="0">
                <a:solidFill>
                  <a:schemeClr val="tx1"/>
                </a:solidFill>
              </a:rPr>
              <a:t>الاليمة</a:t>
            </a:r>
            <a:r>
              <a:rPr lang="ar-IQ" sz="1400" dirty="0" smtClean="0">
                <a:solidFill>
                  <a:schemeClr val="tx1"/>
                </a:solidFill>
              </a:rPr>
              <a:t> التي خلفتاها المحاكم القديمة ونظرة الريبة والشك التي </a:t>
            </a:r>
            <a:r>
              <a:rPr lang="ar-IQ" sz="1400" dirty="0" err="1" smtClean="0">
                <a:solidFill>
                  <a:schemeClr val="tx1"/>
                </a:solidFill>
              </a:rPr>
              <a:t>احاطت</a:t>
            </a:r>
            <a:r>
              <a:rPr lang="ar-IQ" sz="1400" dirty="0" smtClean="0">
                <a:solidFill>
                  <a:schemeClr val="tx1"/>
                </a:solidFill>
              </a:rPr>
              <a:t> بالقضاء الاعتيادي.</a:t>
            </a:r>
            <a:r>
              <a:rPr lang="en-US" sz="1400" dirty="0" smtClean="0">
                <a:solidFill>
                  <a:schemeClr val="tx1"/>
                </a:solidFill>
              </a:rPr>
              <a:t/>
            </a:r>
            <a:br>
              <a:rPr lang="en-US" sz="1400" dirty="0" smtClean="0">
                <a:solidFill>
                  <a:schemeClr val="tx1"/>
                </a:solidFill>
              </a:rPr>
            </a:br>
            <a:r>
              <a:rPr lang="ar-IQ" sz="1400" dirty="0" smtClean="0">
                <a:solidFill>
                  <a:schemeClr val="tx1"/>
                </a:solidFill>
              </a:rPr>
              <a:t>ولكن وعلى الرغم من زوال هذين العاملين في الوقت الحاضر، فأن </a:t>
            </a:r>
            <a:r>
              <a:rPr lang="ar-IQ" sz="1400" dirty="0" err="1" smtClean="0">
                <a:solidFill>
                  <a:schemeClr val="tx1"/>
                </a:solidFill>
              </a:rPr>
              <a:t>التساول</a:t>
            </a:r>
            <a:r>
              <a:rPr lang="ar-IQ" sz="1400" dirty="0" smtClean="0">
                <a:solidFill>
                  <a:schemeClr val="tx1"/>
                </a:solidFill>
              </a:rPr>
              <a:t> الذي يثار في هذا المجال عن مدى ضرورة وجود القضاء </a:t>
            </a:r>
            <a:r>
              <a:rPr lang="ar-IQ" sz="1400" dirty="0" err="1" smtClean="0">
                <a:solidFill>
                  <a:schemeClr val="tx1"/>
                </a:solidFill>
              </a:rPr>
              <a:t>الاداري</a:t>
            </a:r>
            <a:r>
              <a:rPr lang="ar-IQ" sz="1400" dirty="0" smtClean="0">
                <a:solidFill>
                  <a:schemeClr val="tx1"/>
                </a:solidFill>
              </a:rPr>
              <a:t> </a:t>
            </a:r>
            <a:r>
              <a:rPr lang="ar-IQ" sz="1400" dirty="0" err="1" smtClean="0">
                <a:solidFill>
                  <a:schemeClr val="tx1"/>
                </a:solidFill>
              </a:rPr>
              <a:t>الى</a:t>
            </a:r>
            <a:r>
              <a:rPr lang="ar-IQ" sz="1400" dirty="0" smtClean="0">
                <a:solidFill>
                  <a:schemeClr val="tx1"/>
                </a:solidFill>
              </a:rPr>
              <a:t> جانب القضاء الاعتيادي، وهل يمكن الاكتفاء بالقضاء الاعتيادي لكي ينظر في المنازعات كافة سواء تلك التي تنشأ بين </a:t>
            </a:r>
            <a:r>
              <a:rPr lang="ar-IQ" sz="1400" dirty="0" err="1" smtClean="0">
                <a:solidFill>
                  <a:schemeClr val="tx1"/>
                </a:solidFill>
              </a:rPr>
              <a:t>الافراد</a:t>
            </a:r>
            <a:r>
              <a:rPr lang="ar-IQ" sz="1400" dirty="0" smtClean="0">
                <a:solidFill>
                  <a:schemeClr val="tx1"/>
                </a:solidFill>
              </a:rPr>
              <a:t> فيما بينهم، </a:t>
            </a:r>
            <a:r>
              <a:rPr lang="ar-IQ" sz="1400" dirty="0" err="1" smtClean="0">
                <a:solidFill>
                  <a:schemeClr val="tx1"/>
                </a:solidFill>
              </a:rPr>
              <a:t>ام</a:t>
            </a:r>
            <a:r>
              <a:rPr lang="ar-IQ" sz="1400" dirty="0" smtClean="0">
                <a:solidFill>
                  <a:schemeClr val="tx1"/>
                </a:solidFill>
              </a:rPr>
              <a:t> بينهم وبين </a:t>
            </a:r>
            <a:r>
              <a:rPr lang="ar-IQ" sz="1400" dirty="0" err="1" smtClean="0">
                <a:solidFill>
                  <a:schemeClr val="tx1"/>
                </a:solidFill>
              </a:rPr>
              <a:t>الادارة</a:t>
            </a:r>
            <a:r>
              <a:rPr lang="ar-IQ" sz="1400" dirty="0" smtClean="0">
                <a:solidFill>
                  <a:schemeClr val="tx1"/>
                </a:solidFill>
              </a:rPr>
              <a:t>؟</a:t>
            </a:r>
            <a:r>
              <a:rPr lang="en-US" sz="1400" dirty="0" smtClean="0">
                <a:solidFill>
                  <a:schemeClr val="tx1"/>
                </a:solidFill>
              </a:rPr>
              <a:t/>
            </a:r>
            <a:br>
              <a:rPr lang="en-US" sz="1400" dirty="0" smtClean="0">
                <a:solidFill>
                  <a:schemeClr val="tx1"/>
                </a:solidFill>
              </a:rPr>
            </a:br>
            <a:r>
              <a:rPr lang="ar-IQ" sz="1400" dirty="0" err="1" smtClean="0">
                <a:solidFill>
                  <a:schemeClr val="tx1"/>
                </a:solidFill>
              </a:rPr>
              <a:t>ان</a:t>
            </a:r>
            <a:r>
              <a:rPr lang="ar-IQ" sz="1400" dirty="0" smtClean="0">
                <a:solidFill>
                  <a:schemeClr val="tx1"/>
                </a:solidFill>
              </a:rPr>
              <a:t> زوال هذه </a:t>
            </a:r>
            <a:r>
              <a:rPr lang="ar-IQ" sz="1400" dirty="0" err="1" smtClean="0">
                <a:solidFill>
                  <a:schemeClr val="tx1"/>
                </a:solidFill>
              </a:rPr>
              <a:t>الاسباب</a:t>
            </a:r>
            <a:r>
              <a:rPr lang="ar-IQ" sz="1400" dirty="0" smtClean="0">
                <a:solidFill>
                  <a:schemeClr val="tx1"/>
                </a:solidFill>
              </a:rPr>
              <a:t> في فرنسا لم يمنع القضاء </a:t>
            </a:r>
            <a:r>
              <a:rPr lang="ar-IQ" sz="1400" dirty="0" err="1" smtClean="0">
                <a:solidFill>
                  <a:schemeClr val="tx1"/>
                </a:solidFill>
              </a:rPr>
              <a:t>الاداري</a:t>
            </a:r>
            <a:r>
              <a:rPr lang="ar-IQ" sz="1400" dirty="0" smtClean="0">
                <a:solidFill>
                  <a:schemeClr val="tx1"/>
                </a:solidFill>
              </a:rPr>
              <a:t> من الاستمرار في مهامه، </a:t>
            </a:r>
            <a:r>
              <a:rPr lang="ar-IQ" sz="1400" dirty="0" err="1" smtClean="0">
                <a:solidFill>
                  <a:schemeClr val="tx1"/>
                </a:solidFill>
              </a:rPr>
              <a:t>اذ</a:t>
            </a:r>
            <a:r>
              <a:rPr lang="ar-IQ" sz="1400" dirty="0" smtClean="0">
                <a:solidFill>
                  <a:schemeClr val="tx1"/>
                </a:solidFill>
              </a:rPr>
              <a:t> ظهرت </a:t>
            </a:r>
            <a:r>
              <a:rPr lang="ar-IQ" sz="1400" dirty="0" err="1" smtClean="0">
                <a:solidFill>
                  <a:schemeClr val="tx1"/>
                </a:solidFill>
              </a:rPr>
              <a:t>اسباب</a:t>
            </a:r>
            <a:r>
              <a:rPr lang="ar-IQ" sz="1400" dirty="0" smtClean="0">
                <a:solidFill>
                  <a:schemeClr val="tx1"/>
                </a:solidFill>
              </a:rPr>
              <a:t> جديدة تحتم </a:t>
            </a:r>
            <a:r>
              <a:rPr lang="ar-IQ" sz="1400" dirty="0" err="1" smtClean="0">
                <a:solidFill>
                  <a:schemeClr val="tx1"/>
                </a:solidFill>
              </a:rPr>
              <a:t>بقائ</a:t>
            </a:r>
            <a:r>
              <a:rPr lang="ar-IQ" sz="1400" dirty="0" smtClean="0">
                <a:solidFill>
                  <a:schemeClr val="tx1"/>
                </a:solidFill>
              </a:rPr>
              <a:t> هذا القضاء تتمثل في </a:t>
            </a:r>
            <a:r>
              <a:rPr lang="ar-IQ" sz="1400" dirty="0" err="1" smtClean="0">
                <a:solidFill>
                  <a:schemeClr val="tx1"/>
                </a:solidFill>
              </a:rPr>
              <a:t>ان</a:t>
            </a:r>
            <a:r>
              <a:rPr lang="ar-IQ" sz="1400" dirty="0" smtClean="0">
                <a:solidFill>
                  <a:schemeClr val="tx1"/>
                </a:solidFill>
              </a:rPr>
              <a:t> هذا القضاء استطاع من خلال المبادئ القانونية التي </a:t>
            </a:r>
            <a:r>
              <a:rPr lang="ar-IQ" sz="1400" dirty="0" err="1" smtClean="0">
                <a:solidFill>
                  <a:schemeClr val="tx1"/>
                </a:solidFill>
              </a:rPr>
              <a:t>انشأها</a:t>
            </a:r>
            <a:r>
              <a:rPr lang="ar-IQ" sz="1400" dirty="0" smtClean="0">
                <a:solidFill>
                  <a:schemeClr val="tx1"/>
                </a:solidFill>
              </a:rPr>
              <a:t>، </a:t>
            </a:r>
            <a:r>
              <a:rPr lang="ar-IQ" sz="1400" dirty="0" err="1" smtClean="0">
                <a:solidFill>
                  <a:schemeClr val="tx1"/>
                </a:solidFill>
              </a:rPr>
              <a:t>تانيبرز</a:t>
            </a:r>
            <a:r>
              <a:rPr lang="ar-IQ" sz="1400" dirty="0" smtClean="0">
                <a:solidFill>
                  <a:schemeClr val="tx1"/>
                </a:solidFill>
              </a:rPr>
              <a:t> قانوناً جديداً هو القانون </a:t>
            </a:r>
            <a:r>
              <a:rPr lang="ar-IQ" sz="1400" dirty="0" err="1" smtClean="0">
                <a:solidFill>
                  <a:schemeClr val="tx1"/>
                </a:solidFill>
              </a:rPr>
              <a:t>الاداري</a:t>
            </a:r>
            <a:r>
              <a:rPr lang="ar-IQ" sz="1400" dirty="0" smtClean="0">
                <a:solidFill>
                  <a:schemeClr val="tx1"/>
                </a:solidFill>
              </a:rPr>
              <a:t> الذي يتميز من القانون المدني بقدرته على التوفيق بين حقوق </a:t>
            </a:r>
            <a:r>
              <a:rPr lang="ar-IQ" sz="1400" dirty="0" err="1" smtClean="0">
                <a:solidFill>
                  <a:schemeClr val="tx1"/>
                </a:solidFill>
              </a:rPr>
              <a:t>الافراد</a:t>
            </a:r>
            <a:r>
              <a:rPr lang="ar-IQ" sz="1400" dirty="0" smtClean="0">
                <a:solidFill>
                  <a:schemeClr val="tx1"/>
                </a:solidFill>
              </a:rPr>
              <a:t> وحرياتهم من جهة، وحاجات </a:t>
            </a:r>
            <a:r>
              <a:rPr lang="ar-IQ" sz="1400" dirty="0" err="1" smtClean="0">
                <a:solidFill>
                  <a:schemeClr val="tx1"/>
                </a:solidFill>
              </a:rPr>
              <a:t>الادارة</a:t>
            </a:r>
            <a:r>
              <a:rPr lang="ar-IQ" sz="1400" dirty="0" smtClean="0">
                <a:solidFill>
                  <a:schemeClr val="tx1"/>
                </a:solidFill>
              </a:rPr>
              <a:t> ومقتضيات المصلحة العامة من جهة </a:t>
            </a:r>
            <a:r>
              <a:rPr lang="ar-IQ" sz="1400" dirty="0" err="1" smtClean="0">
                <a:solidFill>
                  <a:schemeClr val="tx1"/>
                </a:solidFill>
              </a:rPr>
              <a:t>اخرى</a:t>
            </a:r>
            <a:r>
              <a:rPr lang="ar-IQ" sz="1400" dirty="0" smtClean="0">
                <a:solidFill>
                  <a:schemeClr val="tx1"/>
                </a:solidFill>
              </a:rPr>
              <a:t>.</a:t>
            </a:r>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sz="1400" dirty="0">
              <a:solidFill>
                <a:schemeClr val="tx1"/>
              </a:solidFill>
              <a:latin typeface="Arabic Typesetting" pitchFamily="66" charset="-78"/>
              <a:ea typeface="Karla"/>
              <a:cs typeface="Arabic Typesetting" pitchFamily="66" charset="-78"/>
              <a:sym typeface="Karla"/>
            </a:endParaRPr>
          </a:p>
        </p:txBody>
      </p:sp>
      <p:sp>
        <p:nvSpPr>
          <p:cNvPr id="205" name="Shape 205"/>
          <p:cNvSpPr txBox="1">
            <a:spLocks noGrp="1"/>
          </p:cNvSpPr>
          <p:nvPr>
            <p:ph type="subTitle" idx="4294967295"/>
          </p:nvPr>
        </p:nvSpPr>
        <p:spPr>
          <a:xfrm flipV="1">
            <a:off x="357158" y="5286394"/>
            <a:ext cx="8501122" cy="71438"/>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endParaRPr sz="2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ctrTitle" idx="4294967295"/>
          </p:nvPr>
        </p:nvSpPr>
        <p:spPr>
          <a:xfrm>
            <a:off x="357158" y="285734"/>
            <a:ext cx="8501122" cy="4500594"/>
          </a:xfrm>
          <a:prstGeom prst="rect">
            <a:avLst/>
          </a:prstGeom>
        </p:spPr>
        <p:txBody>
          <a:bodyPr spcFirstLastPara="1" wrap="square" lIns="91425" tIns="91425" rIns="91425" bIns="91425" anchor="t" anchorCtr="0">
            <a:noAutofit/>
          </a:bodyPr>
          <a:lstStyle/>
          <a:p>
            <a:pPr algn="r" rtl="1"/>
            <a:r>
              <a:rPr lang="ar-IQ" sz="1400" dirty="0" smtClean="0">
                <a:solidFill>
                  <a:schemeClr val="tx1"/>
                </a:solidFill>
                <a:cs typeface="PT Bold Arch" pitchFamily="2" charset="-78"/>
              </a:rPr>
              <a:t>تنظيم القضاء </a:t>
            </a:r>
            <a:r>
              <a:rPr lang="ar-IQ" sz="1400" dirty="0" err="1" smtClean="0">
                <a:solidFill>
                  <a:schemeClr val="tx1"/>
                </a:solidFill>
                <a:cs typeface="PT Bold Arch" pitchFamily="2" charset="-78"/>
              </a:rPr>
              <a:t>الاداري</a:t>
            </a:r>
            <a:r>
              <a:rPr lang="ar-IQ" sz="1400" dirty="0" smtClean="0">
                <a:solidFill>
                  <a:schemeClr val="tx1"/>
                </a:solidFill>
                <a:cs typeface="PT Bold Arch" pitchFamily="2" charset="-78"/>
              </a:rPr>
              <a:t> في </a:t>
            </a:r>
            <a:r>
              <a:rPr lang="ar-IQ" sz="1400" dirty="0" smtClean="0">
                <a:solidFill>
                  <a:schemeClr val="tx1"/>
                </a:solidFill>
                <a:cs typeface="PT Bold Arch" pitchFamily="2" charset="-78"/>
              </a:rPr>
              <a:t>فرنسا : </a:t>
            </a:r>
            <a:r>
              <a:rPr lang="en-US" sz="1400" dirty="0" smtClean="0">
                <a:solidFill>
                  <a:schemeClr val="tx1"/>
                </a:solidFill>
              </a:rPr>
              <a:t/>
            </a:r>
            <a:br>
              <a:rPr lang="en-US" sz="1400" dirty="0" smtClean="0">
                <a:solidFill>
                  <a:schemeClr val="tx1"/>
                </a:solidFill>
              </a:rPr>
            </a:br>
            <a:r>
              <a:rPr lang="ar-IQ" sz="1400" dirty="0" smtClean="0">
                <a:solidFill>
                  <a:schemeClr val="tx1"/>
                </a:solidFill>
              </a:rPr>
              <a:t>بمقتضى القانون الصادر في عام 1790 منعت المحاكم الاعتيادية من النظر في المنازعات </a:t>
            </a:r>
            <a:r>
              <a:rPr lang="ar-IQ" sz="1400" dirty="0" err="1" smtClean="0">
                <a:solidFill>
                  <a:schemeClr val="tx1"/>
                </a:solidFill>
              </a:rPr>
              <a:t>الادارية</a:t>
            </a:r>
            <a:r>
              <a:rPr lang="ar-IQ" sz="1400" dirty="0" smtClean="0">
                <a:solidFill>
                  <a:schemeClr val="tx1"/>
                </a:solidFill>
              </a:rPr>
              <a:t>، وتولت </a:t>
            </a:r>
            <a:r>
              <a:rPr lang="ar-IQ" sz="1400" dirty="0" err="1" smtClean="0">
                <a:solidFill>
                  <a:schemeClr val="tx1"/>
                </a:solidFill>
              </a:rPr>
              <a:t>الادارة</a:t>
            </a:r>
            <a:r>
              <a:rPr lang="ar-IQ" sz="1400" dirty="0" smtClean="0">
                <a:solidFill>
                  <a:schemeClr val="tx1"/>
                </a:solidFill>
              </a:rPr>
              <a:t> بنفسها الفصل فيها فنشأ نظام </a:t>
            </a:r>
            <a:r>
              <a:rPr lang="ar-IQ" sz="1400" dirty="0" err="1" smtClean="0">
                <a:solidFill>
                  <a:schemeClr val="tx1"/>
                </a:solidFill>
              </a:rPr>
              <a:t>الادارة</a:t>
            </a:r>
            <a:r>
              <a:rPr lang="ar-IQ" sz="1400" dirty="0" smtClean="0">
                <a:solidFill>
                  <a:schemeClr val="tx1"/>
                </a:solidFill>
              </a:rPr>
              <a:t> القاضية، </a:t>
            </a:r>
            <a:r>
              <a:rPr lang="ar-IQ" sz="1400" dirty="0" err="1" smtClean="0">
                <a:solidFill>
                  <a:schemeClr val="tx1"/>
                </a:solidFill>
              </a:rPr>
              <a:t>اذ</a:t>
            </a:r>
            <a:r>
              <a:rPr lang="ar-IQ" sz="1400" dirty="0" smtClean="0">
                <a:solidFill>
                  <a:schemeClr val="tx1"/>
                </a:solidFill>
              </a:rPr>
              <a:t> يقدم </a:t>
            </a:r>
            <a:r>
              <a:rPr lang="ar-IQ" sz="1400" dirty="0" err="1" smtClean="0">
                <a:solidFill>
                  <a:schemeClr val="tx1"/>
                </a:solidFill>
              </a:rPr>
              <a:t>الافراد</a:t>
            </a:r>
            <a:r>
              <a:rPr lang="ar-IQ" sz="1400" dirty="0" smtClean="0">
                <a:solidFill>
                  <a:schemeClr val="tx1"/>
                </a:solidFill>
              </a:rPr>
              <a:t> تظلماتهم </a:t>
            </a:r>
            <a:r>
              <a:rPr lang="ar-IQ" sz="1400" dirty="0" err="1" smtClean="0">
                <a:solidFill>
                  <a:schemeClr val="tx1"/>
                </a:solidFill>
              </a:rPr>
              <a:t>الى</a:t>
            </a:r>
            <a:r>
              <a:rPr lang="ar-IQ" sz="1400" dirty="0" smtClean="0">
                <a:solidFill>
                  <a:schemeClr val="tx1"/>
                </a:solidFill>
              </a:rPr>
              <a:t> الرئيس </a:t>
            </a:r>
            <a:r>
              <a:rPr lang="ar-IQ" sz="1400" dirty="0" err="1" smtClean="0">
                <a:solidFill>
                  <a:schemeClr val="tx1"/>
                </a:solidFill>
              </a:rPr>
              <a:t>الاداري</a:t>
            </a:r>
            <a:r>
              <a:rPr lang="ar-IQ" sz="1400" dirty="0" smtClean="0">
                <a:solidFill>
                  <a:schemeClr val="tx1"/>
                </a:solidFill>
              </a:rPr>
              <a:t> للموظف الذي اصدر القرار غير المشروع. لقد كان النظر في هذه التظلمات محصوراً ببعض رجال الدولة مثل الوزراء وحكام </a:t>
            </a:r>
            <a:r>
              <a:rPr lang="ar-IQ" sz="1400" dirty="0" err="1" smtClean="0">
                <a:solidFill>
                  <a:schemeClr val="tx1"/>
                </a:solidFill>
              </a:rPr>
              <a:t>الاقاليم</a:t>
            </a:r>
            <a:r>
              <a:rPr lang="ar-IQ" sz="1400" dirty="0" smtClean="0">
                <a:solidFill>
                  <a:schemeClr val="tx1"/>
                </a:solidFill>
              </a:rPr>
              <a:t>.</a:t>
            </a:r>
            <a:r>
              <a:rPr lang="en-US" sz="1400" dirty="0" smtClean="0">
                <a:solidFill>
                  <a:schemeClr val="tx1"/>
                </a:solidFill>
              </a:rPr>
              <a:t/>
            </a:r>
            <a:br>
              <a:rPr lang="en-US" sz="1400" dirty="0" smtClean="0">
                <a:solidFill>
                  <a:schemeClr val="tx1"/>
                </a:solidFill>
              </a:rPr>
            </a:br>
            <a:r>
              <a:rPr lang="ar-IQ" sz="1400" dirty="0" smtClean="0">
                <a:solidFill>
                  <a:schemeClr val="tx1"/>
                </a:solidFill>
              </a:rPr>
              <a:t>لم يعمر نظام </a:t>
            </a:r>
            <a:r>
              <a:rPr lang="ar-IQ" sz="1400" dirty="0" err="1" smtClean="0">
                <a:solidFill>
                  <a:schemeClr val="tx1"/>
                </a:solidFill>
              </a:rPr>
              <a:t>الادارة</a:t>
            </a:r>
            <a:r>
              <a:rPr lang="ar-IQ" sz="1400" dirty="0" smtClean="0">
                <a:solidFill>
                  <a:schemeClr val="tx1"/>
                </a:solidFill>
              </a:rPr>
              <a:t> القاضية طويلاً فقد </a:t>
            </a:r>
            <a:r>
              <a:rPr lang="ar-IQ" sz="1400" dirty="0" err="1" smtClean="0">
                <a:solidFill>
                  <a:schemeClr val="tx1"/>
                </a:solidFill>
              </a:rPr>
              <a:t>ادخلت</a:t>
            </a:r>
            <a:r>
              <a:rPr lang="ar-IQ" sz="1400" dirty="0" smtClean="0">
                <a:solidFill>
                  <a:schemeClr val="tx1"/>
                </a:solidFill>
              </a:rPr>
              <a:t> عليه بعض التعديلات ابتداءً من السنة الثامنة للجمهورية  في عهد نابليون، </a:t>
            </a:r>
            <a:r>
              <a:rPr lang="ar-IQ" sz="1400" dirty="0" err="1" smtClean="0">
                <a:solidFill>
                  <a:schemeClr val="tx1"/>
                </a:solidFill>
              </a:rPr>
              <a:t>اذ</a:t>
            </a:r>
            <a:r>
              <a:rPr lang="ar-IQ" sz="1400" dirty="0" smtClean="0">
                <a:solidFill>
                  <a:schemeClr val="tx1"/>
                </a:solidFill>
              </a:rPr>
              <a:t> صدر قانون 1800 الذي نص على تشكيل مجلس الدولة فضلاً عن مجالس </a:t>
            </a:r>
            <a:r>
              <a:rPr lang="ar-IQ" sz="1400" dirty="0" err="1" smtClean="0">
                <a:solidFill>
                  <a:schemeClr val="tx1"/>
                </a:solidFill>
              </a:rPr>
              <a:t>الاقاليم</a:t>
            </a:r>
            <a:r>
              <a:rPr lang="ar-IQ" sz="1400" dirty="0" smtClean="0">
                <a:solidFill>
                  <a:schemeClr val="tx1"/>
                </a:solidFill>
              </a:rPr>
              <a:t> لكي تنظر في المنازعات </a:t>
            </a:r>
            <a:r>
              <a:rPr lang="ar-IQ" sz="1400" dirty="0" err="1" smtClean="0">
                <a:solidFill>
                  <a:schemeClr val="tx1"/>
                </a:solidFill>
              </a:rPr>
              <a:t>الادارية</a:t>
            </a:r>
            <a:r>
              <a:rPr lang="ar-IQ" sz="1400" dirty="0" smtClean="0">
                <a:solidFill>
                  <a:schemeClr val="tx1"/>
                </a:solidFill>
              </a:rPr>
              <a:t>.</a:t>
            </a:r>
            <a:r>
              <a:rPr lang="en-US" sz="1400" dirty="0" smtClean="0">
                <a:solidFill>
                  <a:schemeClr val="tx1"/>
                </a:solidFill>
              </a:rPr>
              <a:t/>
            </a:r>
            <a:br>
              <a:rPr lang="en-US" sz="1400" dirty="0" smtClean="0">
                <a:solidFill>
                  <a:schemeClr val="tx1"/>
                </a:solidFill>
              </a:rPr>
            </a:br>
            <a:r>
              <a:rPr lang="ar-IQ" sz="1400" dirty="0" smtClean="0">
                <a:solidFill>
                  <a:schemeClr val="tx1"/>
                </a:solidFill>
              </a:rPr>
              <a:t>وفي </a:t>
            </a:r>
            <a:r>
              <a:rPr lang="ar-IQ" sz="1400" dirty="0" err="1" smtClean="0">
                <a:solidFill>
                  <a:schemeClr val="tx1"/>
                </a:solidFill>
              </a:rPr>
              <a:t>اعقاب</a:t>
            </a:r>
            <a:r>
              <a:rPr lang="ar-IQ" sz="1400" dirty="0" smtClean="0">
                <a:solidFill>
                  <a:schemeClr val="tx1"/>
                </a:solidFill>
              </a:rPr>
              <a:t> ثورة 1830 جرى </a:t>
            </a:r>
            <a:r>
              <a:rPr lang="ar-IQ" sz="1400" dirty="0" err="1" smtClean="0">
                <a:solidFill>
                  <a:schemeClr val="tx1"/>
                </a:solidFill>
              </a:rPr>
              <a:t>اعادة</a:t>
            </a:r>
            <a:r>
              <a:rPr lang="ar-IQ" sz="1400" dirty="0" smtClean="0">
                <a:solidFill>
                  <a:schemeClr val="tx1"/>
                </a:solidFill>
              </a:rPr>
              <a:t> تنظيم المجلس وتحول القسم القضائي منه </a:t>
            </a:r>
            <a:r>
              <a:rPr lang="ar-IQ" sz="1400" dirty="0" err="1" smtClean="0">
                <a:solidFill>
                  <a:schemeClr val="tx1"/>
                </a:solidFill>
              </a:rPr>
              <a:t>الى</a:t>
            </a:r>
            <a:r>
              <a:rPr lang="ar-IQ" sz="1400" dirty="0" smtClean="0">
                <a:solidFill>
                  <a:schemeClr val="tx1"/>
                </a:solidFill>
              </a:rPr>
              <a:t> محكمة حقيقية، كما جرى تعديل </a:t>
            </a:r>
            <a:r>
              <a:rPr lang="ar-IQ" sz="1400" dirty="0" err="1" smtClean="0">
                <a:solidFill>
                  <a:schemeClr val="tx1"/>
                </a:solidFill>
              </a:rPr>
              <a:t>الاجراءات</a:t>
            </a:r>
            <a:r>
              <a:rPr lang="ar-IQ" sz="1400" dirty="0" smtClean="0">
                <a:solidFill>
                  <a:schemeClr val="tx1"/>
                </a:solidFill>
              </a:rPr>
              <a:t> المتبعة </a:t>
            </a:r>
            <a:r>
              <a:rPr lang="ar-IQ" sz="1400" dirty="0" err="1" smtClean="0">
                <a:solidFill>
                  <a:schemeClr val="tx1"/>
                </a:solidFill>
              </a:rPr>
              <a:t>امامه</a:t>
            </a:r>
            <a:r>
              <a:rPr lang="ar-IQ" sz="1400" dirty="0" smtClean="0">
                <a:solidFill>
                  <a:schemeClr val="tx1"/>
                </a:solidFill>
              </a:rPr>
              <a:t> لتقترب من تلك التي تتبع </a:t>
            </a:r>
            <a:r>
              <a:rPr lang="ar-IQ" sz="1400" dirty="0" err="1" smtClean="0">
                <a:solidFill>
                  <a:schemeClr val="tx1"/>
                </a:solidFill>
              </a:rPr>
              <a:t>امام</a:t>
            </a:r>
            <a:r>
              <a:rPr lang="ar-IQ" sz="1400" dirty="0" smtClean="0">
                <a:solidFill>
                  <a:schemeClr val="tx1"/>
                </a:solidFill>
              </a:rPr>
              <a:t> المحاكم الاعتيادية، كما </a:t>
            </a:r>
            <a:r>
              <a:rPr lang="ar-IQ" sz="1400" dirty="0" err="1" smtClean="0">
                <a:solidFill>
                  <a:schemeClr val="tx1"/>
                </a:solidFill>
              </a:rPr>
              <a:t>اصبح</a:t>
            </a:r>
            <a:r>
              <a:rPr lang="ar-IQ" sz="1400" dirty="0" smtClean="0">
                <a:solidFill>
                  <a:schemeClr val="tx1"/>
                </a:solidFill>
              </a:rPr>
              <a:t> من حق </a:t>
            </a:r>
            <a:r>
              <a:rPr lang="ar-IQ" sz="1400" dirty="0" err="1" smtClean="0">
                <a:solidFill>
                  <a:schemeClr val="tx1"/>
                </a:solidFill>
              </a:rPr>
              <a:t>الافراد</a:t>
            </a:r>
            <a:r>
              <a:rPr lang="ar-IQ" sz="1400" dirty="0" smtClean="0">
                <a:solidFill>
                  <a:schemeClr val="tx1"/>
                </a:solidFill>
              </a:rPr>
              <a:t> المرافعة </a:t>
            </a:r>
            <a:r>
              <a:rPr lang="ar-IQ" sz="1400" dirty="0" err="1" smtClean="0">
                <a:solidFill>
                  <a:schemeClr val="tx1"/>
                </a:solidFill>
              </a:rPr>
              <a:t>امام</a:t>
            </a:r>
            <a:r>
              <a:rPr lang="ar-IQ" sz="1400" dirty="0" smtClean="0">
                <a:solidFill>
                  <a:schemeClr val="tx1"/>
                </a:solidFill>
              </a:rPr>
              <a:t> المجلس بعد </a:t>
            </a:r>
            <a:r>
              <a:rPr lang="ar-IQ" sz="1400" dirty="0" err="1" smtClean="0">
                <a:solidFill>
                  <a:schemeClr val="tx1"/>
                </a:solidFill>
              </a:rPr>
              <a:t>اجراء</a:t>
            </a:r>
            <a:r>
              <a:rPr lang="ar-IQ" sz="1400" dirty="0" smtClean="0">
                <a:solidFill>
                  <a:schemeClr val="tx1"/>
                </a:solidFill>
              </a:rPr>
              <a:t> التظلم </a:t>
            </a:r>
            <a:r>
              <a:rPr lang="ar-IQ" sz="1400" dirty="0" err="1" smtClean="0">
                <a:solidFill>
                  <a:schemeClr val="tx1"/>
                </a:solidFill>
              </a:rPr>
              <a:t>الاداري</a:t>
            </a:r>
            <a:r>
              <a:rPr lang="ar-IQ" sz="1400" dirty="0" smtClean="0">
                <a:solidFill>
                  <a:schemeClr val="tx1"/>
                </a:solidFill>
              </a:rPr>
              <a:t>، </a:t>
            </a:r>
            <a:r>
              <a:rPr lang="ar-IQ" sz="1400" dirty="0" err="1" smtClean="0">
                <a:solidFill>
                  <a:schemeClr val="tx1"/>
                </a:solidFill>
              </a:rPr>
              <a:t>واعطي</a:t>
            </a:r>
            <a:r>
              <a:rPr lang="ar-IQ" sz="1400" dirty="0" smtClean="0">
                <a:solidFill>
                  <a:schemeClr val="tx1"/>
                </a:solidFill>
              </a:rPr>
              <a:t> المجلس سلطة اصدر </a:t>
            </a:r>
            <a:r>
              <a:rPr lang="ar-IQ" sz="1400" dirty="0" err="1" smtClean="0">
                <a:solidFill>
                  <a:schemeClr val="tx1"/>
                </a:solidFill>
              </a:rPr>
              <a:t>الاحكام</a:t>
            </a:r>
            <a:r>
              <a:rPr lang="ar-IQ" sz="1400" dirty="0" smtClean="0">
                <a:solidFill>
                  <a:schemeClr val="tx1"/>
                </a:solidFill>
              </a:rPr>
              <a:t> بدلاً من التوصيات </a:t>
            </a:r>
            <a:r>
              <a:rPr lang="ar-IQ" sz="1400" dirty="0" err="1" smtClean="0">
                <a:solidFill>
                  <a:schemeClr val="tx1"/>
                </a:solidFill>
              </a:rPr>
              <a:t>واسداء</a:t>
            </a:r>
            <a:r>
              <a:rPr lang="ar-IQ" sz="1400" dirty="0" smtClean="0">
                <a:solidFill>
                  <a:schemeClr val="tx1"/>
                </a:solidFill>
              </a:rPr>
              <a:t> </a:t>
            </a:r>
            <a:r>
              <a:rPr lang="ar-IQ" sz="1400" dirty="0" err="1" smtClean="0">
                <a:solidFill>
                  <a:schemeClr val="tx1"/>
                </a:solidFill>
              </a:rPr>
              <a:t>النصاح</a:t>
            </a:r>
            <a:r>
              <a:rPr lang="ar-IQ" sz="1400" dirty="0" smtClean="0">
                <a:solidFill>
                  <a:schemeClr val="tx1"/>
                </a:solidFill>
              </a:rPr>
              <a:t>، ولكن اختصاص المجلس ظل محصوراً في موضوعات معينة على سبيل الحصر</a:t>
            </a:r>
            <a:r>
              <a:rPr lang="ar-IQ" sz="1400" dirty="0" smtClean="0">
                <a:solidFill>
                  <a:schemeClr val="tx1"/>
                </a:solidFill>
              </a:rPr>
              <a:t>.</a:t>
            </a:r>
            <a:r>
              <a:rPr lang="ar-IQ" sz="1400" dirty="0" smtClean="0">
                <a:solidFill>
                  <a:schemeClr val="tx1"/>
                </a:solidFill>
              </a:rPr>
              <a:t> </a:t>
            </a:r>
            <a:r>
              <a:rPr lang="ar-IQ" sz="1400" dirty="0" err="1" smtClean="0">
                <a:solidFill>
                  <a:schemeClr val="tx1"/>
                </a:solidFill>
              </a:rPr>
              <a:t>اصبح</a:t>
            </a:r>
            <a:r>
              <a:rPr lang="ar-IQ" sz="1400" dirty="0" smtClean="0">
                <a:solidFill>
                  <a:schemeClr val="tx1"/>
                </a:solidFill>
              </a:rPr>
              <a:t> مجلس الدولة سلطة </a:t>
            </a:r>
            <a:r>
              <a:rPr lang="ar-IQ" sz="1400" dirty="0" err="1" smtClean="0">
                <a:solidFill>
                  <a:schemeClr val="tx1"/>
                </a:solidFill>
              </a:rPr>
              <a:t>قضاية</a:t>
            </a:r>
            <a:r>
              <a:rPr lang="ar-IQ" sz="1400" dirty="0" smtClean="0">
                <a:solidFill>
                  <a:schemeClr val="tx1"/>
                </a:solidFill>
              </a:rPr>
              <a:t> بمعنى الكلمة بعد صدور قانون 1872، وتوافرت له سلطة </a:t>
            </a:r>
            <a:r>
              <a:rPr lang="ar-IQ" sz="1400" dirty="0" err="1" smtClean="0">
                <a:solidFill>
                  <a:schemeClr val="tx1"/>
                </a:solidFill>
              </a:rPr>
              <a:t>اصدار</a:t>
            </a:r>
            <a:r>
              <a:rPr lang="ar-IQ" sz="1400" dirty="0" smtClean="0">
                <a:solidFill>
                  <a:schemeClr val="tx1"/>
                </a:solidFill>
              </a:rPr>
              <a:t> </a:t>
            </a:r>
            <a:r>
              <a:rPr lang="ar-IQ" sz="1400" dirty="0" err="1" smtClean="0">
                <a:solidFill>
                  <a:schemeClr val="tx1"/>
                </a:solidFill>
              </a:rPr>
              <a:t>احكام</a:t>
            </a:r>
            <a:r>
              <a:rPr lang="ar-IQ" sz="1400" dirty="0" smtClean="0">
                <a:solidFill>
                  <a:schemeClr val="tx1"/>
                </a:solidFill>
              </a:rPr>
              <a:t> نهائية، من دون تدخل رئيس الدولة، واتسعت اختصاصاته لتشمل على سائر المنازعات </a:t>
            </a:r>
            <a:r>
              <a:rPr lang="ar-IQ" sz="1400" dirty="0" err="1" smtClean="0">
                <a:solidFill>
                  <a:schemeClr val="tx1"/>
                </a:solidFill>
              </a:rPr>
              <a:t>الادارية</a:t>
            </a:r>
            <a:r>
              <a:rPr lang="ar-IQ" sz="1400" dirty="0" smtClean="0">
                <a:solidFill>
                  <a:schemeClr val="tx1"/>
                </a:solidFill>
              </a:rPr>
              <a:t>، وبذلك انحصر نظام </a:t>
            </a:r>
            <a:r>
              <a:rPr lang="ar-IQ" sz="1400" dirty="0" err="1" smtClean="0">
                <a:solidFill>
                  <a:schemeClr val="tx1"/>
                </a:solidFill>
              </a:rPr>
              <a:t>الادارة</a:t>
            </a:r>
            <a:r>
              <a:rPr lang="ar-IQ" sz="1400" dirty="0" smtClean="0">
                <a:solidFill>
                  <a:schemeClr val="tx1"/>
                </a:solidFill>
              </a:rPr>
              <a:t> القاضية، </a:t>
            </a:r>
            <a:r>
              <a:rPr lang="ar-IQ" sz="1400" dirty="0" err="1" smtClean="0">
                <a:solidFill>
                  <a:schemeClr val="tx1"/>
                </a:solidFill>
              </a:rPr>
              <a:t>واضحى</a:t>
            </a:r>
            <a:r>
              <a:rPr lang="ar-IQ" sz="1400" dirty="0" smtClean="0">
                <a:solidFill>
                  <a:schemeClr val="tx1"/>
                </a:solidFill>
              </a:rPr>
              <a:t> الفصل في المنازعات </a:t>
            </a:r>
            <a:r>
              <a:rPr lang="ar-IQ" sz="1400" dirty="0" err="1" smtClean="0">
                <a:solidFill>
                  <a:schemeClr val="tx1"/>
                </a:solidFill>
              </a:rPr>
              <a:t>الادارية</a:t>
            </a:r>
            <a:r>
              <a:rPr lang="ar-IQ" sz="1400" dirty="0" smtClean="0">
                <a:solidFill>
                  <a:schemeClr val="tx1"/>
                </a:solidFill>
              </a:rPr>
              <a:t> من اختصاص محاكم </a:t>
            </a:r>
            <a:r>
              <a:rPr lang="ar-IQ" sz="1400" dirty="0" err="1" smtClean="0">
                <a:solidFill>
                  <a:schemeClr val="tx1"/>
                </a:solidFill>
              </a:rPr>
              <a:t>ادارية</a:t>
            </a:r>
            <a:r>
              <a:rPr lang="ar-IQ" sz="1400" dirty="0" smtClean="0">
                <a:solidFill>
                  <a:schemeClr val="tx1"/>
                </a:solidFill>
              </a:rPr>
              <a:t> مستقلة عن </a:t>
            </a:r>
            <a:r>
              <a:rPr lang="ar-IQ" sz="1400" dirty="0" err="1" smtClean="0">
                <a:solidFill>
                  <a:schemeClr val="tx1"/>
                </a:solidFill>
              </a:rPr>
              <a:t>الادارة</a:t>
            </a:r>
            <a:r>
              <a:rPr lang="ar-IQ" sz="1400" dirty="0" smtClean="0">
                <a:solidFill>
                  <a:schemeClr val="tx1"/>
                </a:solidFill>
              </a:rPr>
              <a:t> من جهة، والمحاكم الاعتيادية من جهة </a:t>
            </a:r>
            <a:r>
              <a:rPr lang="ar-IQ" sz="1400" dirty="0" err="1" smtClean="0">
                <a:solidFill>
                  <a:schemeClr val="tx1"/>
                </a:solidFill>
              </a:rPr>
              <a:t>اخرى</a:t>
            </a:r>
            <a:r>
              <a:rPr lang="ar-IQ" sz="1400" dirty="0" smtClean="0">
                <a:solidFill>
                  <a:schemeClr val="tx1"/>
                </a:solidFill>
              </a:rPr>
              <a:t>.</a:t>
            </a:r>
            <a:r>
              <a:rPr lang="en-US" sz="1400" dirty="0" smtClean="0">
                <a:solidFill>
                  <a:schemeClr val="tx1"/>
                </a:solidFill>
              </a:rPr>
              <a:t/>
            </a:r>
            <a:br>
              <a:rPr lang="en-US" sz="1400" dirty="0" smtClean="0">
                <a:solidFill>
                  <a:schemeClr val="tx1"/>
                </a:solidFill>
              </a:rPr>
            </a:br>
            <a:r>
              <a:rPr lang="ar-IQ" sz="1400" dirty="0" err="1" smtClean="0">
                <a:solidFill>
                  <a:schemeClr val="tx1"/>
                </a:solidFill>
              </a:rPr>
              <a:t>الا</a:t>
            </a:r>
            <a:r>
              <a:rPr lang="ar-IQ" sz="1400" dirty="0" smtClean="0">
                <a:solidFill>
                  <a:schemeClr val="tx1"/>
                </a:solidFill>
              </a:rPr>
              <a:t> </a:t>
            </a:r>
            <a:r>
              <a:rPr lang="ar-IQ" sz="1400" dirty="0" err="1" smtClean="0">
                <a:solidFill>
                  <a:schemeClr val="tx1"/>
                </a:solidFill>
              </a:rPr>
              <a:t>ان</a:t>
            </a:r>
            <a:r>
              <a:rPr lang="ar-IQ" sz="1400" dirty="0" smtClean="0">
                <a:solidFill>
                  <a:schemeClr val="tx1"/>
                </a:solidFill>
              </a:rPr>
              <a:t> </a:t>
            </a:r>
            <a:r>
              <a:rPr lang="ar-IQ" sz="1400" dirty="0" err="1" smtClean="0">
                <a:solidFill>
                  <a:schemeClr val="tx1"/>
                </a:solidFill>
              </a:rPr>
              <a:t>الافراد</a:t>
            </a:r>
            <a:r>
              <a:rPr lang="ar-IQ" sz="1400" dirty="0" smtClean="0">
                <a:solidFill>
                  <a:schemeClr val="tx1"/>
                </a:solidFill>
              </a:rPr>
              <a:t> لم يكن باستطاعتهم رفع دعواهم </a:t>
            </a:r>
            <a:r>
              <a:rPr lang="ar-IQ" sz="1400" dirty="0" err="1" smtClean="0">
                <a:solidFill>
                  <a:schemeClr val="tx1"/>
                </a:solidFill>
              </a:rPr>
              <a:t>امام</a:t>
            </a:r>
            <a:r>
              <a:rPr lang="ar-IQ" sz="1400" dirty="0" smtClean="0">
                <a:solidFill>
                  <a:schemeClr val="tx1"/>
                </a:solidFill>
              </a:rPr>
              <a:t> المجلس مباشرة، </a:t>
            </a:r>
            <a:r>
              <a:rPr lang="ar-IQ" sz="1400" dirty="0" err="1" smtClean="0">
                <a:solidFill>
                  <a:schemeClr val="tx1"/>
                </a:solidFill>
              </a:rPr>
              <a:t>الا</a:t>
            </a:r>
            <a:r>
              <a:rPr lang="ar-IQ" sz="1400" dirty="0" smtClean="0">
                <a:solidFill>
                  <a:schemeClr val="tx1"/>
                </a:solidFill>
              </a:rPr>
              <a:t> في الحالات التي </a:t>
            </a:r>
            <a:r>
              <a:rPr lang="ar-IQ" sz="1400" dirty="0" err="1" smtClean="0">
                <a:solidFill>
                  <a:schemeClr val="tx1"/>
                </a:solidFill>
              </a:rPr>
              <a:t>احصاها</a:t>
            </a:r>
            <a:r>
              <a:rPr lang="ar-IQ" sz="1400" dirty="0" smtClean="0">
                <a:solidFill>
                  <a:schemeClr val="tx1"/>
                </a:solidFill>
              </a:rPr>
              <a:t> القانون، وفيما سواها تختص </a:t>
            </a:r>
            <a:r>
              <a:rPr lang="ar-IQ" sz="1400" dirty="0" err="1" smtClean="0">
                <a:solidFill>
                  <a:schemeClr val="tx1"/>
                </a:solidFill>
              </a:rPr>
              <a:t>الادارة</a:t>
            </a:r>
            <a:r>
              <a:rPr lang="ar-IQ" sz="1400" dirty="0" smtClean="0">
                <a:solidFill>
                  <a:schemeClr val="tx1"/>
                </a:solidFill>
              </a:rPr>
              <a:t> بنظر المنازعات </a:t>
            </a:r>
            <a:r>
              <a:rPr lang="ar-IQ" sz="1400" dirty="0" err="1" smtClean="0">
                <a:solidFill>
                  <a:schemeClr val="tx1"/>
                </a:solidFill>
              </a:rPr>
              <a:t>الادارية</a:t>
            </a:r>
            <a:r>
              <a:rPr lang="ar-IQ" sz="1400" dirty="0" smtClean="0">
                <a:solidFill>
                  <a:schemeClr val="tx1"/>
                </a:solidFill>
              </a:rPr>
              <a:t> وبذلك يكون مجلس الدولة جهة </a:t>
            </a:r>
            <a:r>
              <a:rPr lang="ar-IQ" sz="1400" dirty="0" err="1" smtClean="0">
                <a:solidFill>
                  <a:schemeClr val="tx1"/>
                </a:solidFill>
              </a:rPr>
              <a:t>استئنافية</a:t>
            </a:r>
            <a:r>
              <a:rPr lang="ar-IQ" sz="1400" dirty="0" smtClean="0">
                <a:solidFill>
                  <a:schemeClr val="tx1"/>
                </a:solidFill>
              </a:rPr>
              <a:t> للقرارات الصادرة من </a:t>
            </a:r>
            <a:r>
              <a:rPr lang="ar-IQ" sz="1400" dirty="0" err="1" smtClean="0">
                <a:solidFill>
                  <a:schemeClr val="tx1"/>
                </a:solidFill>
              </a:rPr>
              <a:t>الادارة</a:t>
            </a:r>
            <a:r>
              <a:rPr lang="ar-IQ" sz="1400" dirty="0" smtClean="0">
                <a:solidFill>
                  <a:schemeClr val="tx1"/>
                </a:solidFill>
              </a:rPr>
              <a:t>.</a:t>
            </a:r>
            <a:r>
              <a:rPr lang="en-US" sz="1400" dirty="0" smtClean="0">
                <a:solidFill>
                  <a:schemeClr val="tx1"/>
                </a:solidFill>
              </a:rPr>
              <a:t/>
            </a:r>
            <a:br>
              <a:rPr lang="en-US" sz="1400" dirty="0" smtClean="0">
                <a:solidFill>
                  <a:schemeClr val="tx1"/>
                </a:solidFill>
              </a:rPr>
            </a:br>
            <a:r>
              <a:rPr lang="ar-IQ" sz="1400" dirty="0" smtClean="0">
                <a:solidFill>
                  <a:schemeClr val="tx1"/>
                </a:solidFill>
              </a:rPr>
              <a:t>بعد ذلك اصدر المجلس حكمه الشهير في قضية (</a:t>
            </a:r>
            <a:r>
              <a:rPr lang="en-US" sz="1400" dirty="0" err="1" smtClean="0">
                <a:solidFill>
                  <a:schemeClr val="tx1"/>
                </a:solidFill>
              </a:rPr>
              <a:t>Kodo</a:t>
            </a:r>
            <a:r>
              <a:rPr lang="ar-IQ" sz="1400" dirty="0" smtClean="0">
                <a:solidFill>
                  <a:schemeClr val="tx1"/>
                </a:solidFill>
              </a:rPr>
              <a:t>) في عام 1889، والذي قضى فيه بقبول دعوى رفعها </a:t>
            </a:r>
            <a:r>
              <a:rPr lang="ar-IQ" sz="1400" dirty="0" err="1" smtClean="0">
                <a:solidFill>
                  <a:schemeClr val="tx1"/>
                </a:solidFill>
              </a:rPr>
              <a:t>اليه</a:t>
            </a:r>
            <a:r>
              <a:rPr lang="ar-IQ" sz="1400" dirty="0" smtClean="0">
                <a:solidFill>
                  <a:schemeClr val="tx1"/>
                </a:solidFill>
              </a:rPr>
              <a:t> احد </a:t>
            </a:r>
            <a:r>
              <a:rPr lang="ar-IQ" sz="1400" dirty="0" err="1" smtClean="0">
                <a:solidFill>
                  <a:schemeClr val="tx1"/>
                </a:solidFill>
              </a:rPr>
              <a:t>الافراد</a:t>
            </a:r>
            <a:r>
              <a:rPr lang="ar-IQ" sz="1400" dirty="0" smtClean="0">
                <a:solidFill>
                  <a:schemeClr val="tx1"/>
                </a:solidFill>
              </a:rPr>
              <a:t> من دون التظلم </a:t>
            </a:r>
            <a:r>
              <a:rPr lang="ar-IQ" sz="1400" dirty="0" err="1" smtClean="0">
                <a:solidFill>
                  <a:schemeClr val="tx1"/>
                </a:solidFill>
              </a:rPr>
              <a:t>الى</a:t>
            </a:r>
            <a:r>
              <a:rPr lang="ar-IQ" sz="1400" dirty="0" smtClean="0">
                <a:solidFill>
                  <a:schemeClr val="tx1"/>
                </a:solidFill>
              </a:rPr>
              <a:t> الوزير المختص. وبذلك بدأ المجلس عهداً جديداً </a:t>
            </a:r>
            <a:r>
              <a:rPr lang="ar-IQ" sz="1400" dirty="0" err="1" smtClean="0">
                <a:solidFill>
                  <a:schemeClr val="tx1"/>
                </a:solidFill>
              </a:rPr>
              <a:t>واضحى</a:t>
            </a:r>
            <a:r>
              <a:rPr lang="ar-IQ" sz="1400" dirty="0" smtClean="0">
                <a:solidFill>
                  <a:schemeClr val="tx1"/>
                </a:solidFill>
              </a:rPr>
              <a:t> فيه قاضياً عاماً للمنازعات </a:t>
            </a:r>
            <a:r>
              <a:rPr lang="ar-IQ" sz="1400" dirty="0" err="1" smtClean="0">
                <a:solidFill>
                  <a:schemeClr val="tx1"/>
                </a:solidFill>
              </a:rPr>
              <a:t>الادارية</a:t>
            </a:r>
            <a:r>
              <a:rPr lang="ar-IQ" sz="1400" dirty="0" smtClean="0">
                <a:solidFill>
                  <a:schemeClr val="tx1"/>
                </a:solidFill>
              </a:rPr>
              <a:t> </a:t>
            </a:r>
            <a:r>
              <a:rPr lang="ar-IQ" sz="1400" dirty="0" err="1" smtClean="0">
                <a:solidFill>
                  <a:schemeClr val="tx1"/>
                </a:solidFill>
              </a:rPr>
              <a:t>بدلاص</a:t>
            </a:r>
            <a:r>
              <a:rPr lang="ar-IQ" sz="1400" dirty="0" smtClean="0">
                <a:solidFill>
                  <a:schemeClr val="tx1"/>
                </a:solidFill>
              </a:rPr>
              <a:t> من </a:t>
            </a:r>
            <a:r>
              <a:rPr lang="ar-IQ" sz="1400" dirty="0" err="1" smtClean="0">
                <a:solidFill>
                  <a:schemeClr val="tx1"/>
                </a:solidFill>
              </a:rPr>
              <a:t>الادارة</a:t>
            </a:r>
            <a:r>
              <a:rPr lang="ar-IQ" sz="1400" dirty="0" smtClean="0">
                <a:solidFill>
                  <a:schemeClr val="tx1"/>
                </a:solidFill>
              </a:rPr>
              <a:t> القاضية </a:t>
            </a:r>
            <a:r>
              <a:rPr lang="ar-IQ" sz="1400" dirty="0" err="1" smtClean="0">
                <a:solidFill>
                  <a:schemeClr val="tx1"/>
                </a:solidFill>
              </a:rPr>
              <a:t>الا</a:t>
            </a:r>
            <a:r>
              <a:rPr lang="ar-IQ" sz="1400" dirty="0" smtClean="0">
                <a:solidFill>
                  <a:schemeClr val="tx1"/>
                </a:solidFill>
              </a:rPr>
              <a:t> ما استثني بنص، هذا وقد نظمت اختصاصات مجلس الدولة مراسيم عديدة فقد </a:t>
            </a:r>
            <a:r>
              <a:rPr lang="ar-IQ" sz="1400" dirty="0" err="1" smtClean="0">
                <a:solidFill>
                  <a:schemeClr val="tx1"/>
                </a:solidFill>
              </a:rPr>
              <a:t>اعيد</a:t>
            </a:r>
            <a:r>
              <a:rPr lang="ar-IQ" sz="1400" dirty="0" smtClean="0">
                <a:solidFill>
                  <a:schemeClr val="tx1"/>
                </a:solidFill>
              </a:rPr>
              <a:t> تنظيمه </a:t>
            </a:r>
            <a:r>
              <a:rPr lang="ar-IQ" sz="1400" dirty="0" err="1" smtClean="0">
                <a:solidFill>
                  <a:schemeClr val="tx1"/>
                </a:solidFill>
              </a:rPr>
              <a:t>بالامر</a:t>
            </a:r>
            <a:r>
              <a:rPr lang="ar-IQ" sz="1400" dirty="0" smtClean="0">
                <a:solidFill>
                  <a:schemeClr val="tx1"/>
                </a:solidFill>
              </a:rPr>
              <a:t> الصادر في عام 1945، ثم صدر مرسوم عام 1953، الذي وزع الاختصاصات بين مجلس الدولة والمحاكم </a:t>
            </a:r>
            <a:r>
              <a:rPr lang="ar-IQ" sz="1400" dirty="0" err="1" smtClean="0">
                <a:solidFill>
                  <a:schemeClr val="tx1"/>
                </a:solidFill>
              </a:rPr>
              <a:t>الادارية</a:t>
            </a:r>
            <a:r>
              <a:rPr lang="ar-IQ" sz="1400" dirty="0" smtClean="0">
                <a:solidFill>
                  <a:schemeClr val="tx1"/>
                </a:solidFill>
              </a:rPr>
              <a:t>، </a:t>
            </a:r>
            <a:r>
              <a:rPr lang="ar-IQ" sz="1400" dirty="0" err="1" smtClean="0">
                <a:solidFill>
                  <a:schemeClr val="tx1"/>
                </a:solidFill>
              </a:rPr>
              <a:t>فاضحت</a:t>
            </a:r>
            <a:r>
              <a:rPr lang="ar-IQ" sz="1400" dirty="0" smtClean="0">
                <a:solidFill>
                  <a:schemeClr val="tx1"/>
                </a:solidFill>
              </a:rPr>
              <a:t> المحاكم </a:t>
            </a:r>
            <a:r>
              <a:rPr lang="ar-IQ" sz="1400" dirty="0" err="1" smtClean="0">
                <a:solidFill>
                  <a:schemeClr val="tx1"/>
                </a:solidFill>
              </a:rPr>
              <a:t>الاخيرة</a:t>
            </a:r>
            <a:r>
              <a:rPr lang="ar-IQ" sz="1400" dirty="0" smtClean="0">
                <a:solidFill>
                  <a:schemeClr val="tx1"/>
                </a:solidFill>
              </a:rPr>
              <a:t> قاضياً عاماً للمنازعات </a:t>
            </a:r>
            <a:r>
              <a:rPr lang="ar-IQ" sz="1400" dirty="0" err="1" smtClean="0">
                <a:solidFill>
                  <a:schemeClr val="tx1"/>
                </a:solidFill>
              </a:rPr>
              <a:t>الادارية</a:t>
            </a:r>
            <a:r>
              <a:rPr lang="ar-IQ" sz="1400" dirty="0" smtClean="0">
                <a:solidFill>
                  <a:schemeClr val="tx1"/>
                </a:solidFill>
              </a:rPr>
              <a:t>، بعد </a:t>
            </a:r>
            <a:r>
              <a:rPr lang="ar-IQ" sz="1400" dirty="0" err="1" smtClean="0">
                <a:solidFill>
                  <a:schemeClr val="tx1"/>
                </a:solidFill>
              </a:rPr>
              <a:t>ان</a:t>
            </a:r>
            <a:r>
              <a:rPr lang="ar-IQ" sz="1400" dirty="0" smtClean="0">
                <a:solidFill>
                  <a:schemeClr val="tx1"/>
                </a:solidFill>
              </a:rPr>
              <a:t> كانت اختصاصاتها محددة على سبيل الحصر، ثم صدرت مجموعة من المراسيم في عام 1963 نظمت تشكيل المحاكم </a:t>
            </a:r>
            <a:r>
              <a:rPr lang="ar-IQ" sz="1400" dirty="0" err="1" smtClean="0">
                <a:solidFill>
                  <a:schemeClr val="tx1"/>
                </a:solidFill>
              </a:rPr>
              <a:t>الادارية</a:t>
            </a:r>
            <a:r>
              <a:rPr lang="ar-IQ" sz="1400" dirty="0" smtClean="0">
                <a:solidFill>
                  <a:schemeClr val="tx1"/>
                </a:solidFill>
              </a:rPr>
              <a:t>، </a:t>
            </a:r>
            <a:r>
              <a:rPr lang="ar-IQ" sz="1400" dirty="0" err="1" smtClean="0">
                <a:solidFill>
                  <a:schemeClr val="tx1"/>
                </a:solidFill>
              </a:rPr>
              <a:t>واحيطت</a:t>
            </a:r>
            <a:r>
              <a:rPr lang="ar-IQ" sz="1400" dirty="0" smtClean="0">
                <a:solidFill>
                  <a:schemeClr val="tx1"/>
                </a:solidFill>
              </a:rPr>
              <a:t> بقدر كاف من الاستقلال في مواجهة </a:t>
            </a:r>
            <a:r>
              <a:rPr lang="ar-IQ" sz="1400" dirty="0" err="1" smtClean="0">
                <a:solidFill>
                  <a:schemeClr val="tx1"/>
                </a:solidFill>
              </a:rPr>
              <a:t>الادارة</a:t>
            </a:r>
            <a:r>
              <a:rPr lang="ar-IQ" sz="1400" dirty="0" smtClean="0">
                <a:solidFill>
                  <a:schemeClr val="tx1"/>
                </a:solidFill>
              </a:rPr>
              <a:t>.</a:t>
            </a:r>
            <a:r>
              <a:rPr lang="en-US" sz="1400" dirty="0" smtClean="0"/>
              <a:t/>
            </a:r>
            <a:br>
              <a:rPr lang="en-US" sz="1400" dirty="0" smtClean="0"/>
            </a:b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IQ" dirty="0" smtClean="0"/>
              <a:t/>
            </a:r>
            <a:br>
              <a:rPr lang="ar-IQ" dirty="0" smtClean="0"/>
            </a:br>
            <a:r>
              <a:rPr lang="ar-IQ" dirty="0" smtClean="0"/>
              <a:t> </a:t>
            </a:r>
            <a:endParaRPr dirty="0"/>
          </a:p>
        </p:txBody>
      </p:sp>
      <p:sp>
        <p:nvSpPr>
          <p:cNvPr id="4097" name="Rectangle 1"/>
          <p:cNvSpPr>
            <a:spLocks noChangeArrowheads="1"/>
          </p:cNvSpPr>
          <p:nvPr/>
        </p:nvSpPr>
        <p:spPr bwMode="auto">
          <a:xfrm>
            <a:off x="214282" y="0"/>
            <a:ext cx="8786874"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238125" algn="l"/>
              </a:tabLst>
            </a:pPr>
            <a:r>
              <a:rPr kumimoji="0" lang="ar-IQ" sz="1800" b="1" i="0" u="none" strike="noStrike" cap="none" normalizeH="0" baseline="0" dirty="0" smtClean="0">
                <a:ln>
                  <a:noFill/>
                </a:ln>
                <a:solidFill>
                  <a:schemeClr val="tx1"/>
                </a:solidFill>
                <a:effectLst/>
                <a:latin typeface="Simplified Arabic" pitchFamily="18" charset="-78"/>
                <a:ea typeface="Times New Roman" pitchFamily="18" charset="0"/>
                <a:cs typeface="PT Bold Arch" pitchFamily="2" charset="-78"/>
              </a:rPr>
              <a:t>- نظام وتشكيلات القضاء </a:t>
            </a:r>
            <a:r>
              <a:rPr kumimoji="0" lang="ar-IQ" sz="1800" b="1" i="0" u="none" strike="noStrike" cap="none" normalizeH="0" baseline="0" dirty="0" err="1" smtClean="0">
                <a:ln>
                  <a:noFill/>
                </a:ln>
                <a:solidFill>
                  <a:schemeClr val="tx1"/>
                </a:solidFill>
                <a:effectLst/>
                <a:latin typeface="Simplified Arabic" pitchFamily="18" charset="-78"/>
                <a:ea typeface="Times New Roman" pitchFamily="18" charset="0"/>
                <a:cs typeface="PT Bold Arch" pitchFamily="2" charset="-78"/>
              </a:rPr>
              <a:t>الاداري</a:t>
            </a:r>
            <a:r>
              <a:rPr kumimoji="0" lang="ar-IQ" sz="1800" b="1" i="0" u="none" strike="noStrike" cap="none" normalizeH="0" baseline="0" dirty="0" smtClean="0">
                <a:ln>
                  <a:noFill/>
                </a:ln>
                <a:solidFill>
                  <a:schemeClr val="tx1"/>
                </a:solidFill>
                <a:effectLst/>
                <a:latin typeface="Simplified Arabic" pitchFamily="18" charset="-78"/>
                <a:ea typeface="Times New Roman" pitchFamily="18" charset="0"/>
                <a:cs typeface="PT Bold Arch" pitchFamily="2" charset="-78"/>
              </a:rPr>
              <a:t> في فرنسا</a:t>
            </a:r>
            <a:endParaRPr kumimoji="0" lang="en-US" sz="1800" b="0" i="0" u="none" strike="noStrike" cap="none" normalizeH="0" baseline="0" dirty="0" smtClean="0">
              <a:ln>
                <a:noFill/>
              </a:ln>
              <a:solidFill>
                <a:schemeClr val="tx1"/>
              </a:solidFill>
              <a:effectLst/>
              <a:latin typeface="Arial" pitchFamily="34" charset="0"/>
              <a:cs typeface="PT Bold Arch"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38125" algn="l"/>
              </a:tabLst>
            </a:pPr>
            <a:r>
              <a:rPr kumimoji="0" lang="ar-IQ" sz="1600" b="0" i="0" u="none" strike="noStrike" cap="none" normalizeH="0" baseline="0" dirty="0" smtClean="0">
                <a:ln>
                  <a:noFill/>
                </a:ln>
                <a:solidFill>
                  <a:schemeClr val="tx1"/>
                </a:solidFill>
                <a:effectLst/>
                <a:latin typeface="Monotype Koufi" pitchFamily="2" charset="-78"/>
                <a:ea typeface="Monotype Koufi" pitchFamily="2" charset="-78"/>
                <a:cs typeface="Monotype Koufi" pitchFamily="2" charset="-78"/>
              </a:rPr>
              <a:t>مجلس الدولة:</a:t>
            </a:r>
            <a:endParaRPr kumimoji="0" lang="en-US" sz="800" b="0" i="0" u="none" strike="noStrike" cap="none" normalizeH="0" baseline="0" dirty="0" smtClean="0">
              <a:ln>
                <a:noFill/>
              </a:ln>
              <a:solidFill>
                <a:schemeClr val="tx1"/>
              </a:solidFill>
              <a:effectLst/>
              <a:latin typeface="Arial" pitchFamily="34" charset="0"/>
              <a:ea typeface="Monotype Koufi" pitchFamily="2" charset="-78"/>
              <a:cs typeface="Monotype Koufi"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38125" algn="l"/>
              </a:tabLst>
            </a:pPr>
            <a:r>
              <a:rPr kumimoji="0" lang="ar-IQ" sz="1600" b="0" i="0" u="none" strike="noStrike" cap="none" normalizeH="0" baseline="0" dirty="0" smtClean="0">
                <a:ln>
                  <a:noFill/>
                </a:ln>
                <a:solidFill>
                  <a:schemeClr val="tx1"/>
                </a:solidFill>
                <a:effectLst/>
                <a:latin typeface="Monotype Koufi" pitchFamily="2" charset="-78"/>
                <a:ea typeface="Monotype Koufi" pitchFamily="2" charset="-78"/>
                <a:cs typeface="Monotype Koufi" pitchFamily="2" charset="-78"/>
              </a:rPr>
              <a:t>المحاكم الإدارية:.</a:t>
            </a:r>
            <a:endParaRPr kumimoji="0" lang="en-US" sz="800" b="0" i="0" u="none" strike="noStrike" cap="none" normalizeH="0" baseline="0" dirty="0" smtClean="0">
              <a:ln>
                <a:noFill/>
              </a:ln>
              <a:solidFill>
                <a:schemeClr val="tx1"/>
              </a:solidFill>
              <a:effectLst/>
              <a:latin typeface="Arial" pitchFamily="34" charset="0"/>
              <a:ea typeface="Monotype Koufi" pitchFamily="2" charset="-78"/>
              <a:cs typeface="Monotype Koufi"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38125" algn="l"/>
              </a:tabLst>
            </a:pPr>
            <a:r>
              <a:rPr kumimoji="0" lang="ar-IQ" sz="1600" b="0" i="0" u="none" strike="noStrike" cap="none" normalizeH="0" baseline="0" dirty="0" smtClean="0">
                <a:ln>
                  <a:noFill/>
                </a:ln>
                <a:solidFill>
                  <a:schemeClr val="tx1"/>
                </a:solidFill>
                <a:effectLst/>
                <a:latin typeface="Monotype Koufi" pitchFamily="2" charset="-78"/>
                <a:ea typeface="Monotype Koufi" pitchFamily="2" charset="-78"/>
                <a:cs typeface="Monotype Koufi" pitchFamily="2" charset="-78"/>
              </a:rPr>
              <a:t>محاكم الاستئناف ال</a:t>
            </a:r>
            <a:r>
              <a:rPr lang="ar-IQ" sz="1600" dirty="0" smtClean="0">
                <a:solidFill>
                  <a:schemeClr val="tx1"/>
                </a:solidFill>
                <a:latin typeface="Monotype Koufi" pitchFamily="2" charset="-78"/>
                <a:ea typeface="Monotype Koufi" pitchFamily="2" charset="-78"/>
                <a:cs typeface="Monotype Koufi" pitchFamily="2" charset="-78"/>
              </a:rPr>
              <a:t>إ</a:t>
            </a:r>
            <a:r>
              <a:rPr kumimoji="0" lang="ar-IQ" sz="1600" b="0" i="0" u="none" strike="noStrike" cap="none" normalizeH="0" baseline="0" dirty="0" smtClean="0">
                <a:ln>
                  <a:noFill/>
                </a:ln>
                <a:solidFill>
                  <a:schemeClr val="tx1"/>
                </a:solidFill>
                <a:effectLst/>
                <a:latin typeface="Monotype Koufi" pitchFamily="2" charset="-78"/>
                <a:ea typeface="Monotype Koufi" pitchFamily="2" charset="-78"/>
                <a:cs typeface="Monotype Koufi" pitchFamily="2" charset="-78"/>
              </a:rPr>
              <a:t>دارية:</a:t>
            </a:r>
          </a:p>
          <a:p>
            <a:pPr marL="0" marR="0" lvl="0" indent="0" algn="r" defTabSz="914400" rtl="1" eaLnBrk="0" fontAlgn="base" latinLnBrk="0" hangingPunct="0">
              <a:lnSpc>
                <a:spcPct val="100000"/>
              </a:lnSpc>
              <a:spcBef>
                <a:spcPct val="0"/>
              </a:spcBef>
              <a:spcAft>
                <a:spcPct val="0"/>
              </a:spcAft>
              <a:buClrTx/>
              <a:buSzTx/>
              <a:buFontTx/>
              <a:buChar char="•"/>
              <a:tabLst>
                <a:tab pos="238125" algn="l"/>
              </a:tabLst>
            </a:pPr>
            <a:endParaRPr kumimoji="0" lang="ar-IQ" sz="1600" b="0" i="0" u="none" strike="noStrike" cap="none" normalizeH="0" baseline="0" dirty="0" smtClean="0">
              <a:ln>
                <a:noFill/>
              </a:ln>
              <a:solidFill>
                <a:schemeClr val="tx1"/>
              </a:solidFill>
              <a:effectLst/>
              <a:latin typeface="Monotype Koufi" pitchFamily="2" charset="-78"/>
              <a:ea typeface="Monotype Koufi" pitchFamily="2" charset="-78"/>
              <a:cs typeface="Monotype Koufi" pitchFamily="2" charset="-78"/>
            </a:endParaRPr>
          </a:p>
          <a:p>
            <a:pPr algn="r" rtl="1"/>
            <a:r>
              <a:rPr lang="ar-IQ" sz="1600" b="1" dirty="0" smtClean="0">
                <a:cs typeface="Simple Bold Jut Out" pitchFamily="2" charset="-78"/>
              </a:rPr>
              <a:t>- نظام وتشكيلات القضاء الإداري </a:t>
            </a:r>
            <a:r>
              <a:rPr lang="ar-IQ" sz="1600" b="1" dirty="0" smtClean="0">
                <a:cs typeface="Simple Bold Jut Out" pitchFamily="2" charset="-78"/>
              </a:rPr>
              <a:t>في </a:t>
            </a:r>
            <a:r>
              <a:rPr lang="ar-IQ" sz="1600" b="1" dirty="0" smtClean="0">
                <a:cs typeface="Simple Bold Jut Out" pitchFamily="2" charset="-78"/>
              </a:rPr>
              <a:t>مصر : </a:t>
            </a:r>
            <a:endParaRPr lang="en-US" sz="1600" dirty="0" smtClean="0">
              <a:cs typeface="Simple Bold Jut Out" pitchFamily="2" charset="-78"/>
            </a:endParaRPr>
          </a:p>
          <a:p>
            <a:pPr lvl="0" algn="r" rtl="1"/>
            <a:r>
              <a:rPr lang="ar-IQ" sz="2000" b="1" dirty="0" smtClean="0">
                <a:latin typeface="Andalus" pitchFamily="18" charset="-78"/>
                <a:cs typeface="Andalus" pitchFamily="18" charset="-78"/>
              </a:rPr>
              <a:t>المحكمة الإدارية العليا :</a:t>
            </a:r>
            <a:endParaRPr lang="en-US" sz="2000" b="1" dirty="0" smtClean="0">
              <a:latin typeface="Andalus" pitchFamily="18" charset="-78"/>
              <a:cs typeface="Andalus" pitchFamily="18" charset="-78"/>
            </a:endParaRPr>
          </a:p>
          <a:p>
            <a:pPr lvl="0" algn="r" rtl="1"/>
            <a:r>
              <a:rPr lang="ar-IQ" sz="2000" b="1" dirty="0" smtClean="0">
                <a:latin typeface="Andalus" pitchFamily="18" charset="-78"/>
                <a:cs typeface="Andalus" pitchFamily="18" charset="-78"/>
              </a:rPr>
              <a:t>محكمة القضاء </a:t>
            </a:r>
            <a:r>
              <a:rPr lang="ar-IQ" sz="2000" b="1" dirty="0" smtClean="0">
                <a:latin typeface="Andalus" pitchFamily="18" charset="-78"/>
                <a:cs typeface="Andalus" pitchFamily="18" charset="-78"/>
              </a:rPr>
              <a:t>الإداري :</a:t>
            </a:r>
            <a:endParaRPr lang="en-US" sz="2000" b="1" dirty="0" smtClean="0">
              <a:latin typeface="Andalus" pitchFamily="18" charset="-78"/>
              <a:cs typeface="Andalus" pitchFamily="18" charset="-78"/>
            </a:endParaRPr>
          </a:p>
          <a:p>
            <a:pPr lvl="0" algn="r" rtl="1"/>
            <a:r>
              <a:rPr lang="ar-IQ" sz="2000" b="1" dirty="0" smtClean="0">
                <a:latin typeface="Andalus" pitchFamily="18" charset="-78"/>
                <a:cs typeface="Andalus" pitchFamily="18" charset="-78"/>
              </a:rPr>
              <a:t>المحاكم </a:t>
            </a:r>
            <a:r>
              <a:rPr lang="ar-IQ" sz="2000" b="1" dirty="0" smtClean="0">
                <a:latin typeface="Andalus" pitchFamily="18" charset="-78"/>
                <a:cs typeface="Andalus" pitchFamily="18" charset="-78"/>
              </a:rPr>
              <a:t>الإدارية :</a:t>
            </a:r>
            <a:endParaRPr lang="en-US" sz="2000" b="1" dirty="0" smtClean="0">
              <a:latin typeface="Andalus" pitchFamily="18" charset="-78"/>
              <a:cs typeface="Andalus" pitchFamily="18" charset="-78"/>
            </a:endParaRPr>
          </a:p>
          <a:p>
            <a:pPr lvl="0" algn="r" rtl="1"/>
            <a:r>
              <a:rPr lang="ar-IQ" sz="2000" b="1" dirty="0" smtClean="0">
                <a:latin typeface="Andalus" pitchFamily="18" charset="-78"/>
                <a:cs typeface="Andalus" pitchFamily="18" charset="-78"/>
              </a:rPr>
              <a:t>المحاكم </a:t>
            </a:r>
            <a:r>
              <a:rPr lang="ar-IQ" sz="2000" b="1" dirty="0" smtClean="0">
                <a:latin typeface="Andalus" pitchFamily="18" charset="-78"/>
                <a:cs typeface="Andalus" pitchFamily="18" charset="-78"/>
              </a:rPr>
              <a:t>التأديبية :</a:t>
            </a:r>
            <a:endParaRPr lang="en-US" sz="2000" b="1" dirty="0" smtClean="0">
              <a:latin typeface="Andalus" pitchFamily="18" charset="-78"/>
              <a:cs typeface="Andalus" pitchFamily="18" charset="-78"/>
            </a:endParaRPr>
          </a:p>
          <a:p>
            <a:pPr marL="0" marR="0" lvl="0" indent="0" algn="r" defTabSz="914400" rtl="1" eaLnBrk="0" fontAlgn="base" latinLnBrk="0" hangingPunct="0">
              <a:lnSpc>
                <a:spcPct val="100000"/>
              </a:lnSpc>
              <a:spcBef>
                <a:spcPct val="0"/>
              </a:spcBef>
              <a:spcAft>
                <a:spcPct val="0"/>
              </a:spcAft>
              <a:buClrTx/>
              <a:buSzTx/>
              <a:buFontTx/>
              <a:buChar char="•"/>
              <a:tabLst>
                <a:tab pos="238125" algn="l"/>
              </a:tabLst>
            </a:pPr>
            <a:endParaRPr kumimoji="0" lang="ar-IQ" sz="1200" b="0" i="0" u="none" strike="noStrike" cap="none" normalizeH="0" baseline="0" dirty="0" smtClean="0">
              <a:ln>
                <a:noFill/>
              </a:ln>
              <a:solidFill>
                <a:schemeClr val="tx1"/>
              </a:solidFill>
              <a:effectLst/>
              <a:latin typeface="Monotype Koufi" pitchFamily="2" charset="-78"/>
              <a:ea typeface="Monotype Koufi" pitchFamily="2" charset="-78"/>
              <a:cs typeface="Monotype Koufi"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3" name="عنصر نائب للنص 2"/>
          <p:cNvSpPr>
            <a:spLocks noGrp="1"/>
          </p:cNvSpPr>
          <p:nvPr>
            <p:ph type="body" idx="1"/>
          </p:nvPr>
        </p:nvSpPr>
        <p:spPr>
          <a:xfrm>
            <a:off x="285720" y="214296"/>
            <a:ext cx="8572560" cy="4711412"/>
          </a:xfrm>
        </p:spPr>
        <p:txBody>
          <a:bodyPr/>
          <a:lstStyle/>
          <a:p>
            <a:pPr algn="r" rtl="1"/>
            <a:r>
              <a:rPr lang="ar-IQ" b="1" dirty="0" smtClean="0">
                <a:cs typeface="PT Bold Mirror" pitchFamily="2" charset="-78"/>
              </a:rPr>
              <a:t>تنظيم القضاء الإداري في العراق </a:t>
            </a:r>
            <a:r>
              <a:rPr lang="ar-IQ" b="1" dirty="0" smtClean="0">
                <a:cs typeface="PT Bold Mirror" pitchFamily="2" charset="-78"/>
              </a:rPr>
              <a:t>: </a:t>
            </a:r>
          </a:p>
          <a:p>
            <a:pPr algn="r" rtl="1"/>
            <a:r>
              <a:rPr lang="ar-IQ" sz="1600" b="1" dirty="0" smtClean="0"/>
              <a:t>ثم صدر قانون مجلس شورى الدولة رقم (65) لسنة1979 الذي انشأ بموجبه مجلس شورى الدولة وجعل اختصاصه استشارياً فحسب ، ثم صدر قانون التعديل الثاني لقانون مجلس شورى الدولة رقم(106) لسنة1989 الذي جعل اختصاص مجلس شورى الدولة قضائياً فضلا عن اختصاصاته الاستشارية ثم صدر قانون التعديل الخامس رقم (17) لسنة2013،الذي انشأ محاكم لقضاء الموظفين </a:t>
            </a:r>
            <a:r>
              <a:rPr lang="ar-IQ" sz="1600" b="1" dirty="0" err="1" smtClean="0"/>
              <a:t>الى</a:t>
            </a:r>
            <a:r>
              <a:rPr lang="ar-IQ" sz="1600" b="1" dirty="0" smtClean="0"/>
              <a:t> جانب محكمة القضاء </a:t>
            </a:r>
            <a:r>
              <a:rPr lang="ar-IQ" sz="1600" b="1" dirty="0" err="1" smtClean="0"/>
              <a:t>الاداري</a:t>
            </a:r>
            <a:r>
              <a:rPr lang="ar-IQ" sz="1600" b="1" dirty="0" smtClean="0"/>
              <a:t> وانشأ المحكمة </a:t>
            </a:r>
            <a:r>
              <a:rPr lang="ar-IQ" sz="1600" b="1" dirty="0" err="1" smtClean="0"/>
              <a:t>الادارية</a:t>
            </a:r>
            <a:r>
              <a:rPr lang="ar-IQ" sz="1600" b="1" dirty="0" smtClean="0"/>
              <a:t> العليا كجهة </a:t>
            </a:r>
            <a:r>
              <a:rPr lang="ar-IQ" sz="1600" b="1" dirty="0" err="1" smtClean="0"/>
              <a:t>تمييزباحكام</a:t>
            </a:r>
            <a:r>
              <a:rPr lang="ar-IQ" sz="1600" b="1" dirty="0" smtClean="0"/>
              <a:t> المحاكم </a:t>
            </a:r>
            <a:r>
              <a:rPr lang="ar-IQ" sz="1600" b="1" dirty="0" err="1" smtClean="0"/>
              <a:t>الادني</a:t>
            </a:r>
            <a:r>
              <a:rPr lang="ar-IQ" sz="1600" b="1" dirty="0" smtClean="0"/>
              <a:t> ، كانت هذه التعديلات جميعها تدفع باتجاه إنشاء قضاء إداري مستقل ومتكامل في العراق. </a:t>
            </a:r>
            <a:endParaRPr lang="en-US" sz="1600" dirty="0" smtClean="0"/>
          </a:p>
          <a:p>
            <a:pPr algn="r" rtl="1"/>
            <a:r>
              <a:rPr lang="ar-IQ" sz="1600" b="1" dirty="0" smtClean="0"/>
              <a:t>    وبعد ذلك توجت جميع المحاولات بصدور قانون رقم(71) لسنة2017 والذي أنشأ بموجبة (مجلس دولة متكامل) فقد جاءت في الأسباب الموجبة لهذا القانون بأنه :( تنفيذا لأحكام المادة (101) من الدستور ، ولغرض استغلال القضاء الإداري عن السلطة التنفيذية ، وجعل مجلس الدولة هيأة مستقلة تتمتع بالشخصية المعنوية والذي يضم القضاء الإداري ومحاكم قضاء الموظفين والمحكمة الإدارية العليا ، وهو من يفصل في القضايا المعروضة عليه بصورة حيادية ومستقلة ، </a:t>
            </a:r>
            <a:r>
              <a:rPr lang="ar-IQ" sz="1600" b="1" dirty="0" err="1" smtClean="0"/>
              <a:t>إسوةً</a:t>
            </a:r>
            <a:r>
              <a:rPr lang="ar-IQ" sz="1600" b="1" dirty="0" smtClean="0"/>
              <a:t> بمجالس الدولة في الدول المتمدنة ، وبقية فك ارتباط مجلس شورى الدولة عن وزارة العدل ، واستبدال تسميته إلى مجلس الدولة انسجاما مع الدستور . ولذلك سنتناول هذا الفصل في مبحثين نخصص </a:t>
            </a:r>
            <a:r>
              <a:rPr lang="ar-IQ" sz="1600" b="1" dirty="0" err="1" smtClean="0"/>
              <a:t>الاول</a:t>
            </a:r>
            <a:r>
              <a:rPr lang="ar-IQ" sz="1600" b="1" dirty="0" smtClean="0"/>
              <a:t> : لتنظيم مجلس الدولة ونخصص الثاني : لاختصاصاته </a:t>
            </a:r>
            <a:r>
              <a:rPr lang="ar-IQ" b="1" dirty="0" smtClean="0"/>
              <a:t>.</a:t>
            </a:r>
            <a:endParaRPr lang="en-US" dirty="0" smtClean="0">
              <a:cs typeface="PT Bold Mirror"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00166" y="928676"/>
            <a:ext cx="6185499" cy="3357586"/>
          </a:xfrm>
        </p:spPr>
        <p:txBody>
          <a:bodyPr/>
          <a:lstStyle/>
          <a:p>
            <a:pPr algn="r"/>
            <a:endParaRPr lang="ar-IQ" sz="2800" dirty="0">
              <a:cs typeface="PT Bold Broken" pitchFamily="2" charset="-78"/>
            </a:endParaRPr>
          </a:p>
        </p:txBody>
      </p:sp>
      <p:sp>
        <p:nvSpPr>
          <p:cNvPr id="3" name="عنوان فرعي 2"/>
          <p:cNvSpPr>
            <a:spLocks noGrp="1"/>
          </p:cNvSpPr>
          <p:nvPr>
            <p:ph type="subTitle" idx="1"/>
          </p:nvPr>
        </p:nvSpPr>
        <p:spPr>
          <a:xfrm>
            <a:off x="357158" y="500048"/>
            <a:ext cx="8572560" cy="4286280"/>
          </a:xfrm>
        </p:spPr>
        <p:txBody>
          <a:bodyPr/>
          <a:lstStyle/>
          <a:p>
            <a:pPr algn="r" rtl="1"/>
            <a:r>
              <a:rPr lang="ar-IQ" sz="3600" dirty="0" smtClean="0">
                <a:cs typeface="PT Bold Arch" pitchFamily="2" charset="-78"/>
              </a:rPr>
              <a:t>تعريف مبدأ المشروعية </a:t>
            </a:r>
          </a:p>
          <a:p>
            <a:pPr algn="r" rtl="1"/>
            <a:r>
              <a:rPr lang="ar-IQ" sz="2400" dirty="0" smtClean="0">
                <a:latin typeface="Andalus" pitchFamily="18" charset="-78"/>
                <a:cs typeface="Andalus" pitchFamily="18" charset="-78"/>
              </a:rPr>
              <a:t>يرتبط  مبدأ المشروعية بفكرة الدولة القانونية التي تعني خضوع الدولة في جميع صور نشاطها وتصرفاتها للقانون بمعناه الواسع ، ويعني ذلك إن احترام الإدارة لمبدأ المشروعية يعني مفهومين: </a:t>
            </a:r>
          </a:p>
          <a:p>
            <a:pPr algn="r" rtl="1">
              <a:buFontTx/>
              <a:buChar char="-"/>
            </a:pPr>
            <a:r>
              <a:rPr lang="ar-IQ" sz="2400" dirty="0" smtClean="0">
                <a:latin typeface="Andalus" pitchFamily="18" charset="-78"/>
                <a:cs typeface="PT Bold Arch" pitchFamily="2" charset="-78"/>
              </a:rPr>
              <a:t>المفهوم الموضوعي </a:t>
            </a:r>
            <a:r>
              <a:rPr lang="ar-IQ" sz="2400" dirty="0" smtClean="0">
                <a:latin typeface="Andalus" pitchFamily="18" charset="-78"/>
                <a:cs typeface="Andalus" pitchFamily="18" charset="-78"/>
              </a:rPr>
              <a:t>: يعني أي تصرف يصدر من </a:t>
            </a:r>
            <a:r>
              <a:rPr lang="ar-IQ" sz="2400" dirty="0" err="1" smtClean="0">
                <a:latin typeface="Andalus" pitchFamily="18" charset="-78"/>
                <a:cs typeface="Andalus" pitchFamily="18" charset="-78"/>
              </a:rPr>
              <a:t>الادارة</a:t>
            </a:r>
            <a:r>
              <a:rPr lang="ar-IQ" sz="2400" dirty="0" smtClean="0">
                <a:latin typeface="Andalus" pitchFamily="18" charset="-78"/>
                <a:cs typeface="Andalus" pitchFamily="18" charset="-78"/>
              </a:rPr>
              <a:t> يجب أن يكون مطابقاً للقواعد القانونية النافذة ، طالما كانت قائمة ولم يتم تعديلها أو إلغاؤها .  </a:t>
            </a:r>
          </a:p>
          <a:p>
            <a:pPr algn="r" rtl="1">
              <a:buFontTx/>
              <a:buChar char="-"/>
            </a:pPr>
            <a:r>
              <a:rPr lang="ar-IQ" sz="2400" dirty="0" smtClean="0">
                <a:latin typeface="Andalus" pitchFamily="18" charset="-78"/>
                <a:cs typeface="PT Bold Arch" pitchFamily="2" charset="-78"/>
              </a:rPr>
              <a:t>المفهوم الشكلي </a:t>
            </a:r>
            <a:r>
              <a:rPr lang="ar-IQ" sz="2400" dirty="0" smtClean="0">
                <a:latin typeface="Andalus" pitchFamily="18" charset="-78"/>
                <a:cs typeface="Andalus" pitchFamily="18" charset="-78"/>
              </a:rPr>
              <a:t>: يعني كل سلطة أو جهة تريد </a:t>
            </a:r>
            <a:r>
              <a:rPr lang="ar-IQ" sz="2400" dirty="0" err="1" smtClean="0">
                <a:latin typeface="Andalus" pitchFamily="18" charset="-78"/>
                <a:cs typeface="Andalus" pitchFamily="18" charset="-78"/>
              </a:rPr>
              <a:t>أصدار</a:t>
            </a:r>
            <a:r>
              <a:rPr lang="ar-IQ" sz="2400" dirty="0" smtClean="0">
                <a:latin typeface="Andalus" pitchFamily="18" charset="-78"/>
                <a:cs typeface="Andalus" pitchFamily="18" charset="-78"/>
              </a:rPr>
              <a:t> قاعدة قانونية عليها أن تراعي القواعد القواعد القانونية الصادرة عن السلطات العليا .    </a:t>
            </a:r>
          </a:p>
          <a:p>
            <a:pPr algn="r" rtl="1"/>
            <a:endParaRPr lang="ar-IQ" sz="3600" dirty="0" smtClean="0">
              <a:latin typeface="Andalus" pitchFamily="18" charset="-78"/>
              <a:cs typeface="Andalus" pitchFamily="18" charset="-78"/>
            </a:endParaRPr>
          </a:p>
          <a:p>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398400"/>
            <a:ext cx="8572560" cy="4459366"/>
          </a:xfrm>
        </p:spPr>
        <p:txBody>
          <a:bodyPr/>
          <a:lstStyle/>
          <a:p>
            <a:pPr algn="r" rtl="1"/>
            <a:r>
              <a:rPr lang="ar-IQ" sz="1600" dirty="0" smtClean="0">
                <a:solidFill>
                  <a:schemeClr val="tx1"/>
                </a:solidFill>
                <a:cs typeface="PT Bold Arch" pitchFamily="2" charset="-78"/>
              </a:rPr>
              <a:t>المبحث الأول</a:t>
            </a:r>
            <a:r>
              <a:rPr lang="en-US" sz="1600" dirty="0" smtClean="0">
                <a:solidFill>
                  <a:schemeClr val="tx1"/>
                </a:solidFill>
                <a:cs typeface="PT Bold Arch" pitchFamily="2" charset="-78"/>
              </a:rPr>
              <a:t/>
            </a:r>
            <a:br>
              <a:rPr lang="en-US" sz="1600" dirty="0" smtClean="0">
                <a:solidFill>
                  <a:schemeClr val="tx1"/>
                </a:solidFill>
                <a:cs typeface="PT Bold Arch" pitchFamily="2" charset="-78"/>
              </a:rPr>
            </a:br>
            <a:r>
              <a:rPr lang="ar-IQ" sz="1600" dirty="0" smtClean="0">
                <a:solidFill>
                  <a:schemeClr val="tx1"/>
                </a:solidFill>
                <a:cs typeface="PT Bold Arch" pitchFamily="2" charset="-78"/>
              </a:rPr>
              <a:t>تنظيم مجلس الدولــــــــــــة </a:t>
            </a:r>
            <a:r>
              <a:rPr lang="en-US" sz="1600" dirty="0" smtClean="0">
                <a:solidFill>
                  <a:schemeClr val="tx1"/>
                </a:solidFill>
              </a:rPr>
              <a:t/>
            </a:r>
            <a:br>
              <a:rPr lang="en-US" sz="1600" dirty="0" smtClean="0">
                <a:solidFill>
                  <a:schemeClr val="tx1"/>
                </a:solidFill>
              </a:rPr>
            </a:br>
            <a:r>
              <a:rPr lang="ar-IQ" sz="1600" dirty="0" smtClean="0">
                <a:solidFill>
                  <a:schemeClr val="tx1"/>
                </a:solidFill>
              </a:rPr>
              <a:t>     حدد القانون رقم (106) لسنة 1989 ، قانون التعديل الثاني لقانون مجلس الدولة ، كيفية تشكيل مجلس شورى الدولة سابقا (مجلس الدولة حالياً ) في العراق ، </a:t>
            </a:r>
            <a:r>
              <a:rPr lang="ar-IQ" sz="1600" dirty="0" err="1" smtClean="0">
                <a:solidFill>
                  <a:schemeClr val="tx1"/>
                </a:solidFill>
              </a:rPr>
              <a:t>الا</a:t>
            </a:r>
            <a:r>
              <a:rPr lang="ar-IQ" sz="1600" dirty="0" smtClean="0">
                <a:solidFill>
                  <a:schemeClr val="tx1"/>
                </a:solidFill>
              </a:rPr>
              <a:t> انه أبقى ارتباطه بوزارة العدل ، كما هو الحال قي قانون رقم(17) لسنة 2013 قانون التعديل الخامس للقانون مجلس الدولة ، وبناءً على ما جاء في نص المادة (101) من دستور جمهورية العراق 2005 على انه :( يجوز بقانون ، إنشاء مجلس دولة ، يختص بوظائف القضاء الإداري والإفتاء والصياغة ، وتمثيل الدولة وسائر الهيئات العامة ، أمام جهات القضاء ، </a:t>
            </a:r>
            <a:r>
              <a:rPr lang="ar-IQ" sz="1600" dirty="0" err="1" smtClean="0">
                <a:solidFill>
                  <a:schemeClr val="tx1"/>
                </a:solidFill>
              </a:rPr>
              <a:t>الا</a:t>
            </a:r>
            <a:r>
              <a:rPr lang="ar-IQ" sz="1600" dirty="0" smtClean="0">
                <a:solidFill>
                  <a:schemeClr val="tx1"/>
                </a:solidFill>
              </a:rPr>
              <a:t> ما استثني منها بقانون ) ، وبذلك فقد تطلب الأمر تحويل مجلس شورى الدولة المؤسس بموجب القانون رقم(65) لسنة1979 إلى (مجلس دولة ) وتحقق ذلك بموجب قانون مجلس الدولة رقم(71) لسنة2017 الذي ألغى هذا الارتباط وجعل مجلس الدولة مستقلاً ويتمتع بشخصية معنوية يمثلها رئيس المجلس ، لذلك فلابد من بيان تشكيلات المجلس من حيث الأعضاء والأقسام في مطلبين </a:t>
            </a:r>
            <a:r>
              <a:rPr lang="ar-IQ" sz="1600" dirty="0" smtClean="0">
                <a:solidFill>
                  <a:schemeClr val="tx1"/>
                </a:solidFill>
              </a:rPr>
              <a:t>: </a:t>
            </a:r>
            <a:br>
              <a:rPr lang="ar-IQ" sz="1600" dirty="0" smtClean="0">
                <a:solidFill>
                  <a:schemeClr val="tx1"/>
                </a:solidFill>
              </a:rPr>
            </a:br>
            <a:r>
              <a:rPr lang="ar-IQ" sz="1600" dirty="0" smtClean="0">
                <a:solidFill>
                  <a:schemeClr val="tx1"/>
                </a:solidFill>
              </a:rPr>
              <a:t>نخصص </a:t>
            </a:r>
            <a:r>
              <a:rPr lang="ar-IQ" sz="1600" dirty="0" smtClean="0">
                <a:solidFill>
                  <a:schemeClr val="tx1"/>
                </a:solidFill>
              </a:rPr>
              <a:t>الأول </a:t>
            </a:r>
            <a:r>
              <a:rPr lang="ar-IQ" sz="1600" dirty="0" smtClean="0">
                <a:solidFill>
                  <a:schemeClr val="tx1"/>
                </a:solidFill>
                <a:cs typeface="PT Bold Arch" pitchFamily="2" charset="-78"/>
              </a:rPr>
              <a:t>لرئيس وأعضاء مجلس الدولة ، </a:t>
            </a:r>
            <a:r>
              <a:rPr lang="ar-IQ" sz="1600" dirty="0" smtClean="0">
                <a:solidFill>
                  <a:schemeClr val="tx1"/>
                </a:solidFill>
              </a:rPr>
              <a:t/>
            </a:r>
            <a:br>
              <a:rPr lang="ar-IQ" sz="1600" dirty="0" smtClean="0">
                <a:solidFill>
                  <a:schemeClr val="tx1"/>
                </a:solidFill>
              </a:rPr>
            </a:br>
            <a:r>
              <a:rPr lang="ar-IQ" sz="1600" dirty="0" smtClean="0">
                <a:solidFill>
                  <a:schemeClr val="tx1"/>
                </a:solidFill>
              </a:rPr>
              <a:t>ونخصص </a:t>
            </a:r>
            <a:r>
              <a:rPr lang="ar-IQ" sz="1600" dirty="0" smtClean="0">
                <a:solidFill>
                  <a:schemeClr val="tx1"/>
                </a:solidFill>
              </a:rPr>
              <a:t>الثاني</a:t>
            </a:r>
            <a:r>
              <a:rPr lang="ar-IQ" sz="1600" dirty="0" smtClean="0">
                <a:solidFill>
                  <a:schemeClr val="tx1"/>
                </a:solidFill>
                <a:cs typeface="PT Bold Arch" pitchFamily="2" charset="-78"/>
              </a:rPr>
              <a:t> لأقسام مجلس الدولة  . </a:t>
            </a:r>
            <a:r>
              <a:rPr lang="en-US" sz="1600" dirty="0" smtClean="0">
                <a:solidFill>
                  <a:schemeClr val="tx1"/>
                </a:solidFill>
              </a:rPr>
              <a:t/>
            </a:r>
            <a:br>
              <a:rPr lang="en-US" sz="1600" dirty="0" smtClean="0">
                <a:solidFill>
                  <a:schemeClr val="tx1"/>
                </a:solidFill>
              </a:rPr>
            </a:br>
            <a:endParaRPr lang="ar-IQ" sz="1600" dirty="0">
              <a:solidFill>
                <a:schemeClr val="tx1"/>
              </a:solidFill>
            </a:endParaRPr>
          </a:p>
        </p:txBody>
      </p:sp>
      <p:sp>
        <p:nvSpPr>
          <p:cNvPr id="3" name="عنصر نائب للنص 2"/>
          <p:cNvSpPr>
            <a:spLocks noGrp="1"/>
          </p:cNvSpPr>
          <p:nvPr>
            <p:ph type="body" idx="1"/>
          </p:nvPr>
        </p:nvSpPr>
        <p:spPr>
          <a:xfrm>
            <a:off x="886650" y="4572014"/>
            <a:ext cx="7257250" cy="353694"/>
          </a:xfrm>
        </p:spPr>
        <p:txBody>
          <a:bodyPr/>
          <a:lstStyle/>
          <a:p>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idx="1"/>
          </p:nvPr>
        </p:nvSpPr>
        <p:spPr>
          <a:xfrm>
            <a:off x="214282" y="285734"/>
            <a:ext cx="8786873" cy="4500594"/>
          </a:xfrm>
        </p:spPr>
        <p:txBody>
          <a:bodyPr/>
          <a:lstStyle/>
          <a:p>
            <a:pPr algn="r">
              <a:buNone/>
            </a:pPr>
            <a:r>
              <a:rPr lang="ar-IQ" sz="2800" i="0" dirty="0" smtClean="0">
                <a:cs typeface="PT Bold Mirror" pitchFamily="2" charset="-78"/>
              </a:rPr>
              <a:t>مصادر مبدأ المشروعية : </a:t>
            </a:r>
            <a:r>
              <a:rPr lang="ar-IQ" sz="2800" i="0" dirty="0" smtClean="0">
                <a:solidFill>
                  <a:schemeClr val="tx1"/>
                </a:solidFill>
                <a:latin typeface="Andalus" pitchFamily="18" charset="-78"/>
                <a:cs typeface="Akhbar MT" pitchFamily="2" charset="-78"/>
              </a:rPr>
              <a:t>أن موافقة أعمال </a:t>
            </a:r>
            <a:r>
              <a:rPr lang="ar-IQ" sz="2800" i="0" dirty="0" err="1" smtClean="0">
                <a:solidFill>
                  <a:schemeClr val="tx1"/>
                </a:solidFill>
                <a:latin typeface="Andalus" pitchFamily="18" charset="-78"/>
                <a:cs typeface="Akhbar MT" pitchFamily="2" charset="-78"/>
              </a:rPr>
              <a:t>الادارة</a:t>
            </a:r>
            <a:r>
              <a:rPr lang="ar-IQ" sz="2800" i="0" dirty="0" smtClean="0">
                <a:solidFill>
                  <a:schemeClr val="tx1"/>
                </a:solidFill>
                <a:latin typeface="Andalus" pitchFamily="18" charset="-78"/>
                <a:cs typeface="Akhbar MT" pitchFamily="2" charset="-78"/>
              </a:rPr>
              <a:t> للقانون لا ينعي ذلك </a:t>
            </a:r>
            <a:r>
              <a:rPr lang="ar-IQ" sz="2800" i="0" dirty="0" err="1" smtClean="0">
                <a:solidFill>
                  <a:schemeClr val="tx1"/>
                </a:solidFill>
                <a:latin typeface="Andalus" pitchFamily="18" charset="-78"/>
                <a:cs typeface="Akhbar MT" pitchFamily="2" charset="-78"/>
              </a:rPr>
              <a:t>القاون</a:t>
            </a:r>
            <a:r>
              <a:rPr lang="ar-IQ" sz="2800" i="0" dirty="0" smtClean="0">
                <a:solidFill>
                  <a:schemeClr val="tx1"/>
                </a:solidFill>
                <a:latin typeface="Andalus" pitchFamily="18" charset="-78"/>
                <a:cs typeface="Akhbar MT" pitchFamily="2" charset="-78"/>
              </a:rPr>
              <a:t> بمعناه </a:t>
            </a:r>
            <a:r>
              <a:rPr lang="ar-IQ" sz="2800" i="0" u="sng" dirty="0" smtClean="0">
                <a:solidFill>
                  <a:schemeClr val="tx1"/>
                </a:solidFill>
                <a:latin typeface="Andalus" pitchFamily="18" charset="-78"/>
                <a:cs typeface="Akhbar MT" pitchFamily="2" charset="-78"/>
              </a:rPr>
              <a:t>الضيق</a:t>
            </a:r>
            <a:r>
              <a:rPr lang="ar-IQ" sz="2800" i="0" dirty="0" smtClean="0">
                <a:solidFill>
                  <a:schemeClr val="tx1"/>
                </a:solidFill>
                <a:latin typeface="Andalus" pitchFamily="18" charset="-78"/>
                <a:cs typeface="Akhbar MT" pitchFamily="2" charset="-78"/>
              </a:rPr>
              <a:t> </a:t>
            </a:r>
            <a:r>
              <a:rPr lang="ar-IQ" sz="2800" i="0" dirty="0" err="1" smtClean="0">
                <a:solidFill>
                  <a:schemeClr val="tx1"/>
                </a:solidFill>
                <a:latin typeface="Andalus" pitchFamily="18" charset="-78"/>
                <a:cs typeface="Akhbar MT" pitchFamily="2" charset="-78"/>
              </a:rPr>
              <a:t>وانما</a:t>
            </a:r>
            <a:r>
              <a:rPr lang="ar-IQ" sz="2800" i="0" dirty="0" smtClean="0">
                <a:solidFill>
                  <a:schemeClr val="tx1"/>
                </a:solidFill>
                <a:latin typeface="Andalus" pitchFamily="18" charset="-78"/>
                <a:cs typeface="Akhbar MT" pitchFamily="2" charset="-78"/>
              </a:rPr>
              <a:t> بمعناه </a:t>
            </a:r>
            <a:r>
              <a:rPr lang="ar-IQ" sz="2800" i="0" u="sng" dirty="0" smtClean="0">
                <a:solidFill>
                  <a:schemeClr val="tx1"/>
                </a:solidFill>
                <a:latin typeface="Andalus" pitchFamily="18" charset="-78"/>
                <a:cs typeface="Akhbar MT" pitchFamily="2" charset="-78"/>
              </a:rPr>
              <a:t>الواسع</a:t>
            </a:r>
            <a:r>
              <a:rPr lang="ar-IQ" sz="2800" i="0" dirty="0" smtClean="0">
                <a:solidFill>
                  <a:schemeClr val="tx1"/>
                </a:solidFill>
                <a:latin typeface="Andalus" pitchFamily="18" charset="-78"/>
                <a:cs typeface="Akhbar MT" pitchFamily="2" charset="-78"/>
              </a:rPr>
              <a:t> الذي يشمل جميع القواعد القانونية النافذة في الدولة وهي على نوعين من المصادر :  </a:t>
            </a:r>
            <a:endParaRPr lang="en-US" sz="2800" i="0" dirty="0" smtClean="0">
              <a:solidFill>
                <a:schemeClr val="tx1"/>
              </a:solidFill>
              <a:latin typeface="Andalus" pitchFamily="18" charset="-78"/>
              <a:cs typeface="Akhbar MT" pitchFamily="2" charset="-78"/>
            </a:endParaRPr>
          </a:p>
          <a:p>
            <a:pPr algn="r">
              <a:buNone/>
            </a:pPr>
            <a:r>
              <a:rPr lang="ar-IQ" sz="2800" i="0" dirty="0" smtClean="0">
                <a:solidFill>
                  <a:schemeClr val="tx1"/>
                </a:solidFill>
                <a:latin typeface="Andalus" pitchFamily="18" charset="-78"/>
                <a:cs typeface="Akhbar MT" pitchFamily="2" charset="-78"/>
              </a:rPr>
              <a:t>أولاً- المصادر المدونة : هي الدستور والقانون العادي </a:t>
            </a:r>
            <a:r>
              <a:rPr lang="ar-IQ" sz="2800" i="0" dirty="0" err="1" smtClean="0">
                <a:solidFill>
                  <a:schemeClr val="tx1"/>
                </a:solidFill>
                <a:latin typeface="Andalus" pitchFamily="18" charset="-78"/>
                <a:cs typeface="Akhbar MT" pitchFamily="2" charset="-78"/>
              </a:rPr>
              <a:t>و</a:t>
            </a:r>
            <a:r>
              <a:rPr lang="ar-IQ" sz="2800" i="0" dirty="0" smtClean="0">
                <a:solidFill>
                  <a:schemeClr val="tx1"/>
                </a:solidFill>
                <a:latin typeface="Andalus" pitchFamily="18" charset="-78"/>
                <a:cs typeface="Akhbar MT" pitchFamily="2" charset="-78"/>
              </a:rPr>
              <a:t> </a:t>
            </a:r>
            <a:r>
              <a:rPr lang="ar-IQ" sz="2800" i="0" dirty="0" err="1" smtClean="0">
                <a:solidFill>
                  <a:schemeClr val="tx1"/>
                </a:solidFill>
                <a:latin typeface="Andalus" pitchFamily="18" charset="-78"/>
                <a:cs typeface="Akhbar MT" pitchFamily="2" charset="-78"/>
              </a:rPr>
              <a:t>الانظمة</a:t>
            </a:r>
            <a:r>
              <a:rPr lang="ar-IQ" sz="2800" i="0" dirty="0" smtClean="0">
                <a:solidFill>
                  <a:schemeClr val="tx1"/>
                </a:solidFill>
                <a:latin typeface="Andalus" pitchFamily="18" charset="-78"/>
                <a:cs typeface="Akhbar MT" pitchFamily="2" charset="-78"/>
              </a:rPr>
              <a:t> . </a:t>
            </a:r>
          </a:p>
          <a:p>
            <a:pPr algn="r">
              <a:buNone/>
            </a:pPr>
            <a:r>
              <a:rPr lang="ar-IQ" sz="2800" i="0" dirty="0" smtClean="0">
                <a:solidFill>
                  <a:schemeClr val="tx1"/>
                </a:solidFill>
                <a:latin typeface="Andalus" pitchFamily="18" charset="-78"/>
                <a:cs typeface="Akhbar MT" pitchFamily="2" charset="-78"/>
              </a:rPr>
              <a:t>ثانياً- المصادر غير المدونة : هي العرف والمبادئ العامة للقانون </a:t>
            </a:r>
            <a:r>
              <a:rPr lang="ar-IQ" sz="2800" i="0" dirty="0" smtClean="0">
                <a:latin typeface="Andalus" pitchFamily="18" charset="-78"/>
                <a:cs typeface="Akhbar MT" pitchFamily="2" charset="-78"/>
              </a:rPr>
              <a:t>. </a:t>
            </a:r>
            <a:endParaRPr lang="ar-IQ" sz="2800" i="0" dirty="0" smtClean="0">
              <a:latin typeface="Andalus" pitchFamily="18" charset="-78"/>
              <a:cs typeface="Andalus" pitchFamily="18" charset="-78"/>
            </a:endParaRPr>
          </a:p>
          <a:p>
            <a:pPr>
              <a:buNone/>
            </a:pPr>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IQ" sz="4800" dirty="0" smtClean="0">
                <a:solidFill>
                  <a:srgbClr val="FF0000"/>
                </a:solidFill>
              </a:rPr>
              <a:t>مفردات المحاضرة </a:t>
            </a:r>
            <a:endParaRPr sz="4800" dirty="0">
              <a:solidFill>
                <a:srgbClr val="FF0000"/>
              </a:solidFill>
            </a:endParaRPr>
          </a:p>
        </p:txBody>
      </p:sp>
      <p:sp>
        <p:nvSpPr>
          <p:cNvPr id="94" name="Shape 94"/>
          <p:cNvSpPr txBox="1">
            <a:spLocks noGrp="1"/>
          </p:cNvSpPr>
          <p:nvPr>
            <p:ph type="body" idx="2"/>
          </p:nvPr>
        </p:nvSpPr>
        <p:spPr>
          <a:xfrm>
            <a:off x="4243071" y="1556150"/>
            <a:ext cx="3509700" cy="2838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ar-IQ" sz="2400" dirty="0" smtClean="0"/>
              <a:t>نتناول في هذه المحاضرة</a:t>
            </a:r>
            <a:endParaRPr sz="2400" dirty="0"/>
          </a:p>
        </p:txBody>
      </p:sp>
      <p:sp>
        <p:nvSpPr>
          <p:cNvPr id="6" name="عنصر نائب للنص 5"/>
          <p:cNvSpPr>
            <a:spLocks noGrp="1"/>
          </p:cNvSpPr>
          <p:nvPr>
            <p:ph type="body" idx="2"/>
          </p:nvPr>
        </p:nvSpPr>
        <p:spPr>
          <a:xfrm>
            <a:off x="571472" y="214296"/>
            <a:ext cx="8143932" cy="4711454"/>
          </a:xfrm>
        </p:spPr>
        <p:txBody>
          <a:bodyPr/>
          <a:lstStyle/>
          <a:p>
            <a:pPr algn="r"/>
            <a:r>
              <a:rPr lang="ar-IQ" b="1" dirty="0" smtClean="0"/>
              <a:t>المصادر المكتوبة لمبدأ المشروعية : تشمل الآتي : </a:t>
            </a:r>
          </a:p>
          <a:p>
            <a:pPr algn="r"/>
            <a:r>
              <a:rPr lang="ar-IQ" b="1" dirty="0" smtClean="0">
                <a:cs typeface="PT Bold Mirror" pitchFamily="2" charset="-78"/>
              </a:rPr>
              <a:t>أولا – الدستور </a:t>
            </a:r>
            <a:r>
              <a:rPr lang="ar-IQ" dirty="0" smtClean="0"/>
              <a:t>:</a:t>
            </a:r>
          </a:p>
          <a:p>
            <a:pPr algn="r">
              <a:lnSpc>
                <a:spcPct val="150000"/>
              </a:lnSpc>
            </a:pPr>
            <a:r>
              <a:rPr lang="ar-IQ" b="1" dirty="0" smtClean="0">
                <a:cs typeface="DecoType Naskh Extensions" pitchFamily="2" charset="-78"/>
              </a:rPr>
              <a:t>يعرف </a:t>
            </a:r>
            <a:r>
              <a:rPr lang="ar-IQ" b="1" dirty="0" smtClean="0">
                <a:latin typeface="Simplified Arabic" pitchFamily="18" charset="-78"/>
                <a:cs typeface="DecoType Naskh Extensions" pitchFamily="2" charset="-78"/>
              </a:rPr>
              <a:t>بأنه  الوثيقة  الخاصة  بتنظيم ممارسة  السلطة </a:t>
            </a:r>
            <a:r>
              <a:rPr lang="ar-IQ" b="1" dirty="0" err="1" smtClean="0">
                <a:latin typeface="Simplified Arabic" pitchFamily="18" charset="-78"/>
                <a:cs typeface="DecoType Naskh Extensions" pitchFamily="2" charset="-78"/>
              </a:rPr>
              <a:t>وإنتقالها</a:t>
            </a:r>
            <a:r>
              <a:rPr lang="ar-IQ" b="1" dirty="0" smtClean="0">
                <a:latin typeface="Simplified Arabic" pitchFamily="18" charset="-78"/>
                <a:cs typeface="DecoType Naskh Extensions" pitchFamily="2" charset="-78"/>
              </a:rPr>
              <a:t> على هدي فكرة سياسية معينة ، وكما يتضمن بيان لحقوق الأفراد وحرياتهم، والقواعد الدستورية تعلو على بقية القواعد القانونية وهو ما يعرف بالدستور، وهذا السمو  أما  إن يكون موضوعياً وأما إن يكون شكلياً، فنعني بالسمو الموضوعي أن تكون القواعد القانونية الأدنى درجة من الدستور متوافقة معه  </a:t>
            </a:r>
            <a:r>
              <a:rPr lang="ar-IQ" b="1" dirty="0" err="1" smtClean="0">
                <a:latin typeface="Simplified Arabic" pitchFamily="18" charset="-78"/>
                <a:cs typeface="DecoType Naskh Extensions" pitchFamily="2" charset="-78"/>
              </a:rPr>
              <a:t>والإ</a:t>
            </a:r>
            <a:r>
              <a:rPr lang="ar-IQ" b="1" dirty="0" smtClean="0">
                <a:latin typeface="Simplified Arabic" pitchFamily="18" charset="-78"/>
                <a:cs typeface="DecoType Naskh Extensions" pitchFamily="2" charset="-78"/>
              </a:rPr>
              <a:t>  كانت غير دستورية، في حين إن السمو الشكلي يراد </a:t>
            </a:r>
            <a:r>
              <a:rPr lang="ar-IQ" b="1" dirty="0" err="1" smtClean="0">
                <a:latin typeface="Simplified Arabic" pitchFamily="18" charset="-78"/>
                <a:cs typeface="DecoType Naskh Extensions" pitchFamily="2" charset="-78"/>
              </a:rPr>
              <a:t>به</a:t>
            </a:r>
            <a:r>
              <a:rPr lang="ar-IQ" b="1" dirty="0" smtClean="0">
                <a:latin typeface="Simplified Arabic" pitchFamily="18" charset="-78"/>
                <a:cs typeface="DecoType Naskh Extensions" pitchFamily="2" charset="-78"/>
              </a:rPr>
              <a:t>  إن تكون الإجراءات </a:t>
            </a:r>
            <a:r>
              <a:rPr lang="en-US" b="1" dirty="0" smtClean="0">
                <a:latin typeface="Simplified Arabic" pitchFamily="18" charset="-78"/>
                <a:cs typeface="DecoType Naskh Extensions" pitchFamily="2" charset="-78"/>
              </a:rPr>
              <a:t> </a:t>
            </a:r>
            <a:endParaRPr lang="ar-IQ" b="1" dirty="0" smtClean="0">
              <a:latin typeface="Simplified Arabic" pitchFamily="18" charset="-78"/>
              <a:cs typeface="DecoType Naskh Extensions" pitchFamily="2" charset="-78"/>
            </a:endParaRPr>
          </a:p>
          <a:p>
            <a:pPr algn="r">
              <a:lnSpc>
                <a:spcPct val="150000"/>
              </a:lnSpc>
            </a:pPr>
            <a:r>
              <a:rPr lang="ar-IQ" b="1" dirty="0" smtClean="0">
                <a:latin typeface="Simplified Arabic" pitchFamily="18" charset="-78"/>
                <a:cs typeface="DecoType Naskh Extensions" pitchFamily="2" charset="-78"/>
              </a:rPr>
              <a:t>المتبعة في تعديل الدستور أكثر صعوبة وتعقيداً من  الإجراءات  المتبعة في تعديل القواعد التشريعية  الاعتيادية</a:t>
            </a:r>
            <a:r>
              <a:rPr lang="ar-IQ" b="1" dirty="0" smtClean="0">
                <a:cs typeface="DecoType Naskh Extensions" pitchFamily="2" charset="-78"/>
              </a:rPr>
              <a:t>.</a:t>
            </a:r>
            <a:endParaRPr lang="en-US" b="1" dirty="0" smtClean="0">
              <a:cs typeface="DecoType Naskh Extensions"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idx="4294967295"/>
          </p:nvPr>
        </p:nvSpPr>
        <p:spPr>
          <a:xfrm>
            <a:off x="571472" y="0"/>
            <a:ext cx="7858180" cy="4929204"/>
          </a:xfrm>
          <a:prstGeom prst="rect">
            <a:avLst/>
          </a:prstGeom>
        </p:spPr>
        <p:txBody>
          <a:bodyPr spcFirstLastPara="1" wrap="square" lIns="91425" tIns="91425" rIns="91425" bIns="91425" anchor="t" anchorCtr="0">
            <a:noAutofit/>
          </a:bodyPr>
          <a:lstStyle/>
          <a:p>
            <a:pPr lvl="0" algn="r" rtl="1">
              <a:lnSpc>
                <a:spcPct val="150000"/>
              </a:lnSpc>
            </a:pPr>
            <a:r>
              <a:rPr lang="ar-IQ" sz="1800" dirty="0" smtClean="0">
                <a:solidFill>
                  <a:schemeClr val="tx1"/>
                </a:solidFill>
                <a:cs typeface="PT Bold Mirror" pitchFamily="2" charset="-78"/>
              </a:rPr>
              <a:t>ثانياً</a:t>
            </a:r>
            <a:r>
              <a:rPr lang="ar-IQ" sz="1800" dirty="0" smtClean="0">
                <a:solidFill>
                  <a:schemeClr val="tx1"/>
                </a:solidFill>
              </a:rPr>
              <a:t>- </a:t>
            </a:r>
            <a:r>
              <a:rPr lang="ar-IQ" sz="1800" dirty="0" smtClean="0">
                <a:solidFill>
                  <a:schemeClr val="tx1"/>
                </a:solidFill>
                <a:cs typeface="PT Bold Mirror" pitchFamily="2" charset="-78"/>
              </a:rPr>
              <a:t>التشريع العادي </a:t>
            </a:r>
            <a:r>
              <a:rPr lang="ar-IQ" sz="1800" dirty="0" smtClean="0">
                <a:solidFill>
                  <a:schemeClr val="tx1"/>
                </a:solidFill>
              </a:rPr>
              <a:t>:</a:t>
            </a:r>
            <a:r>
              <a:rPr lang="en-US" sz="1800" dirty="0" smtClean="0">
                <a:solidFill>
                  <a:schemeClr val="tx1"/>
                </a:solidFill>
              </a:rPr>
              <a:t/>
            </a:r>
            <a:br>
              <a:rPr lang="en-US" sz="1800" dirty="0" smtClean="0">
                <a:solidFill>
                  <a:schemeClr val="tx1"/>
                </a:solidFill>
              </a:rPr>
            </a:br>
            <a:r>
              <a:rPr lang="ar-IQ" sz="1800" dirty="0" smtClean="0">
                <a:solidFill>
                  <a:schemeClr val="tx1"/>
                </a:solidFill>
              </a:rPr>
              <a:t>ونعني </a:t>
            </a:r>
            <a:r>
              <a:rPr lang="ar-IQ" sz="1800" dirty="0" err="1" smtClean="0">
                <a:solidFill>
                  <a:schemeClr val="tx1"/>
                </a:solidFill>
              </a:rPr>
              <a:t>به</a:t>
            </a:r>
            <a:r>
              <a:rPr lang="ar-IQ" sz="1800" dirty="0" smtClean="0">
                <a:solidFill>
                  <a:schemeClr val="tx1"/>
                </a:solidFill>
              </a:rPr>
              <a:t> القوانين التي تسنها السلطة التشريعية في الدولة أي المجالس النيابية (البرلمان) الذي يختص بوظيفة التشريع على وفق أحكام دساتير معظم الدول .</a:t>
            </a:r>
            <a:r>
              <a:rPr lang="en-US" sz="1800" dirty="0" smtClean="0">
                <a:solidFill>
                  <a:schemeClr val="tx1"/>
                </a:solidFill>
              </a:rPr>
              <a:t/>
            </a:r>
            <a:br>
              <a:rPr lang="en-US" sz="1800" dirty="0" smtClean="0">
                <a:solidFill>
                  <a:schemeClr val="tx1"/>
                </a:solidFill>
              </a:rPr>
            </a:br>
            <a:r>
              <a:rPr lang="ar-IQ" sz="1800" dirty="0" smtClean="0">
                <a:solidFill>
                  <a:schemeClr val="tx1"/>
                </a:solidFill>
              </a:rPr>
              <a:t>تأتي القوانين في المرتبة الثانية بعد القواعد الدستورية من حيث تدرج القواعد القانونية نظراً لصدورها من ممثلي الشعب، وهي ملزمة لهيأت سلطة الدولة كافة فضلاً عن الأفراد ما لم تلغ أو تعدل على وفق الإجراءات المقررة.</a:t>
            </a:r>
            <a:r>
              <a:rPr lang="en-US" sz="1800" dirty="0" smtClean="0">
                <a:solidFill>
                  <a:schemeClr val="tx1"/>
                </a:solidFill>
              </a:rPr>
              <a:t/>
            </a:r>
            <a:br>
              <a:rPr lang="en-US" sz="1800" dirty="0" smtClean="0">
                <a:solidFill>
                  <a:schemeClr val="tx1"/>
                </a:solidFill>
              </a:rPr>
            </a:br>
            <a:r>
              <a:rPr lang="ar-IQ" sz="1800" dirty="0" smtClean="0">
                <a:solidFill>
                  <a:schemeClr val="tx1"/>
                </a:solidFill>
              </a:rPr>
              <a:t>ينبغي على الإدارة أن تباشر أعمالها طبقاً لأحكام القوانين حتى لا تتسم هذه </a:t>
            </a:r>
            <a:r>
              <a:rPr lang="ar-IQ" sz="1800" dirty="0" err="1" smtClean="0">
                <a:solidFill>
                  <a:schemeClr val="tx1"/>
                </a:solidFill>
              </a:rPr>
              <a:t>الاعمال</a:t>
            </a:r>
            <a:r>
              <a:rPr lang="ar-IQ" sz="1800" dirty="0" smtClean="0">
                <a:solidFill>
                  <a:schemeClr val="tx1"/>
                </a:solidFill>
              </a:rPr>
              <a:t> بعدم المشروعية، ومن ثم يمكن للقضاء الإداري إن يلغي العمل المخالف للقانون أو يعوض عن الأضرار الناجمة عنه.</a:t>
            </a:r>
            <a:r>
              <a:rPr lang="en-US" sz="1800" dirty="0" smtClean="0">
                <a:solidFill>
                  <a:schemeClr val="tx1"/>
                </a:solidFill>
              </a:rPr>
              <a:t/>
            </a:r>
            <a:br>
              <a:rPr lang="en-US" sz="1800" dirty="0" smtClean="0">
                <a:solidFill>
                  <a:schemeClr val="tx1"/>
                </a:solidFill>
              </a:rPr>
            </a:br>
            <a:endParaRPr sz="1800" dirty="0">
              <a:solidFill>
                <a:schemeClr val="tx1"/>
              </a:solidFill>
              <a:cs typeface="PT Bold Mirror" pitchFamily="2" charset="-78"/>
            </a:endParaRPr>
          </a:p>
        </p:txBody>
      </p:sp>
      <p:grpSp>
        <p:nvGrpSpPr>
          <p:cNvPr id="102" name="Shape 102"/>
          <p:cNvGrpSpPr/>
          <p:nvPr/>
        </p:nvGrpSpPr>
        <p:grpSpPr>
          <a:xfrm>
            <a:off x="5643570" y="3429006"/>
            <a:ext cx="1512762" cy="1433896"/>
            <a:chOff x="5300400" y="3670175"/>
            <a:chExt cx="421300" cy="399325"/>
          </a:xfrm>
        </p:grpSpPr>
        <p:sp>
          <p:nvSpPr>
            <p:cNvPr id="103" name="Shape 103"/>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8" name="Shape 108"/>
          <p:cNvSpPr/>
          <p:nvPr/>
        </p:nvSpPr>
        <p:spPr>
          <a:xfrm>
            <a:off x="2643174" y="3571882"/>
            <a:ext cx="957630" cy="859666"/>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Shape 114"/>
          <p:cNvSpPr txBox="1">
            <a:spLocks noGrp="1"/>
          </p:cNvSpPr>
          <p:nvPr>
            <p:ph type="subTitle" idx="1"/>
          </p:nvPr>
        </p:nvSpPr>
        <p:spPr>
          <a:xfrm>
            <a:off x="500034" y="571486"/>
            <a:ext cx="8143932" cy="4143404"/>
          </a:xfrm>
          <a:prstGeom prst="rect">
            <a:avLst/>
          </a:prstGeom>
        </p:spPr>
        <p:txBody>
          <a:bodyPr spcFirstLastPara="1" wrap="square" lIns="91425" tIns="91425" rIns="91425" bIns="91425" anchor="t" anchorCtr="0">
            <a:noAutofit/>
          </a:bodyPr>
          <a:lstStyle/>
          <a:p>
            <a:pPr algn="just" rtl="1"/>
            <a:r>
              <a:rPr lang="ar-IQ" sz="1600" dirty="0" smtClean="0">
                <a:solidFill>
                  <a:schemeClr val="bg1"/>
                </a:solidFill>
              </a:rPr>
              <a:t>تعد المعاهدات الدولية مصدراً من مصادر مبدأ المشروعية في الدولة وذلك بعد إقرارها وتأييدها من السلطة المختصة على وفق الإجراءات القانونية ، </a:t>
            </a:r>
            <a:r>
              <a:rPr lang="ar-IQ" sz="1600" dirty="0" err="1" smtClean="0">
                <a:solidFill>
                  <a:schemeClr val="bg1"/>
                </a:solidFill>
              </a:rPr>
              <a:t>اذ</a:t>
            </a:r>
            <a:r>
              <a:rPr lang="ar-IQ" sz="1600" dirty="0" smtClean="0">
                <a:solidFill>
                  <a:schemeClr val="bg1"/>
                </a:solidFill>
              </a:rPr>
              <a:t> تصبح بهذا التأييد جزءً من القانون الداخلي للدولة، ومن ثم يلتزم الأفراد والسلطات العامة باحترامها والنزول على حكمها.</a:t>
            </a:r>
            <a:endParaRPr lang="en-US" sz="1600" dirty="0" smtClean="0">
              <a:solidFill>
                <a:schemeClr val="bg1"/>
              </a:solidFill>
            </a:endParaRPr>
          </a:p>
          <a:p>
            <a:pPr algn="just" rtl="1"/>
            <a:r>
              <a:rPr lang="ar-IQ" sz="1600" dirty="0" smtClean="0">
                <a:solidFill>
                  <a:schemeClr val="bg1"/>
                </a:solidFill>
              </a:rPr>
              <a:t>ولكن السؤال الذي يطرح نفسه في هذا المضمار ما القيمة القانونية للمعاهدات الدولية وما مرتبتها في سلم مصادر المشروعية؟ إن الإجابة على هذا السؤال تختلف بحسب الدول،  ففي </a:t>
            </a:r>
            <a:r>
              <a:rPr lang="ar-IQ" sz="1600" dirty="0" smtClean="0">
                <a:solidFill>
                  <a:srgbClr val="FFFF00"/>
                </a:solidFill>
              </a:rPr>
              <a:t>فرنسا</a:t>
            </a:r>
            <a:r>
              <a:rPr lang="ar-IQ" sz="1600" dirty="0" smtClean="0">
                <a:solidFill>
                  <a:schemeClr val="bg1"/>
                </a:solidFill>
              </a:rPr>
              <a:t> على سبيل المثال تكون المعاهدات الدولية قيمة أعلى من القوانين في ظل دستور الجمهورية الخامسة النافذ (م 55) ولكن في موقع أدنى من الدستور شرط تطبيقها من الطرف الأخر. أما في</a:t>
            </a:r>
            <a:r>
              <a:rPr lang="ar-IQ" sz="1600" dirty="0" smtClean="0">
                <a:solidFill>
                  <a:srgbClr val="FF0000"/>
                </a:solidFill>
              </a:rPr>
              <a:t> مصر </a:t>
            </a:r>
            <a:r>
              <a:rPr lang="ar-IQ" sz="1600" dirty="0" smtClean="0">
                <a:solidFill>
                  <a:schemeClr val="bg1"/>
                </a:solidFill>
              </a:rPr>
              <a:t>فهي من مصف القوانين بعد إبرامها وتأييدها من البرلمان ونشرها.</a:t>
            </a:r>
            <a:endParaRPr lang="en-US" sz="1600" dirty="0" smtClean="0">
              <a:solidFill>
                <a:schemeClr val="bg1"/>
              </a:solidFill>
            </a:endParaRPr>
          </a:p>
          <a:p>
            <a:pPr algn="just" rtl="1"/>
            <a:r>
              <a:rPr lang="ar-IQ" sz="1600" dirty="0" err="1" smtClean="0">
                <a:solidFill>
                  <a:schemeClr val="bg1"/>
                </a:solidFill>
              </a:rPr>
              <a:t>ان</a:t>
            </a:r>
            <a:r>
              <a:rPr lang="ar-IQ" sz="1600" dirty="0" smtClean="0">
                <a:solidFill>
                  <a:schemeClr val="bg1"/>
                </a:solidFill>
              </a:rPr>
              <a:t> عد المعاهدات الدولية مصدراً من مصادر المشروعية قد يصطدم بصعوبات عملية، فالقاضي الإداري </a:t>
            </a:r>
            <a:r>
              <a:rPr lang="ar-IQ" sz="1600" dirty="0" err="1" smtClean="0">
                <a:solidFill>
                  <a:schemeClr val="bg1"/>
                </a:solidFill>
              </a:rPr>
              <a:t>ان</a:t>
            </a:r>
            <a:r>
              <a:rPr lang="ar-IQ" sz="1600" dirty="0" smtClean="0">
                <a:solidFill>
                  <a:schemeClr val="bg1"/>
                </a:solidFill>
              </a:rPr>
              <a:t> وجد غموضاً يعتري المعاهدة، فان عليه إحالة </a:t>
            </a:r>
            <a:r>
              <a:rPr lang="ar-IQ" sz="1600" dirty="0" err="1" smtClean="0">
                <a:solidFill>
                  <a:schemeClr val="bg1"/>
                </a:solidFill>
              </a:rPr>
              <a:t>الامر</a:t>
            </a:r>
            <a:r>
              <a:rPr lang="ar-IQ" sz="1600" dirty="0" smtClean="0">
                <a:solidFill>
                  <a:schemeClr val="bg1"/>
                </a:solidFill>
              </a:rPr>
              <a:t> </a:t>
            </a:r>
            <a:r>
              <a:rPr lang="ar-IQ" sz="1600" dirty="0" err="1" smtClean="0">
                <a:solidFill>
                  <a:schemeClr val="bg1"/>
                </a:solidFill>
              </a:rPr>
              <a:t>الى</a:t>
            </a:r>
            <a:r>
              <a:rPr lang="ar-IQ" sz="1600" dirty="0" smtClean="0">
                <a:solidFill>
                  <a:schemeClr val="bg1"/>
                </a:solidFill>
              </a:rPr>
              <a:t> وزارة الخارجية </a:t>
            </a:r>
            <a:r>
              <a:rPr lang="ar-IQ" sz="1600" dirty="0" err="1" smtClean="0">
                <a:solidFill>
                  <a:schemeClr val="bg1"/>
                </a:solidFill>
              </a:rPr>
              <a:t>اذ</a:t>
            </a:r>
            <a:r>
              <a:rPr lang="ar-IQ" sz="1600" dirty="0" smtClean="0">
                <a:solidFill>
                  <a:schemeClr val="bg1"/>
                </a:solidFill>
              </a:rPr>
              <a:t> تتولى عملية التفسير لجنة تتشكل من ممثلي الدول الأعضاء في المعاهدة، فضلاً عن هذا نجد </a:t>
            </a:r>
            <a:r>
              <a:rPr lang="ar-IQ" sz="1600" dirty="0" err="1" smtClean="0">
                <a:solidFill>
                  <a:schemeClr val="bg1"/>
                </a:solidFill>
              </a:rPr>
              <a:t>ان</a:t>
            </a:r>
            <a:r>
              <a:rPr lang="ar-IQ" sz="1600" dirty="0" smtClean="0">
                <a:solidFill>
                  <a:schemeClr val="bg1"/>
                </a:solidFill>
              </a:rPr>
              <a:t> المعاهدة تعالج موضوعات تخص العلاقات الدولية وهذه عادة ما تكون من </a:t>
            </a:r>
            <a:r>
              <a:rPr lang="ar-IQ" sz="1600" dirty="0" err="1" smtClean="0">
                <a:solidFill>
                  <a:schemeClr val="bg1"/>
                </a:solidFill>
              </a:rPr>
              <a:t>اعمال</a:t>
            </a:r>
            <a:r>
              <a:rPr lang="ar-IQ" sz="1600" dirty="0" smtClean="0">
                <a:solidFill>
                  <a:schemeClr val="bg1"/>
                </a:solidFill>
              </a:rPr>
              <a:t> السيادة التي تخرج عن نطاق الرقابة القضائية.</a:t>
            </a:r>
            <a:endParaRPr lang="en-US" sz="1600" dirty="0" smtClean="0">
              <a:solidFill>
                <a:schemeClr val="bg1"/>
              </a:solidFill>
            </a:endParaRPr>
          </a:p>
          <a:p>
            <a:pPr algn="just" rtl="1"/>
            <a:r>
              <a:rPr lang="ar-IQ" sz="1600" dirty="0" err="1" smtClean="0">
                <a:solidFill>
                  <a:schemeClr val="bg1"/>
                </a:solidFill>
              </a:rPr>
              <a:t>اما</a:t>
            </a:r>
            <a:r>
              <a:rPr lang="ar-IQ" sz="1600" dirty="0" smtClean="0">
                <a:solidFill>
                  <a:schemeClr val="bg1"/>
                </a:solidFill>
              </a:rPr>
              <a:t> </a:t>
            </a:r>
            <a:r>
              <a:rPr lang="ar-IQ" sz="1600" dirty="0" err="1" smtClean="0">
                <a:solidFill>
                  <a:schemeClr val="bg1"/>
                </a:solidFill>
              </a:rPr>
              <a:t>اذا</a:t>
            </a:r>
            <a:r>
              <a:rPr lang="ar-IQ" sz="1600" dirty="0" smtClean="0">
                <a:solidFill>
                  <a:schemeClr val="bg1"/>
                </a:solidFill>
              </a:rPr>
              <a:t> تعارضت المعاهدة مع نص دستوري فان الدستور الفرنسي </a:t>
            </a:r>
            <a:r>
              <a:rPr lang="ar-IQ" sz="1600" dirty="0" err="1" smtClean="0">
                <a:solidFill>
                  <a:schemeClr val="bg1"/>
                </a:solidFill>
              </a:rPr>
              <a:t>اجاز</a:t>
            </a:r>
            <a:r>
              <a:rPr lang="ar-IQ" sz="1600" dirty="0" smtClean="0">
                <a:solidFill>
                  <a:schemeClr val="bg1"/>
                </a:solidFill>
              </a:rPr>
              <a:t> لرئيس الجمهورية والوزير </a:t>
            </a:r>
            <a:r>
              <a:rPr lang="ar-IQ" sz="1600" dirty="0" err="1" smtClean="0">
                <a:solidFill>
                  <a:schemeClr val="bg1"/>
                </a:solidFill>
              </a:rPr>
              <a:t>الاول</a:t>
            </a:r>
            <a:r>
              <a:rPr lang="ar-IQ" sz="1600" dirty="0" smtClean="0">
                <a:solidFill>
                  <a:schemeClr val="bg1"/>
                </a:solidFill>
              </a:rPr>
              <a:t> ورئيس مجلسي البرلمان (الجمعية الوطنية ومجلس الشيوخ) عرض </a:t>
            </a:r>
            <a:r>
              <a:rPr lang="ar-IQ" sz="1600" dirty="0" err="1" smtClean="0">
                <a:solidFill>
                  <a:schemeClr val="bg1"/>
                </a:solidFill>
              </a:rPr>
              <a:t>الامر</a:t>
            </a:r>
            <a:r>
              <a:rPr lang="ar-IQ" sz="1600" dirty="0" smtClean="0">
                <a:solidFill>
                  <a:schemeClr val="bg1"/>
                </a:solidFill>
              </a:rPr>
              <a:t> على المجلس الدستوري، </a:t>
            </a:r>
            <a:r>
              <a:rPr lang="ar-IQ" sz="1600" dirty="0" err="1" smtClean="0">
                <a:solidFill>
                  <a:schemeClr val="bg1"/>
                </a:solidFill>
              </a:rPr>
              <a:t>فاذا</a:t>
            </a:r>
            <a:r>
              <a:rPr lang="ar-IQ" sz="1600" dirty="0" smtClean="0">
                <a:solidFill>
                  <a:schemeClr val="bg1"/>
                </a:solidFill>
              </a:rPr>
              <a:t> قرر </a:t>
            </a:r>
            <a:r>
              <a:rPr lang="ar-IQ" sz="1600" dirty="0" err="1" smtClean="0">
                <a:solidFill>
                  <a:schemeClr val="bg1"/>
                </a:solidFill>
              </a:rPr>
              <a:t>الاخير</a:t>
            </a:r>
            <a:r>
              <a:rPr lang="ar-IQ" sz="1600" dirty="0" smtClean="0">
                <a:solidFill>
                  <a:schemeClr val="bg1"/>
                </a:solidFill>
              </a:rPr>
              <a:t> </a:t>
            </a:r>
            <a:r>
              <a:rPr lang="ar-IQ" sz="1600" dirty="0" err="1" smtClean="0">
                <a:solidFill>
                  <a:schemeClr val="bg1"/>
                </a:solidFill>
              </a:rPr>
              <a:t>ان</a:t>
            </a:r>
            <a:r>
              <a:rPr lang="ar-IQ" sz="1600" dirty="0" smtClean="0">
                <a:solidFill>
                  <a:schemeClr val="bg1"/>
                </a:solidFill>
              </a:rPr>
              <a:t> في المعاهدة نصوص تتعارض مع الدستور فلا يمكن تطبيقها </a:t>
            </a:r>
            <a:r>
              <a:rPr lang="ar-IQ" sz="1600" dirty="0" err="1" smtClean="0">
                <a:solidFill>
                  <a:schemeClr val="bg1"/>
                </a:solidFill>
              </a:rPr>
              <a:t>الا</a:t>
            </a:r>
            <a:r>
              <a:rPr lang="ar-IQ" sz="1600" dirty="0" smtClean="0">
                <a:solidFill>
                  <a:schemeClr val="bg1"/>
                </a:solidFill>
              </a:rPr>
              <a:t> بعد </a:t>
            </a:r>
            <a:r>
              <a:rPr lang="ar-IQ" sz="1600" dirty="0" err="1" smtClean="0">
                <a:solidFill>
                  <a:schemeClr val="bg1"/>
                </a:solidFill>
              </a:rPr>
              <a:t>ان</a:t>
            </a:r>
            <a:r>
              <a:rPr lang="ar-IQ" sz="1600" dirty="0" smtClean="0">
                <a:solidFill>
                  <a:schemeClr val="bg1"/>
                </a:solidFill>
              </a:rPr>
              <a:t> يعدل الدستور.</a:t>
            </a:r>
            <a:endParaRPr lang="en-US" sz="1600" dirty="0" smtClean="0">
              <a:solidFill>
                <a:schemeClr val="bg1"/>
              </a:solidFill>
            </a:endParaRPr>
          </a:p>
          <a:p>
            <a:pPr algn="just" rtl="1"/>
            <a:r>
              <a:rPr lang="ar-IQ" sz="1600" dirty="0" smtClean="0">
                <a:solidFill>
                  <a:schemeClr val="bg1"/>
                </a:solidFill>
              </a:rPr>
              <a:t>هذا ويملك مجلس الوزراء في </a:t>
            </a:r>
            <a:r>
              <a:rPr lang="ar-IQ" sz="1600" dirty="0" smtClean="0">
                <a:solidFill>
                  <a:srgbClr val="92D050"/>
                </a:solidFill>
              </a:rPr>
              <a:t>العراق</a:t>
            </a:r>
            <a:r>
              <a:rPr lang="ar-IQ" sz="1600" dirty="0" smtClean="0">
                <a:solidFill>
                  <a:schemeClr val="bg1"/>
                </a:solidFill>
              </a:rPr>
              <a:t> اختصاص عقد المعاهدات والاتفاقيات الدولية، ثم يؤيدها مجلس مجلس النواب بأغلبية عدد </a:t>
            </a:r>
            <a:r>
              <a:rPr lang="ar-IQ" sz="1600" dirty="0" err="1" smtClean="0">
                <a:solidFill>
                  <a:schemeClr val="bg1"/>
                </a:solidFill>
              </a:rPr>
              <a:t>اعضائه</a:t>
            </a:r>
            <a:r>
              <a:rPr lang="ar-IQ" sz="1600" dirty="0" smtClean="0">
                <a:solidFill>
                  <a:schemeClr val="bg1"/>
                </a:solidFill>
              </a:rPr>
              <a:t>، ثم تصبح بعد التأييد بمنزلة القانون، وهي ملزمة لكل هيأت الدولة </a:t>
            </a:r>
            <a:r>
              <a:rPr lang="ar-IQ" sz="1600" dirty="0" err="1" smtClean="0">
                <a:solidFill>
                  <a:schemeClr val="bg1"/>
                </a:solidFill>
              </a:rPr>
              <a:t>والافراد</a:t>
            </a:r>
            <a:r>
              <a:rPr lang="ar-IQ" sz="1600" dirty="0" smtClean="0">
                <a:solidFill>
                  <a:schemeClr val="bg1"/>
                </a:solidFill>
              </a:rPr>
              <a:t>.</a:t>
            </a:r>
            <a:endParaRPr lang="en-US" sz="1600" dirty="0" smtClean="0">
              <a:solidFill>
                <a:schemeClr val="bg1"/>
              </a:solidFill>
            </a:endParaRPr>
          </a:p>
          <a:p>
            <a:pPr marL="0" lvl="0" indent="0" algn="just" rtl="0">
              <a:spcBef>
                <a:spcPts val="0"/>
              </a:spcBef>
              <a:spcAft>
                <a:spcPts val="0"/>
              </a:spcAft>
              <a:buNone/>
            </a:pPr>
            <a:endParaRPr sz="1400" dirty="0">
              <a:solidFill>
                <a:schemeClr val="tx1"/>
              </a:solidFill>
            </a:endParaRPr>
          </a:p>
        </p:txBody>
      </p:sp>
      <p:sp>
        <p:nvSpPr>
          <p:cNvPr id="4" name="عنوان 3"/>
          <p:cNvSpPr>
            <a:spLocks noGrp="1"/>
          </p:cNvSpPr>
          <p:nvPr>
            <p:ph type="ctrTitle"/>
          </p:nvPr>
        </p:nvSpPr>
        <p:spPr>
          <a:xfrm rot="10800000" flipV="1">
            <a:off x="500030" y="357172"/>
            <a:ext cx="8358250" cy="45719"/>
          </a:xfrm>
        </p:spPr>
        <p:txBody>
          <a:bodyPr/>
          <a:lstStyle/>
          <a:p>
            <a:pPr algn="r"/>
            <a:r>
              <a:rPr lang="ar-IQ" sz="2800" dirty="0" smtClean="0">
                <a:solidFill>
                  <a:schemeClr val="accent1"/>
                </a:solidFill>
                <a:cs typeface="PT Bold Mirror" pitchFamily="2" charset="-78"/>
              </a:rPr>
              <a:t/>
            </a:r>
            <a:br>
              <a:rPr lang="ar-IQ" sz="2800" dirty="0" smtClean="0">
                <a:solidFill>
                  <a:schemeClr val="accent1"/>
                </a:solidFill>
                <a:cs typeface="PT Bold Mirror" pitchFamily="2" charset="-78"/>
              </a:rPr>
            </a:br>
            <a:r>
              <a:rPr lang="ar-IQ" sz="2800" dirty="0" smtClean="0">
                <a:solidFill>
                  <a:schemeClr val="accent1"/>
                </a:solidFill>
                <a:cs typeface="PT Bold Mirror" pitchFamily="2" charset="-78"/>
              </a:rPr>
              <a:t>ثالثاً-المعاهدات والاتفاقيات الدولية : </a:t>
            </a:r>
            <a:endParaRPr lang="ar-IQ" sz="2800" dirty="0">
              <a:solidFill>
                <a:schemeClr val="accent1"/>
              </a:solidFill>
              <a:cs typeface="PT Bold Mirror"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3" name="عنصر نائب للنص 2"/>
          <p:cNvSpPr>
            <a:spLocks noGrp="1"/>
          </p:cNvSpPr>
          <p:nvPr>
            <p:ph type="body" idx="1"/>
          </p:nvPr>
        </p:nvSpPr>
        <p:spPr>
          <a:xfrm>
            <a:off x="899593" y="214296"/>
            <a:ext cx="8101563" cy="4643470"/>
          </a:xfrm>
        </p:spPr>
        <p:txBody>
          <a:bodyPr/>
          <a:lstStyle/>
          <a:p>
            <a:pPr algn="just" rtl="1"/>
            <a:r>
              <a:rPr lang="ar-IQ" sz="2000" dirty="0" smtClean="0">
                <a:cs typeface="PT Bold Mirror" pitchFamily="2" charset="-78"/>
              </a:rPr>
              <a:t>  </a:t>
            </a:r>
            <a:r>
              <a:rPr lang="ar-IQ" sz="2000" dirty="0" err="1" smtClean="0">
                <a:solidFill>
                  <a:schemeClr val="tx1">
                    <a:lumMod val="85000"/>
                    <a:lumOff val="15000"/>
                  </a:schemeClr>
                </a:solidFill>
                <a:cs typeface="PT Bold Mirror" pitchFamily="2" charset="-78"/>
              </a:rPr>
              <a:t>الانظمة</a:t>
            </a:r>
            <a:r>
              <a:rPr lang="ar-IQ" sz="2000" dirty="0" smtClean="0">
                <a:solidFill>
                  <a:schemeClr val="tx1">
                    <a:lumMod val="85000"/>
                    <a:lumOff val="15000"/>
                  </a:schemeClr>
                </a:solidFill>
                <a:cs typeface="PT Bold Mirror" pitchFamily="2" charset="-78"/>
              </a:rPr>
              <a:t> والقرارات التنظيمية </a:t>
            </a:r>
            <a:r>
              <a:rPr lang="ar-IQ" sz="1600" dirty="0" smtClean="0">
                <a:solidFill>
                  <a:schemeClr val="tx1"/>
                </a:solidFill>
              </a:rPr>
              <a:t>: </a:t>
            </a:r>
            <a:r>
              <a:rPr lang="ar-IQ" sz="1600" i="0" dirty="0" smtClean="0">
                <a:solidFill>
                  <a:schemeClr val="tx1"/>
                </a:solidFill>
              </a:rPr>
              <a:t>وهو عمل قانوني يصدر من </a:t>
            </a:r>
            <a:r>
              <a:rPr lang="ar-IQ" sz="1600" i="0" dirty="0" err="1" smtClean="0">
                <a:solidFill>
                  <a:schemeClr val="tx1"/>
                </a:solidFill>
              </a:rPr>
              <a:t>الادارة</a:t>
            </a:r>
            <a:r>
              <a:rPr lang="ar-IQ" sz="1600" i="0" dirty="0" smtClean="0">
                <a:solidFill>
                  <a:schemeClr val="tx1"/>
                </a:solidFill>
              </a:rPr>
              <a:t> ويتضمن قواعد عامة ومجردة لا تخاطب شخصاً معيناً بذاته وإنما الأشخاص بصفاتهم، لهذا فأن القرار </a:t>
            </a:r>
            <a:r>
              <a:rPr lang="ar-IQ" sz="1600" i="0" dirty="0" err="1" smtClean="0">
                <a:solidFill>
                  <a:schemeClr val="tx1"/>
                </a:solidFill>
              </a:rPr>
              <a:t>الاداري</a:t>
            </a:r>
            <a:r>
              <a:rPr lang="ar-IQ" sz="1600" i="0" dirty="0" smtClean="0">
                <a:solidFill>
                  <a:schemeClr val="tx1"/>
                </a:solidFill>
              </a:rPr>
              <a:t> التنظيمي يشابه القانون من هذه الناحية فيسمى أحياناً بالتشريع الفرعي، </a:t>
            </a:r>
            <a:r>
              <a:rPr lang="ar-IQ" sz="1600" i="0" dirty="0" err="1" smtClean="0">
                <a:solidFill>
                  <a:schemeClr val="tx1"/>
                </a:solidFill>
              </a:rPr>
              <a:t>الا</a:t>
            </a:r>
            <a:r>
              <a:rPr lang="ar-IQ" sz="1600" i="0" dirty="0" smtClean="0">
                <a:solidFill>
                  <a:schemeClr val="tx1"/>
                </a:solidFill>
              </a:rPr>
              <a:t> إنه يتميز من القانون في جهة الإصدار، فالقرار التنظيمي يصدر من </a:t>
            </a:r>
            <a:r>
              <a:rPr lang="ar-IQ" sz="1600" i="0" dirty="0" err="1" smtClean="0">
                <a:solidFill>
                  <a:schemeClr val="tx1"/>
                </a:solidFill>
              </a:rPr>
              <a:t>الادارة</a:t>
            </a:r>
            <a:r>
              <a:rPr lang="ar-IQ" sz="1600" i="0" dirty="0" smtClean="0">
                <a:solidFill>
                  <a:schemeClr val="tx1"/>
                </a:solidFill>
              </a:rPr>
              <a:t> أي السلطة التنفيذية في حين إن القانون يصدر من السلطة التشريعية.</a:t>
            </a:r>
            <a:endParaRPr lang="en-US" sz="1600" i="0" dirty="0" smtClean="0">
              <a:solidFill>
                <a:schemeClr val="tx1"/>
              </a:solidFill>
            </a:endParaRPr>
          </a:p>
          <a:p>
            <a:pPr algn="just" rtl="1"/>
            <a:r>
              <a:rPr lang="ar-IQ" sz="1600" i="0" dirty="0" smtClean="0">
                <a:solidFill>
                  <a:schemeClr val="tx1"/>
                </a:solidFill>
              </a:rPr>
              <a:t>والقرار </a:t>
            </a:r>
            <a:r>
              <a:rPr lang="ar-IQ" sz="1600" i="0" dirty="0" err="1" smtClean="0">
                <a:solidFill>
                  <a:schemeClr val="tx1"/>
                </a:solidFill>
              </a:rPr>
              <a:t>الاداري</a:t>
            </a:r>
            <a:r>
              <a:rPr lang="ar-IQ" sz="1600" i="0" dirty="0" smtClean="0">
                <a:solidFill>
                  <a:schemeClr val="tx1"/>
                </a:solidFill>
              </a:rPr>
              <a:t> التنظيمي يعد مصدراً من مصادر المشروعية التي يجب على الإدارة </a:t>
            </a:r>
            <a:r>
              <a:rPr lang="ar-IQ" sz="1600" i="0" dirty="0" err="1" smtClean="0">
                <a:solidFill>
                  <a:schemeClr val="tx1"/>
                </a:solidFill>
              </a:rPr>
              <a:t>إحترامها</a:t>
            </a:r>
            <a:r>
              <a:rPr lang="ar-IQ" sz="1600" i="0" dirty="0" smtClean="0">
                <a:solidFill>
                  <a:schemeClr val="tx1"/>
                </a:solidFill>
              </a:rPr>
              <a:t> فيما تصدره من قرارات فردية، فهذه الأخيرة يجب أن لا تخالف القرارات </a:t>
            </a:r>
            <a:r>
              <a:rPr lang="ar-IQ" sz="1600" i="0" dirty="0" err="1" smtClean="0">
                <a:solidFill>
                  <a:schemeClr val="tx1"/>
                </a:solidFill>
              </a:rPr>
              <a:t>الادارية</a:t>
            </a:r>
            <a:r>
              <a:rPr lang="ar-IQ" sz="1600" i="0" dirty="0" smtClean="0">
                <a:solidFill>
                  <a:schemeClr val="tx1"/>
                </a:solidFill>
              </a:rPr>
              <a:t> </a:t>
            </a:r>
            <a:r>
              <a:rPr lang="ar-IQ" sz="1600" i="0" dirty="0" err="1" smtClean="0">
                <a:solidFill>
                  <a:schemeClr val="tx1"/>
                </a:solidFill>
              </a:rPr>
              <a:t>التنظيمة</a:t>
            </a:r>
            <a:r>
              <a:rPr lang="ar-IQ" sz="1600" i="0" dirty="0" smtClean="0">
                <a:solidFill>
                  <a:schemeClr val="tx1"/>
                </a:solidFill>
              </a:rPr>
              <a:t> ، لأنها في مرتبة </a:t>
            </a:r>
            <a:r>
              <a:rPr lang="ar-IQ" sz="1600" i="0" dirty="0" err="1" smtClean="0">
                <a:solidFill>
                  <a:schemeClr val="tx1"/>
                </a:solidFill>
              </a:rPr>
              <a:t>آدنى</a:t>
            </a:r>
            <a:r>
              <a:rPr lang="ar-IQ" sz="1600" i="0" dirty="0" smtClean="0">
                <a:solidFill>
                  <a:schemeClr val="tx1"/>
                </a:solidFill>
              </a:rPr>
              <a:t> منها، حتى لو صدرت من جهة إدارية أعلى من الجهة التي أصدرت القرار التنظيمي.</a:t>
            </a:r>
            <a:endParaRPr lang="en-US" sz="1600" i="0" dirty="0" smtClean="0">
              <a:solidFill>
                <a:schemeClr val="tx1"/>
              </a:solidFill>
            </a:endParaRPr>
          </a:p>
          <a:p>
            <a:pPr algn="just" rtl="1"/>
            <a:r>
              <a:rPr lang="ar-IQ" sz="1600" i="0" dirty="0" smtClean="0">
                <a:solidFill>
                  <a:schemeClr val="tx1"/>
                </a:solidFill>
              </a:rPr>
              <a:t>ومن باب أولى فإنه يجب على </a:t>
            </a:r>
            <a:r>
              <a:rPr lang="ar-IQ" sz="1600" i="0" dirty="0" err="1" smtClean="0">
                <a:solidFill>
                  <a:schemeClr val="tx1"/>
                </a:solidFill>
              </a:rPr>
              <a:t>الادارة</a:t>
            </a:r>
            <a:r>
              <a:rPr lang="ar-IQ" sz="1600" i="0" dirty="0" smtClean="0">
                <a:solidFill>
                  <a:schemeClr val="tx1"/>
                </a:solidFill>
              </a:rPr>
              <a:t> في قراراتها التنظيمية أن لا تخالف القوانين لان القوانين تعلو على القرارات التنظيمية في سلم  مصادر المشروعية.</a:t>
            </a:r>
            <a:endParaRPr lang="en-US" sz="1600" i="0" dirty="0" smtClean="0">
              <a:solidFill>
                <a:schemeClr val="tx1"/>
              </a:solidFill>
            </a:endParaRPr>
          </a:p>
          <a:p>
            <a:pPr algn="just" rtl="1"/>
            <a:r>
              <a:rPr lang="ar-IQ" sz="1600" i="0" dirty="0" smtClean="0">
                <a:solidFill>
                  <a:schemeClr val="tx1"/>
                </a:solidFill>
              </a:rPr>
              <a:t>والقرار التنظيمي- يصدر من </a:t>
            </a:r>
            <a:r>
              <a:rPr lang="ar-IQ" sz="1600" i="0" dirty="0" err="1" smtClean="0">
                <a:solidFill>
                  <a:schemeClr val="tx1"/>
                </a:solidFill>
              </a:rPr>
              <a:t>الادارة</a:t>
            </a:r>
            <a:r>
              <a:rPr lang="ar-IQ" sz="1600" i="0" dirty="0" smtClean="0">
                <a:solidFill>
                  <a:schemeClr val="tx1"/>
                </a:solidFill>
              </a:rPr>
              <a:t> ومن ثم فهو ملزم لها وللسلطات </a:t>
            </a:r>
            <a:r>
              <a:rPr lang="ar-IQ" sz="1600" i="0" dirty="0" err="1" smtClean="0">
                <a:solidFill>
                  <a:schemeClr val="tx1"/>
                </a:solidFill>
              </a:rPr>
              <a:t>الادارية</a:t>
            </a:r>
            <a:r>
              <a:rPr lang="ar-IQ" sz="1600" i="0" dirty="0" smtClean="0">
                <a:solidFill>
                  <a:schemeClr val="tx1"/>
                </a:solidFill>
              </a:rPr>
              <a:t> </a:t>
            </a:r>
            <a:r>
              <a:rPr lang="ar-IQ" sz="1600" i="0" dirty="0" err="1" smtClean="0">
                <a:solidFill>
                  <a:schemeClr val="tx1"/>
                </a:solidFill>
              </a:rPr>
              <a:t>الادنى</a:t>
            </a:r>
            <a:r>
              <a:rPr lang="ar-IQ" sz="1600" i="0" dirty="0" smtClean="0">
                <a:solidFill>
                  <a:schemeClr val="tx1"/>
                </a:solidFill>
              </a:rPr>
              <a:t> درجة منها ما لم يعدل </a:t>
            </a:r>
            <a:r>
              <a:rPr lang="ar-IQ" sz="1600" i="0" dirty="0" err="1" smtClean="0">
                <a:solidFill>
                  <a:schemeClr val="tx1"/>
                </a:solidFill>
              </a:rPr>
              <a:t>او</a:t>
            </a:r>
            <a:r>
              <a:rPr lang="ar-IQ" sz="1600" i="0" dirty="0" smtClean="0">
                <a:solidFill>
                  <a:schemeClr val="tx1"/>
                </a:solidFill>
              </a:rPr>
              <a:t> يلغ بقرار تنظيمي </a:t>
            </a:r>
            <a:r>
              <a:rPr lang="ar-IQ" sz="1600" i="0" dirty="0" err="1" smtClean="0">
                <a:solidFill>
                  <a:schemeClr val="tx1"/>
                </a:solidFill>
              </a:rPr>
              <a:t>اخر</a:t>
            </a:r>
            <a:r>
              <a:rPr lang="ar-IQ" sz="1600" i="0" dirty="0" smtClean="0">
                <a:solidFill>
                  <a:schemeClr val="tx1"/>
                </a:solidFill>
              </a:rPr>
              <a:t> صادر من الجهة نفسها </a:t>
            </a:r>
            <a:r>
              <a:rPr lang="ar-IQ" sz="1600" i="0" dirty="0" err="1" smtClean="0">
                <a:solidFill>
                  <a:schemeClr val="tx1"/>
                </a:solidFill>
              </a:rPr>
              <a:t>او</a:t>
            </a:r>
            <a:r>
              <a:rPr lang="ar-IQ" sz="1600" i="0" dirty="0" smtClean="0">
                <a:solidFill>
                  <a:schemeClr val="tx1"/>
                </a:solidFill>
              </a:rPr>
              <a:t> جهة </a:t>
            </a:r>
            <a:r>
              <a:rPr lang="ar-IQ" sz="1600" i="0" dirty="0" err="1" smtClean="0">
                <a:solidFill>
                  <a:schemeClr val="tx1"/>
                </a:solidFill>
              </a:rPr>
              <a:t>ادارية</a:t>
            </a:r>
            <a:r>
              <a:rPr lang="ar-IQ" sz="1600" i="0" dirty="0" smtClean="0">
                <a:solidFill>
                  <a:schemeClr val="tx1"/>
                </a:solidFill>
              </a:rPr>
              <a:t> </a:t>
            </a:r>
            <a:r>
              <a:rPr lang="ar-IQ" sz="1600" i="0" dirty="0" err="1" smtClean="0">
                <a:solidFill>
                  <a:schemeClr val="tx1"/>
                </a:solidFill>
              </a:rPr>
              <a:t>اعلى</a:t>
            </a:r>
            <a:r>
              <a:rPr lang="ar-IQ" sz="1600" i="0" dirty="0" smtClean="0">
                <a:solidFill>
                  <a:schemeClr val="tx1"/>
                </a:solidFill>
              </a:rPr>
              <a:t> درجة منها. </a:t>
            </a:r>
          </a:p>
          <a:p>
            <a:pPr algn="just" rtl="1"/>
            <a:r>
              <a:rPr lang="ar-IQ" sz="1600" i="0" dirty="0" smtClean="0">
                <a:solidFill>
                  <a:schemeClr val="tx1"/>
                </a:solidFill>
              </a:rPr>
              <a:t>وهي على أنواع : </a:t>
            </a:r>
            <a:r>
              <a:rPr lang="ar-IQ" sz="1600" i="0" dirty="0" err="1" smtClean="0">
                <a:solidFill>
                  <a:schemeClr val="tx1"/>
                </a:solidFill>
              </a:rPr>
              <a:t>الانظمة</a:t>
            </a:r>
            <a:r>
              <a:rPr lang="ar-IQ" sz="1600" i="0" dirty="0" smtClean="0">
                <a:solidFill>
                  <a:schemeClr val="tx1"/>
                </a:solidFill>
              </a:rPr>
              <a:t> التنفيذية ، </a:t>
            </a:r>
            <a:r>
              <a:rPr lang="ar-IQ" sz="1600" i="0" dirty="0" err="1" smtClean="0">
                <a:solidFill>
                  <a:schemeClr val="tx1"/>
                </a:solidFill>
              </a:rPr>
              <a:t>والانظمة</a:t>
            </a:r>
            <a:r>
              <a:rPr lang="ar-IQ" sz="1600" i="0" dirty="0" smtClean="0">
                <a:solidFill>
                  <a:schemeClr val="tx1"/>
                </a:solidFill>
              </a:rPr>
              <a:t> المستقلة ، </a:t>
            </a:r>
            <a:r>
              <a:rPr lang="ar-IQ" sz="1600" i="0" dirty="0" err="1" smtClean="0">
                <a:solidFill>
                  <a:schemeClr val="tx1"/>
                </a:solidFill>
              </a:rPr>
              <a:t>والانظمة</a:t>
            </a:r>
            <a:r>
              <a:rPr lang="ar-IQ" sz="1600" i="0" dirty="0" smtClean="0">
                <a:solidFill>
                  <a:schemeClr val="tx1"/>
                </a:solidFill>
              </a:rPr>
              <a:t> التفويضية ، </a:t>
            </a:r>
            <a:r>
              <a:rPr lang="ar-IQ" sz="1600" i="0" dirty="0" err="1" smtClean="0">
                <a:solidFill>
                  <a:schemeClr val="tx1"/>
                </a:solidFill>
              </a:rPr>
              <a:t>وانظمة</a:t>
            </a:r>
            <a:r>
              <a:rPr lang="ar-IQ" sz="1600" i="0" dirty="0" smtClean="0">
                <a:solidFill>
                  <a:schemeClr val="tx1"/>
                </a:solidFill>
              </a:rPr>
              <a:t> الضبط ، </a:t>
            </a:r>
            <a:r>
              <a:rPr lang="ar-IQ" sz="1600" i="0" dirty="0" err="1" smtClean="0">
                <a:solidFill>
                  <a:schemeClr val="tx1"/>
                </a:solidFill>
              </a:rPr>
              <a:t>وانظمة</a:t>
            </a:r>
            <a:r>
              <a:rPr lang="ar-IQ" sz="1600" i="0" dirty="0" smtClean="0">
                <a:solidFill>
                  <a:schemeClr val="tx1"/>
                </a:solidFill>
              </a:rPr>
              <a:t> الضرورة </a:t>
            </a:r>
            <a:endParaRPr lang="en-US" sz="1600" i="0" dirty="0" smtClean="0">
              <a:solidFill>
                <a:schemeClr val="tx1"/>
              </a:solidFill>
            </a:endParaRPr>
          </a:p>
          <a:p>
            <a:pPr algn="r">
              <a:buNone/>
            </a:pPr>
            <a:endParaRPr lang="ar-IQ" sz="1400" i="0" dirty="0">
              <a:solidFill>
                <a:schemeClr val="tx1"/>
              </a:solidFill>
              <a:cs typeface="PT Bold Mirror"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00100" y="285734"/>
            <a:ext cx="7786742" cy="4714908"/>
          </a:xfrm>
          <a:prstGeom prst="rect">
            <a:avLst/>
          </a:prstGeom>
        </p:spPr>
        <p:txBody>
          <a:bodyPr spcFirstLastPara="1" wrap="square" lIns="91425" tIns="91425" rIns="91425" bIns="91425" anchor="t" anchorCtr="0">
            <a:noAutofit/>
          </a:bodyPr>
          <a:lstStyle/>
          <a:p>
            <a:pPr algn="r" rtl="1"/>
            <a:r>
              <a:rPr lang="ar-IQ" sz="1600" dirty="0" smtClean="0">
                <a:solidFill>
                  <a:schemeClr val="tx1"/>
                </a:solidFill>
                <a:cs typeface="PT Bold Mirror" pitchFamily="2" charset="-78"/>
              </a:rPr>
              <a:t>ثانياً: مصادر المشروعية غير المدونة : </a:t>
            </a:r>
            <a:br>
              <a:rPr lang="ar-IQ" sz="1600" dirty="0" smtClean="0">
                <a:solidFill>
                  <a:schemeClr val="tx1"/>
                </a:solidFill>
                <a:cs typeface="PT Bold Mirror" pitchFamily="2" charset="-78"/>
              </a:rPr>
            </a:br>
            <a:r>
              <a:rPr lang="en-US" sz="1400" dirty="0" smtClean="0">
                <a:solidFill>
                  <a:schemeClr val="tx1"/>
                </a:solidFill>
              </a:rPr>
              <a:t/>
            </a:r>
            <a:br>
              <a:rPr lang="en-US" sz="1400" dirty="0" smtClean="0">
                <a:solidFill>
                  <a:schemeClr val="tx1"/>
                </a:solidFill>
              </a:rPr>
            </a:br>
            <a:r>
              <a:rPr lang="ar-IQ" sz="1400" dirty="0" smtClean="0">
                <a:solidFill>
                  <a:schemeClr val="tx1"/>
                </a:solidFill>
                <a:cs typeface="PT Bold Mirror" pitchFamily="2" charset="-78"/>
              </a:rPr>
              <a:t>أولا- </a:t>
            </a:r>
            <a:r>
              <a:rPr lang="ar-IQ" sz="1600" dirty="0" smtClean="0">
                <a:solidFill>
                  <a:schemeClr val="tx1"/>
                </a:solidFill>
                <a:cs typeface="PT Bold Mirror" pitchFamily="2" charset="-78"/>
              </a:rPr>
              <a:t>المبادئ القانون العامة: </a:t>
            </a:r>
            <a:r>
              <a:rPr lang="en-US" sz="1600" dirty="0" smtClean="0">
                <a:solidFill>
                  <a:schemeClr val="tx1"/>
                </a:solidFill>
              </a:rPr>
              <a:t/>
            </a:r>
            <a:br>
              <a:rPr lang="en-US" sz="1600" dirty="0" smtClean="0">
                <a:solidFill>
                  <a:schemeClr val="tx1"/>
                </a:solidFill>
              </a:rPr>
            </a:br>
            <a:r>
              <a:rPr lang="ar-IQ" sz="1600" dirty="0" smtClean="0">
                <a:solidFill>
                  <a:schemeClr val="tx1"/>
                </a:solidFill>
              </a:rPr>
              <a:t>وهي تلك القواعد القانونية غير المكتوبة التي يقررها </a:t>
            </a:r>
            <a:r>
              <a:rPr lang="ar-IQ" sz="1600" dirty="0" err="1" smtClean="0">
                <a:solidFill>
                  <a:schemeClr val="tx1"/>
                </a:solidFill>
              </a:rPr>
              <a:t>او</a:t>
            </a:r>
            <a:r>
              <a:rPr lang="ar-IQ" sz="1600" dirty="0" smtClean="0">
                <a:solidFill>
                  <a:schemeClr val="tx1"/>
                </a:solidFill>
              </a:rPr>
              <a:t> يكتشفها </a:t>
            </a:r>
            <a:r>
              <a:rPr lang="ar-IQ" sz="1600" dirty="0" err="1" smtClean="0">
                <a:solidFill>
                  <a:schemeClr val="tx1"/>
                </a:solidFill>
              </a:rPr>
              <a:t>او</a:t>
            </a:r>
            <a:r>
              <a:rPr lang="ar-IQ" sz="1600" dirty="0" smtClean="0">
                <a:solidFill>
                  <a:schemeClr val="tx1"/>
                </a:solidFill>
              </a:rPr>
              <a:t> يستنبطها القضاء ويعلنها في </a:t>
            </a:r>
            <a:r>
              <a:rPr lang="ar-IQ" sz="1600" dirty="0" err="1" smtClean="0">
                <a:solidFill>
                  <a:schemeClr val="tx1"/>
                </a:solidFill>
              </a:rPr>
              <a:t>احكامه</a:t>
            </a:r>
            <a:r>
              <a:rPr lang="ar-IQ" sz="1600" dirty="0" smtClean="0">
                <a:solidFill>
                  <a:schemeClr val="tx1"/>
                </a:solidFill>
              </a:rPr>
              <a:t>، فتكتسب قوة </a:t>
            </a:r>
            <a:r>
              <a:rPr lang="ar-IQ" sz="1600" dirty="0" err="1" smtClean="0">
                <a:solidFill>
                  <a:schemeClr val="tx1"/>
                </a:solidFill>
              </a:rPr>
              <a:t>الزامية</a:t>
            </a:r>
            <a:r>
              <a:rPr lang="ar-IQ" sz="1600" dirty="0" smtClean="0">
                <a:solidFill>
                  <a:schemeClr val="tx1"/>
                </a:solidFill>
              </a:rPr>
              <a:t> وتصبح مصدراً من مصادر المشروعية.</a:t>
            </a:r>
            <a:r>
              <a:rPr lang="en-US" sz="1600" dirty="0" smtClean="0">
                <a:solidFill>
                  <a:schemeClr val="tx1"/>
                </a:solidFill>
              </a:rPr>
              <a:t/>
            </a:r>
            <a:br>
              <a:rPr lang="en-US" sz="1600" dirty="0" smtClean="0">
                <a:solidFill>
                  <a:schemeClr val="tx1"/>
                </a:solidFill>
              </a:rPr>
            </a:br>
            <a:r>
              <a:rPr lang="ar-IQ" sz="1600" dirty="0" err="1" smtClean="0">
                <a:solidFill>
                  <a:schemeClr val="tx1"/>
                </a:solidFill>
              </a:rPr>
              <a:t>ان</a:t>
            </a:r>
            <a:r>
              <a:rPr lang="ar-IQ" sz="1600" dirty="0" smtClean="0">
                <a:solidFill>
                  <a:schemeClr val="tx1"/>
                </a:solidFill>
              </a:rPr>
              <a:t> على </a:t>
            </a:r>
            <a:r>
              <a:rPr lang="ar-IQ" sz="1600" dirty="0" err="1" smtClean="0">
                <a:solidFill>
                  <a:schemeClr val="tx1"/>
                </a:solidFill>
              </a:rPr>
              <a:t>الادارة</a:t>
            </a:r>
            <a:r>
              <a:rPr lang="ar-IQ" sz="1600" dirty="0" smtClean="0">
                <a:solidFill>
                  <a:schemeClr val="tx1"/>
                </a:solidFill>
              </a:rPr>
              <a:t> احترام المبادئ القانونية العامة وعدم الخروج عليها في </a:t>
            </a:r>
            <a:r>
              <a:rPr lang="ar-IQ" sz="1600" dirty="0" err="1" smtClean="0">
                <a:solidFill>
                  <a:schemeClr val="tx1"/>
                </a:solidFill>
              </a:rPr>
              <a:t>اعمالها</a:t>
            </a:r>
            <a:r>
              <a:rPr lang="ar-IQ" sz="1600" dirty="0" smtClean="0">
                <a:solidFill>
                  <a:schemeClr val="tx1"/>
                </a:solidFill>
              </a:rPr>
              <a:t> القانونية والمادية، </a:t>
            </a:r>
            <a:r>
              <a:rPr lang="ar-IQ" sz="1600" dirty="0" err="1" smtClean="0">
                <a:solidFill>
                  <a:schemeClr val="tx1"/>
                </a:solidFill>
              </a:rPr>
              <a:t>الا</a:t>
            </a:r>
            <a:r>
              <a:rPr lang="ar-IQ" sz="1600" dirty="0" smtClean="0">
                <a:solidFill>
                  <a:schemeClr val="tx1"/>
                </a:solidFill>
              </a:rPr>
              <a:t> </a:t>
            </a:r>
            <a:r>
              <a:rPr lang="ar-IQ" sz="1600" dirty="0" err="1" smtClean="0">
                <a:solidFill>
                  <a:schemeClr val="tx1"/>
                </a:solidFill>
              </a:rPr>
              <a:t>اذا</a:t>
            </a:r>
            <a:r>
              <a:rPr lang="ar-IQ" sz="1600" dirty="0" smtClean="0">
                <a:solidFill>
                  <a:schemeClr val="tx1"/>
                </a:solidFill>
              </a:rPr>
              <a:t> كانت هذه </a:t>
            </a:r>
            <a:r>
              <a:rPr lang="ar-IQ" sz="1600" dirty="0" err="1" smtClean="0">
                <a:solidFill>
                  <a:schemeClr val="tx1"/>
                </a:solidFill>
              </a:rPr>
              <a:t>الاعمال</a:t>
            </a:r>
            <a:r>
              <a:rPr lang="ar-IQ" sz="1600" dirty="0" smtClean="0">
                <a:solidFill>
                  <a:schemeClr val="tx1"/>
                </a:solidFill>
              </a:rPr>
              <a:t> مشوبة بعيب مخالفة القانون وتصرفها تصرف غير مشروع يؤدي بالقاضي </a:t>
            </a:r>
            <a:r>
              <a:rPr lang="ar-IQ" sz="1600" dirty="0" err="1" smtClean="0">
                <a:solidFill>
                  <a:schemeClr val="tx1"/>
                </a:solidFill>
              </a:rPr>
              <a:t>ال</a:t>
            </a:r>
            <a:r>
              <a:rPr lang="ar-IQ" sz="1600" dirty="0" smtClean="0">
                <a:solidFill>
                  <a:schemeClr val="tx1"/>
                </a:solidFill>
              </a:rPr>
              <a:t> </a:t>
            </a:r>
            <a:r>
              <a:rPr lang="ar-IQ" sz="1600" dirty="0" err="1" smtClean="0">
                <a:solidFill>
                  <a:schemeClr val="tx1"/>
                </a:solidFill>
              </a:rPr>
              <a:t>الغائه</a:t>
            </a:r>
            <a:r>
              <a:rPr lang="ar-IQ" sz="1600" dirty="0" smtClean="0">
                <a:solidFill>
                  <a:schemeClr val="tx1"/>
                </a:solidFill>
              </a:rPr>
              <a:t> </a:t>
            </a:r>
            <a:r>
              <a:rPr lang="ar-IQ" sz="1600" dirty="0" err="1" smtClean="0">
                <a:solidFill>
                  <a:schemeClr val="tx1"/>
                </a:solidFill>
              </a:rPr>
              <a:t>او</a:t>
            </a:r>
            <a:r>
              <a:rPr lang="ar-IQ" sz="1600" dirty="0" smtClean="0">
                <a:solidFill>
                  <a:schemeClr val="tx1"/>
                </a:solidFill>
              </a:rPr>
              <a:t> التعويض عنه.</a:t>
            </a:r>
            <a:r>
              <a:rPr lang="en-US" sz="1600" dirty="0" smtClean="0">
                <a:solidFill>
                  <a:schemeClr val="tx1"/>
                </a:solidFill>
              </a:rPr>
              <a:t/>
            </a:r>
            <a:br>
              <a:rPr lang="en-US" sz="1600" dirty="0" smtClean="0">
                <a:solidFill>
                  <a:schemeClr val="tx1"/>
                </a:solidFill>
              </a:rPr>
            </a:br>
            <a:r>
              <a:rPr lang="ar-IQ" sz="1600" dirty="0" smtClean="0">
                <a:solidFill>
                  <a:schemeClr val="tx1"/>
                </a:solidFill>
              </a:rPr>
              <a:t>ويرى معظم الفقهاء </a:t>
            </a:r>
            <a:r>
              <a:rPr lang="ar-IQ" sz="1600" dirty="0" err="1" smtClean="0">
                <a:solidFill>
                  <a:schemeClr val="tx1"/>
                </a:solidFill>
              </a:rPr>
              <a:t>ان</a:t>
            </a:r>
            <a:r>
              <a:rPr lang="ar-IQ" sz="1600" dirty="0" smtClean="0">
                <a:solidFill>
                  <a:schemeClr val="tx1"/>
                </a:solidFill>
              </a:rPr>
              <a:t> </a:t>
            </a:r>
            <a:r>
              <a:rPr lang="ar-IQ" sz="1600" dirty="0" err="1" smtClean="0">
                <a:solidFill>
                  <a:schemeClr val="tx1"/>
                </a:solidFill>
              </a:rPr>
              <a:t>اصل</a:t>
            </a:r>
            <a:r>
              <a:rPr lang="ar-IQ" sz="1600" dirty="0" smtClean="0">
                <a:solidFill>
                  <a:schemeClr val="tx1"/>
                </a:solidFill>
              </a:rPr>
              <a:t> المبادئ القانونية العامة يعود </a:t>
            </a:r>
            <a:r>
              <a:rPr lang="ar-IQ" sz="1600" dirty="0" err="1" smtClean="0">
                <a:solidFill>
                  <a:schemeClr val="tx1"/>
                </a:solidFill>
              </a:rPr>
              <a:t>الى</a:t>
            </a:r>
            <a:r>
              <a:rPr lang="ar-IQ" sz="1600" dirty="0" smtClean="0">
                <a:solidFill>
                  <a:schemeClr val="tx1"/>
                </a:solidFill>
              </a:rPr>
              <a:t> مجلس الدولة الفرنسي الذي اكتشفها </a:t>
            </a:r>
            <a:r>
              <a:rPr lang="ar-IQ" sz="1600" dirty="0" err="1" smtClean="0">
                <a:solidFill>
                  <a:schemeClr val="tx1"/>
                </a:solidFill>
              </a:rPr>
              <a:t>واعلن</a:t>
            </a:r>
            <a:r>
              <a:rPr lang="ar-IQ" sz="1600" dirty="0" smtClean="0">
                <a:solidFill>
                  <a:schemeClr val="tx1"/>
                </a:solidFill>
              </a:rPr>
              <a:t> عنها في </a:t>
            </a:r>
            <a:r>
              <a:rPr lang="ar-IQ" sz="1600" dirty="0" err="1" smtClean="0">
                <a:solidFill>
                  <a:schemeClr val="tx1"/>
                </a:solidFill>
              </a:rPr>
              <a:t>احكامه</a:t>
            </a:r>
            <a:r>
              <a:rPr lang="ar-IQ" sz="1600" dirty="0" smtClean="0">
                <a:solidFill>
                  <a:schemeClr val="tx1"/>
                </a:solidFill>
              </a:rPr>
              <a:t> العديدة ومن </a:t>
            </a:r>
            <a:r>
              <a:rPr lang="ar-IQ" sz="1600" dirty="0" err="1" smtClean="0">
                <a:solidFill>
                  <a:schemeClr val="tx1"/>
                </a:solidFill>
              </a:rPr>
              <a:t>الامثلة</a:t>
            </a:r>
            <a:r>
              <a:rPr lang="ar-IQ" sz="1600" dirty="0" smtClean="0">
                <a:solidFill>
                  <a:schemeClr val="tx1"/>
                </a:solidFill>
              </a:rPr>
              <a:t> البارزة على تلك المبادئ:</a:t>
            </a:r>
            <a:r>
              <a:rPr lang="en-US" sz="1600" dirty="0" smtClean="0">
                <a:solidFill>
                  <a:schemeClr val="tx1"/>
                </a:solidFill>
              </a:rPr>
              <a:t/>
            </a:r>
            <a:br>
              <a:rPr lang="en-US" sz="1600" dirty="0" smtClean="0">
                <a:solidFill>
                  <a:schemeClr val="tx1"/>
                </a:solidFill>
              </a:rPr>
            </a:br>
            <a:r>
              <a:rPr lang="ar-IQ" sz="1600" dirty="0" smtClean="0">
                <a:solidFill>
                  <a:schemeClr val="tx1"/>
                </a:solidFill>
              </a:rPr>
              <a:t>مبدأ المساواة: نحو المساواة </a:t>
            </a:r>
            <a:r>
              <a:rPr lang="ar-IQ" sz="1600" dirty="0" err="1" smtClean="0">
                <a:solidFill>
                  <a:schemeClr val="tx1"/>
                </a:solidFill>
              </a:rPr>
              <a:t>امام</a:t>
            </a:r>
            <a:r>
              <a:rPr lang="ar-IQ" sz="1600" dirty="0" smtClean="0">
                <a:solidFill>
                  <a:schemeClr val="tx1"/>
                </a:solidFill>
              </a:rPr>
              <a:t> القانون، </a:t>
            </a:r>
            <a:r>
              <a:rPr lang="ar-IQ" sz="1600" dirty="0" err="1" smtClean="0">
                <a:solidFill>
                  <a:schemeClr val="tx1"/>
                </a:solidFill>
              </a:rPr>
              <a:t>وامام</a:t>
            </a:r>
            <a:r>
              <a:rPr lang="ar-IQ" sz="1600" dirty="0" smtClean="0">
                <a:solidFill>
                  <a:schemeClr val="tx1"/>
                </a:solidFill>
              </a:rPr>
              <a:t> </a:t>
            </a:r>
            <a:r>
              <a:rPr lang="ar-IQ" sz="1600" dirty="0" err="1" smtClean="0">
                <a:solidFill>
                  <a:schemeClr val="tx1"/>
                </a:solidFill>
              </a:rPr>
              <a:t>الاعباء</a:t>
            </a:r>
            <a:r>
              <a:rPr lang="ar-IQ" sz="1600" dirty="0" smtClean="0">
                <a:solidFill>
                  <a:schemeClr val="tx1"/>
                </a:solidFill>
              </a:rPr>
              <a:t> العامة، وفي الانتفاع من المرافق العامة.</a:t>
            </a:r>
            <a:r>
              <a:rPr lang="en-US" sz="1600" dirty="0" smtClean="0">
                <a:solidFill>
                  <a:schemeClr val="tx1"/>
                </a:solidFill>
              </a:rPr>
              <a:t/>
            </a:r>
            <a:br>
              <a:rPr lang="en-US" sz="1600" dirty="0" smtClean="0">
                <a:solidFill>
                  <a:schemeClr val="tx1"/>
                </a:solidFill>
              </a:rPr>
            </a:br>
            <a:r>
              <a:rPr lang="ar-IQ" sz="1600" dirty="0" smtClean="0">
                <a:solidFill>
                  <a:schemeClr val="tx1"/>
                </a:solidFill>
              </a:rPr>
              <a:t>في مجال الحريات العامة والحقوق الفردية، حرية الفكر والعقيدة والتجارة والصناعة.</a:t>
            </a:r>
            <a:r>
              <a:rPr lang="en-US" sz="1600" dirty="0" smtClean="0">
                <a:solidFill>
                  <a:schemeClr val="tx1"/>
                </a:solidFill>
              </a:rPr>
              <a:t/>
            </a:r>
            <a:br>
              <a:rPr lang="en-US" sz="1600" dirty="0" smtClean="0">
                <a:solidFill>
                  <a:schemeClr val="tx1"/>
                </a:solidFill>
              </a:rPr>
            </a:br>
            <a:r>
              <a:rPr lang="ar-IQ" sz="1600" dirty="0" smtClean="0">
                <a:solidFill>
                  <a:schemeClr val="tx1"/>
                </a:solidFill>
              </a:rPr>
              <a:t>مبدأ تمكين المتهم من الدفاع عن نفسه: من مقتضى هذا المبدأ هذا المبدأ </a:t>
            </a:r>
            <a:r>
              <a:rPr lang="ar-IQ" sz="1600" dirty="0" err="1" smtClean="0">
                <a:solidFill>
                  <a:schemeClr val="tx1"/>
                </a:solidFill>
              </a:rPr>
              <a:t>اعلام</a:t>
            </a:r>
            <a:r>
              <a:rPr lang="ar-IQ" sz="1600" dirty="0" smtClean="0">
                <a:solidFill>
                  <a:schemeClr val="tx1"/>
                </a:solidFill>
              </a:rPr>
              <a:t> الشخص بالتهمة المنسوبة </a:t>
            </a:r>
            <a:r>
              <a:rPr lang="ar-IQ" sz="1600" dirty="0" err="1" smtClean="0">
                <a:solidFill>
                  <a:schemeClr val="tx1"/>
                </a:solidFill>
              </a:rPr>
              <a:t>اليه</a:t>
            </a:r>
            <a:r>
              <a:rPr lang="ar-IQ" sz="1600" dirty="0" smtClean="0">
                <a:solidFill>
                  <a:schemeClr val="tx1"/>
                </a:solidFill>
              </a:rPr>
              <a:t> قبل فرض العقوبة، وتمكينه من الدفاع عن نفسه </a:t>
            </a:r>
            <a:r>
              <a:rPr lang="ar-IQ" sz="1600" dirty="0" err="1" smtClean="0">
                <a:solidFill>
                  <a:schemeClr val="tx1"/>
                </a:solidFill>
              </a:rPr>
              <a:t>فاذا</a:t>
            </a:r>
            <a:r>
              <a:rPr lang="ar-IQ" sz="1600" dirty="0" smtClean="0">
                <a:solidFill>
                  <a:schemeClr val="tx1"/>
                </a:solidFill>
              </a:rPr>
              <a:t> </a:t>
            </a:r>
            <a:r>
              <a:rPr lang="ar-IQ" sz="1600" dirty="0" err="1" smtClean="0">
                <a:solidFill>
                  <a:schemeClr val="tx1"/>
                </a:solidFill>
              </a:rPr>
              <a:t>اهمل</a:t>
            </a:r>
            <a:r>
              <a:rPr lang="ar-IQ" sz="1600" dirty="0" smtClean="0">
                <a:solidFill>
                  <a:schemeClr val="tx1"/>
                </a:solidFill>
              </a:rPr>
              <a:t> القاضي هذا </a:t>
            </a:r>
            <a:r>
              <a:rPr lang="ar-IQ" sz="1600" dirty="0" err="1" smtClean="0">
                <a:solidFill>
                  <a:schemeClr val="tx1"/>
                </a:solidFill>
              </a:rPr>
              <a:t>الاجراء</a:t>
            </a:r>
            <a:r>
              <a:rPr lang="ar-IQ" sz="1600" dirty="0" smtClean="0">
                <a:solidFill>
                  <a:schemeClr val="tx1"/>
                </a:solidFill>
              </a:rPr>
              <a:t> كان حكمه معيباً، حتى لو لم يرد نص قانوني يلزم القاضي بهذا </a:t>
            </a:r>
            <a:r>
              <a:rPr lang="ar-IQ" sz="1600" dirty="0" err="1" smtClean="0">
                <a:solidFill>
                  <a:schemeClr val="tx1"/>
                </a:solidFill>
              </a:rPr>
              <a:t>الاجراء</a:t>
            </a:r>
            <a:r>
              <a:rPr lang="ar-IQ" sz="1600" dirty="0" smtClean="0">
                <a:solidFill>
                  <a:schemeClr val="tx1"/>
                </a:solidFill>
              </a:rPr>
              <a:t>.</a:t>
            </a:r>
            <a:r>
              <a:rPr lang="en-US" sz="1600" dirty="0" smtClean="0">
                <a:solidFill>
                  <a:schemeClr val="tx1"/>
                </a:solidFill>
              </a:rPr>
              <a:t/>
            </a:r>
            <a:br>
              <a:rPr lang="en-US" sz="1600" dirty="0" smtClean="0">
                <a:solidFill>
                  <a:schemeClr val="tx1"/>
                </a:solidFill>
              </a:rPr>
            </a:br>
            <a:r>
              <a:rPr lang="ar-IQ" sz="1600" dirty="0" smtClean="0">
                <a:solidFill>
                  <a:schemeClr val="tx1"/>
                </a:solidFill>
              </a:rPr>
              <a:t>مبدأ حجة الشيء المقضي </a:t>
            </a:r>
            <a:r>
              <a:rPr lang="ar-IQ" sz="1600" dirty="0" err="1" smtClean="0">
                <a:solidFill>
                  <a:schemeClr val="tx1"/>
                </a:solidFill>
              </a:rPr>
              <a:t>به</a:t>
            </a:r>
            <a:r>
              <a:rPr lang="ar-IQ" sz="1600" dirty="0" smtClean="0">
                <a:solidFill>
                  <a:schemeClr val="tx1"/>
                </a:solidFill>
              </a:rPr>
              <a:t>.</a:t>
            </a:r>
            <a:r>
              <a:rPr lang="en-US" sz="1600" dirty="0" smtClean="0">
                <a:solidFill>
                  <a:schemeClr val="tx1"/>
                </a:solidFill>
              </a:rPr>
              <a:t/>
            </a:r>
            <a:br>
              <a:rPr lang="en-US" sz="1600" dirty="0" smtClean="0">
                <a:solidFill>
                  <a:schemeClr val="tx1"/>
                </a:solidFill>
              </a:rPr>
            </a:br>
            <a:r>
              <a:rPr lang="ar-IQ" sz="1600" dirty="0" smtClean="0">
                <a:solidFill>
                  <a:schemeClr val="tx1"/>
                </a:solidFill>
              </a:rPr>
              <a:t>مبدأ حق الفرد في اللجوء </a:t>
            </a:r>
            <a:r>
              <a:rPr lang="ar-IQ" sz="1600" dirty="0" err="1" smtClean="0">
                <a:solidFill>
                  <a:schemeClr val="tx1"/>
                </a:solidFill>
              </a:rPr>
              <a:t>الى</a:t>
            </a:r>
            <a:r>
              <a:rPr lang="ar-IQ" sz="1600" dirty="0" smtClean="0">
                <a:solidFill>
                  <a:schemeClr val="tx1"/>
                </a:solidFill>
              </a:rPr>
              <a:t> القضاء والطعن في تصرفات </a:t>
            </a:r>
            <a:r>
              <a:rPr lang="ar-IQ" sz="1600" dirty="0" err="1" smtClean="0">
                <a:solidFill>
                  <a:schemeClr val="tx1"/>
                </a:solidFill>
              </a:rPr>
              <a:t>الادارة</a:t>
            </a:r>
            <a:r>
              <a:rPr lang="ar-IQ" sz="1600" dirty="0" smtClean="0">
                <a:solidFill>
                  <a:schemeClr val="tx1"/>
                </a:solidFill>
              </a:rPr>
              <a:t> حتى لو منعت النصوص القانونية الطعن </a:t>
            </a:r>
            <a:r>
              <a:rPr lang="ar-IQ" sz="1600" dirty="0" err="1" smtClean="0">
                <a:solidFill>
                  <a:schemeClr val="tx1"/>
                </a:solidFill>
              </a:rPr>
              <a:t>بها</a:t>
            </a:r>
            <a:r>
              <a:rPr lang="ar-IQ" sz="1600" dirty="0" smtClean="0">
                <a:solidFill>
                  <a:schemeClr val="tx1"/>
                </a:solidFill>
              </a:rPr>
              <a:t>.</a:t>
            </a:r>
            <a:r>
              <a:rPr lang="en-US" sz="1600" dirty="0" smtClean="0">
                <a:solidFill>
                  <a:schemeClr val="tx1"/>
                </a:solidFill>
              </a:rPr>
              <a:t/>
            </a:r>
            <a:br>
              <a:rPr lang="en-US" sz="1600" dirty="0" smtClean="0">
                <a:solidFill>
                  <a:schemeClr val="tx1"/>
                </a:solidFill>
              </a:rPr>
            </a:br>
            <a:r>
              <a:rPr lang="ar-IQ" sz="1600" dirty="0" smtClean="0">
                <a:solidFill>
                  <a:schemeClr val="tx1"/>
                </a:solidFill>
              </a:rPr>
              <a:t>مبدأ تضمين </a:t>
            </a:r>
            <a:r>
              <a:rPr lang="ar-IQ" sz="1600" dirty="0" err="1" smtClean="0">
                <a:solidFill>
                  <a:schemeClr val="tx1"/>
                </a:solidFill>
              </a:rPr>
              <a:t>الادارة</a:t>
            </a:r>
            <a:r>
              <a:rPr lang="ar-IQ" sz="1600" dirty="0" smtClean="0">
                <a:solidFill>
                  <a:schemeClr val="tx1"/>
                </a:solidFill>
              </a:rPr>
              <a:t> لعمالها وموظفيها عن </a:t>
            </a:r>
            <a:r>
              <a:rPr lang="ar-IQ" sz="1600" dirty="0" err="1" smtClean="0">
                <a:solidFill>
                  <a:schemeClr val="tx1"/>
                </a:solidFill>
              </a:rPr>
              <a:t>الاخطاء</a:t>
            </a:r>
            <a:r>
              <a:rPr lang="ar-IQ" sz="1600" dirty="0" smtClean="0">
                <a:solidFill>
                  <a:schemeClr val="tx1"/>
                </a:solidFill>
              </a:rPr>
              <a:t> التي يرتكبونها </a:t>
            </a:r>
            <a:r>
              <a:rPr lang="ar-IQ" sz="1600" dirty="0" err="1" smtClean="0">
                <a:solidFill>
                  <a:schemeClr val="tx1"/>
                </a:solidFill>
              </a:rPr>
              <a:t>اذا</a:t>
            </a:r>
            <a:r>
              <a:rPr lang="ar-IQ" sz="1600" dirty="0" smtClean="0">
                <a:solidFill>
                  <a:schemeClr val="tx1"/>
                </a:solidFill>
              </a:rPr>
              <a:t> لم ينسب </a:t>
            </a:r>
            <a:r>
              <a:rPr lang="ar-IQ" sz="1600" dirty="0" err="1" smtClean="0">
                <a:solidFill>
                  <a:schemeClr val="tx1"/>
                </a:solidFill>
              </a:rPr>
              <a:t>اليهم</a:t>
            </a:r>
            <a:r>
              <a:rPr lang="ar-IQ" sz="1600" dirty="0" smtClean="0">
                <a:solidFill>
                  <a:schemeClr val="tx1"/>
                </a:solidFill>
              </a:rPr>
              <a:t> خطأ شخصي.</a:t>
            </a:r>
            <a:r>
              <a:rPr lang="en-US" sz="1600" dirty="0" smtClean="0">
                <a:solidFill>
                  <a:schemeClr val="tx1"/>
                </a:solidFill>
              </a:rPr>
              <a:t/>
            </a:r>
            <a:br>
              <a:rPr lang="en-US" sz="1600" dirty="0" smtClean="0">
                <a:solidFill>
                  <a:schemeClr val="tx1"/>
                </a:solidFill>
              </a:rPr>
            </a:br>
            <a:r>
              <a:rPr lang="ar-IQ" sz="1600" dirty="0" smtClean="0">
                <a:solidFill>
                  <a:schemeClr val="tx1"/>
                </a:solidFill>
              </a:rPr>
              <a:t>مبدأ </a:t>
            </a:r>
            <a:r>
              <a:rPr lang="ar-IQ" sz="1600" dirty="0" err="1" smtClean="0">
                <a:solidFill>
                  <a:schemeClr val="tx1"/>
                </a:solidFill>
              </a:rPr>
              <a:t>الاصل</a:t>
            </a:r>
            <a:r>
              <a:rPr lang="ar-IQ" sz="1600" dirty="0" smtClean="0">
                <a:solidFill>
                  <a:schemeClr val="tx1"/>
                </a:solidFill>
              </a:rPr>
              <a:t> في </a:t>
            </a:r>
            <a:r>
              <a:rPr lang="ar-IQ" sz="1600" dirty="0" err="1" smtClean="0">
                <a:solidFill>
                  <a:schemeClr val="tx1"/>
                </a:solidFill>
              </a:rPr>
              <a:t>الاشياء</a:t>
            </a:r>
            <a:r>
              <a:rPr lang="ar-IQ" sz="1600" dirty="0" smtClean="0">
                <a:solidFill>
                  <a:schemeClr val="tx1"/>
                </a:solidFill>
              </a:rPr>
              <a:t> </a:t>
            </a:r>
            <a:r>
              <a:rPr lang="ar-IQ" sz="1600" dirty="0" err="1" smtClean="0">
                <a:solidFill>
                  <a:schemeClr val="tx1"/>
                </a:solidFill>
              </a:rPr>
              <a:t>الاباحة</a:t>
            </a:r>
            <a:r>
              <a:rPr lang="ar-IQ" sz="1600" dirty="0" smtClean="0">
                <a:solidFill>
                  <a:schemeClr val="tx1"/>
                </a:solidFill>
              </a:rPr>
              <a:t> حتى يرد الدليل على التحريم </a:t>
            </a:r>
            <a:r>
              <a:rPr lang="ar-IQ" sz="1600" dirty="0" err="1" smtClean="0">
                <a:solidFill>
                  <a:schemeClr val="tx1"/>
                </a:solidFill>
              </a:rPr>
              <a:t>او</a:t>
            </a:r>
            <a:r>
              <a:rPr lang="ar-IQ" sz="1600" dirty="0" smtClean="0">
                <a:solidFill>
                  <a:schemeClr val="tx1"/>
                </a:solidFill>
              </a:rPr>
              <a:t> المنع.</a:t>
            </a:r>
            <a:r>
              <a:rPr lang="en-US" sz="1600" dirty="0" smtClean="0">
                <a:solidFill>
                  <a:schemeClr val="tx1"/>
                </a:solidFill>
              </a:rPr>
              <a:t/>
            </a:r>
            <a:br>
              <a:rPr lang="en-US" sz="1600" dirty="0" smtClean="0">
                <a:solidFill>
                  <a:schemeClr val="tx1"/>
                </a:solidFill>
              </a:rPr>
            </a:br>
            <a:r>
              <a:rPr lang="ar-IQ" sz="1600" dirty="0" smtClean="0">
                <a:solidFill>
                  <a:schemeClr val="tx1"/>
                </a:solidFill>
              </a:rPr>
              <a:t>مبدأ عدم رجعية القرارات </a:t>
            </a:r>
            <a:r>
              <a:rPr lang="ar-IQ" sz="1600" dirty="0" err="1" smtClean="0">
                <a:solidFill>
                  <a:schemeClr val="tx1"/>
                </a:solidFill>
              </a:rPr>
              <a:t>الادارية</a:t>
            </a:r>
            <a:r>
              <a:rPr lang="ar-IQ" sz="1600" dirty="0" smtClean="0">
                <a:solidFill>
                  <a:schemeClr val="tx1"/>
                </a:solidFill>
              </a:rPr>
              <a:t>.</a:t>
            </a:r>
            <a:r>
              <a:rPr lang="en-US" sz="1600" dirty="0" smtClean="0">
                <a:solidFill>
                  <a:schemeClr val="tx1"/>
                </a:solidFill>
              </a:rPr>
              <a:t/>
            </a:r>
            <a:br>
              <a:rPr lang="en-US" sz="1600" dirty="0" smtClean="0">
                <a:solidFill>
                  <a:schemeClr val="tx1"/>
                </a:solidFill>
              </a:rPr>
            </a:br>
            <a:endParaRPr sz="1400" dirty="0">
              <a:solidFill>
                <a:schemeClr val="tx1"/>
              </a:solidFill>
              <a:cs typeface="PT Bold Mirror" pitchFamily="2" charset="-78"/>
            </a:endParaRPr>
          </a:p>
        </p:txBody>
      </p:sp>
      <p:sp>
        <p:nvSpPr>
          <p:cNvPr id="125" name="Shape 125"/>
          <p:cNvSpPr txBox="1">
            <a:spLocks noGrp="1"/>
          </p:cNvSpPr>
          <p:nvPr>
            <p:ph type="body" idx="1"/>
          </p:nvPr>
        </p:nvSpPr>
        <p:spPr>
          <a:xfrm>
            <a:off x="886650" y="4714890"/>
            <a:ext cx="8257350" cy="210818"/>
          </a:xfrm>
          <a:prstGeom prst="rect">
            <a:avLst/>
          </a:prstGeom>
        </p:spPr>
        <p:txBody>
          <a:bodyPr spcFirstLastPara="1" wrap="square" lIns="91425" tIns="91425" rIns="91425" bIns="91425" anchor="t" anchorCtr="0">
            <a:noAutofit/>
          </a:bodyPr>
          <a:lstStyle/>
          <a:p>
            <a:pPr marL="457200" lvl="0" indent="-381000" algn="r" rtl="0">
              <a:spcBef>
                <a:spcPts val="600"/>
              </a:spcBef>
              <a:spcAft>
                <a:spcPts val="0"/>
              </a:spcAft>
              <a:buSzPts val="2400"/>
              <a:buChar char="◆"/>
            </a:pPr>
            <a:endParaRPr lang="ar-IQ" sz="3200" dirty="0" smtClean="0"/>
          </a:p>
          <a:p>
            <a:pPr marL="457200" lvl="0" indent="-381000" algn="r" rtl="0">
              <a:spcBef>
                <a:spcPts val="600"/>
              </a:spcBef>
              <a:spcAft>
                <a:spcPts val="0"/>
              </a:spcAft>
              <a:buSzPts val="2400"/>
              <a:buChar char="◆"/>
            </a:pPr>
            <a:endParaRPr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ctrTitle" idx="4294967295"/>
          </p:nvPr>
        </p:nvSpPr>
        <p:spPr>
          <a:xfrm>
            <a:off x="685800" y="3214692"/>
            <a:ext cx="7772400" cy="21425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6000" dirty="0">
              <a:solidFill>
                <a:srgbClr val="ABE33F"/>
              </a:solidFill>
            </a:endParaRPr>
          </a:p>
        </p:txBody>
      </p:sp>
      <p:sp>
        <p:nvSpPr>
          <p:cNvPr id="131" name="Shape 131"/>
          <p:cNvSpPr txBox="1">
            <a:spLocks noGrp="1"/>
          </p:cNvSpPr>
          <p:nvPr>
            <p:ph type="subTitle" idx="4294967295"/>
          </p:nvPr>
        </p:nvSpPr>
        <p:spPr>
          <a:xfrm>
            <a:off x="323528" y="214296"/>
            <a:ext cx="8606190" cy="4500594"/>
          </a:xfrm>
          <a:prstGeom prst="rect">
            <a:avLst/>
          </a:prstGeom>
        </p:spPr>
        <p:txBody>
          <a:bodyPr spcFirstLastPara="1" wrap="square" lIns="91425" tIns="91425" rIns="91425" bIns="91425" anchor="t" anchorCtr="0">
            <a:noAutofit/>
          </a:bodyPr>
          <a:lstStyle/>
          <a:p>
            <a:pPr lvl="0" algn="r" rtl="1"/>
            <a:r>
              <a:rPr lang="ar-IQ" sz="1600" b="1" dirty="0" smtClean="0">
                <a:cs typeface="Simple Bold Jut Out" pitchFamily="2" charset="-78"/>
              </a:rPr>
              <a:t>ثانياً- العرف : </a:t>
            </a:r>
            <a:endParaRPr lang="en-US" sz="1600" dirty="0" smtClean="0">
              <a:cs typeface="Simple Bold Jut Out" pitchFamily="2" charset="-78"/>
            </a:endParaRPr>
          </a:p>
          <a:p>
            <a:pPr algn="r" rtl="1"/>
            <a:r>
              <a:rPr lang="ar-IQ" sz="1600" dirty="0" smtClean="0"/>
              <a:t>العرف </a:t>
            </a:r>
            <a:r>
              <a:rPr lang="ar-IQ" sz="1600" dirty="0" err="1" smtClean="0"/>
              <a:t>الاداري</a:t>
            </a:r>
            <a:r>
              <a:rPr lang="ar-IQ" sz="1600" dirty="0" smtClean="0"/>
              <a:t>، مجموعة من القواعد التي درجت </a:t>
            </a:r>
            <a:r>
              <a:rPr lang="ar-IQ" sz="1600" dirty="0" err="1" smtClean="0"/>
              <a:t>الادارة</a:t>
            </a:r>
            <a:r>
              <a:rPr lang="ar-IQ" sz="1600" dirty="0" smtClean="0"/>
              <a:t> على </a:t>
            </a:r>
            <a:r>
              <a:rPr lang="ar-IQ" sz="1600" dirty="0" err="1" smtClean="0"/>
              <a:t>اتباعها</a:t>
            </a:r>
            <a:r>
              <a:rPr lang="ar-IQ" sz="1600" dirty="0" smtClean="0"/>
              <a:t> فيما يتصل بمجال من نشاطها، </a:t>
            </a:r>
            <a:r>
              <a:rPr lang="ar-IQ" sz="1600" dirty="0" err="1" smtClean="0"/>
              <a:t>اذ</a:t>
            </a:r>
            <a:r>
              <a:rPr lang="ar-IQ" sz="1600" dirty="0" smtClean="0"/>
              <a:t> تصبح هذه القواعد بمثابة القواعد القانونية المكتوبة من حيث </a:t>
            </a:r>
            <a:r>
              <a:rPr lang="ar-IQ" sz="1600" dirty="0" err="1" smtClean="0"/>
              <a:t>الزامها</a:t>
            </a:r>
            <a:r>
              <a:rPr lang="ar-IQ" sz="1600" dirty="0" smtClean="0"/>
              <a:t> ووجوب الخضوع لها.</a:t>
            </a:r>
            <a:endParaRPr lang="en-US" sz="1600" dirty="0" smtClean="0"/>
          </a:p>
          <a:p>
            <a:pPr algn="r" rtl="1"/>
            <a:r>
              <a:rPr lang="ar-IQ" sz="1600" dirty="0" smtClean="0"/>
              <a:t>ومن المعلوم </a:t>
            </a:r>
            <a:r>
              <a:rPr lang="ar-IQ" sz="1600" dirty="0" err="1" smtClean="0"/>
              <a:t>ان</a:t>
            </a:r>
            <a:r>
              <a:rPr lang="ar-IQ" sz="1600" dirty="0" smtClean="0"/>
              <a:t> العرف يتكون من ركنين: </a:t>
            </a:r>
            <a:r>
              <a:rPr lang="ar-IQ" sz="1600" dirty="0" err="1" smtClean="0"/>
              <a:t>الاول</a:t>
            </a:r>
            <a:r>
              <a:rPr lang="ar-IQ" sz="1600" dirty="0" smtClean="0"/>
              <a:t> الركن المادي، ويعني اعتياد </a:t>
            </a:r>
            <a:r>
              <a:rPr lang="ar-IQ" sz="1600" dirty="0" err="1" smtClean="0"/>
              <a:t>الادارة</a:t>
            </a:r>
            <a:r>
              <a:rPr lang="ar-IQ" sz="1600" dirty="0" smtClean="0"/>
              <a:t> على </a:t>
            </a:r>
            <a:r>
              <a:rPr lang="ar-IQ" sz="1600" dirty="0" err="1" smtClean="0"/>
              <a:t>اتباع</a:t>
            </a:r>
            <a:r>
              <a:rPr lang="ar-IQ" sz="1600" dirty="0" smtClean="0"/>
              <a:t> نهج معين في تنظيم نشاط معين من نشاطاتها بصورة </a:t>
            </a:r>
            <a:r>
              <a:rPr lang="ar-IQ" sz="1600" dirty="0" err="1" smtClean="0"/>
              <a:t>دائمية</a:t>
            </a:r>
            <a:r>
              <a:rPr lang="ar-IQ" sz="1600" dirty="0" smtClean="0"/>
              <a:t> ومنتظمة. </a:t>
            </a:r>
            <a:r>
              <a:rPr lang="ar-IQ" sz="1600" dirty="0" err="1" smtClean="0"/>
              <a:t>اما</a:t>
            </a:r>
            <a:r>
              <a:rPr lang="ar-IQ" sz="1600" dirty="0" smtClean="0"/>
              <a:t> الركن الثاني فهو الركن المعنوي الذي يتمثل في الشعور </a:t>
            </a:r>
            <a:r>
              <a:rPr lang="ar-IQ" sz="1600" dirty="0" err="1" smtClean="0"/>
              <a:t>بالزامية</a:t>
            </a:r>
            <a:r>
              <a:rPr lang="ar-IQ" sz="1600" dirty="0" smtClean="0"/>
              <a:t> هذا الاعتياد.</a:t>
            </a:r>
            <a:endParaRPr lang="en-US" sz="1600" dirty="0" smtClean="0"/>
          </a:p>
          <a:p>
            <a:pPr algn="r" rtl="1"/>
            <a:r>
              <a:rPr lang="ar-IQ" sz="1600" dirty="0" smtClean="0"/>
              <a:t>ويعد العرف مصدراً من مصادر المشروعية غير المكتوبة ينبغي </a:t>
            </a:r>
            <a:r>
              <a:rPr lang="ar-IQ" sz="1600" dirty="0" err="1" smtClean="0"/>
              <a:t>ان</a:t>
            </a:r>
            <a:r>
              <a:rPr lang="ar-IQ" sz="1600" dirty="0" smtClean="0"/>
              <a:t> تتوافر الشروط </a:t>
            </a:r>
            <a:r>
              <a:rPr lang="ar-IQ" sz="1600" dirty="0" err="1" smtClean="0"/>
              <a:t>الاتية</a:t>
            </a:r>
            <a:r>
              <a:rPr lang="ar-IQ" sz="1600" dirty="0" smtClean="0"/>
              <a:t>:-</a:t>
            </a:r>
            <a:endParaRPr lang="en-US" sz="1600" dirty="0" smtClean="0"/>
          </a:p>
          <a:p>
            <a:pPr lvl="0" algn="r" rtl="1"/>
            <a:r>
              <a:rPr lang="ar-IQ" sz="1600" dirty="0" err="1" smtClean="0"/>
              <a:t>ان</a:t>
            </a:r>
            <a:r>
              <a:rPr lang="ar-IQ" sz="1600" dirty="0" smtClean="0"/>
              <a:t> يكون العرف عاماً.</a:t>
            </a:r>
            <a:endParaRPr lang="en-US" sz="1600" dirty="0" smtClean="0"/>
          </a:p>
          <a:p>
            <a:pPr lvl="0" algn="r" rtl="1"/>
            <a:r>
              <a:rPr lang="ar-IQ" sz="1600" dirty="0" smtClean="0"/>
              <a:t>وان تطبقه </a:t>
            </a:r>
            <a:r>
              <a:rPr lang="ar-IQ" sz="1600" dirty="0" err="1" smtClean="0"/>
              <a:t>الادارة</a:t>
            </a:r>
            <a:r>
              <a:rPr lang="ar-IQ" sz="1600" dirty="0" smtClean="0"/>
              <a:t> بصورة دائمة ومنتظمة.</a:t>
            </a:r>
            <a:endParaRPr lang="en-US" sz="1600" dirty="0" smtClean="0"/>
          </a:p>
          <a:p>
            <a:pPr lvl="0" algn="r" rtl="1"/>
            <a:r>
              <a:rPr lang="ar-IQ" sz="1600" dirty="0" smtClean="0"/>
              <a:t>وان يكون قديماً قد مضى على تكراره مدة زمنية معقولة.</a:t>
            </a:r>
            <a:endParaRPr lang="en-US" sz="1600" dirty="0" smtClean="0"/>
          </a:p>
          <a:p>
            <a:pPr lvl="0" algn="r" rtl="1"/>
            <a:r>
              <a:rPr lang="ar-IQ" sz="1600" dirty="0" err="1" smtClean="0"/>
              <a:t>ان</a:t>
            </a:r>
            <a:r>
              <a:rPr lang="ar-IQ" sz="1600" dirty="0" smtClean="0"/>
              <a:t> لا يكون مخالفاً لنص قانوني اعتيادي </a:t>
            </a:r>
            <a:r>
              <a:rPr lang="ar-IQ" sz="1600" dirty="0" err="1" smtClean="0"/>
              <a:t>او</a:t>
            </a:r>
            <a:r>
              <a:rPr lang="ar-IQ" sz="1600" dirty="0" smtClean="0"/>
              <a:t> للنظام العام </a:t>
            </a:r>
            <a:r>
              <a:rPr lang="ar-IQ" sz="1600" dirty="0" err="1" smtClean="0"/>
              <a:t>او</a:t>
            </a:r>
            <a:r>
              <a:rPr lang="ar-IQ" sz="1600" dirty="0" smtClean="0"/>
              <a:t> </a:t>
            </a:r>
            <a:r>
              <a:rPr lang="ar-IQ" sz="1600" dirty="0" err="1" smtClean="0"/>
              <a:t>الاداب</a:t>
            </a:r>
            <a:r>
              <a:rPr lang="ar-IQ" sz="1600" dirty="0" smtClean="0"/>
              <a:t> العامة.</a:t>
            </a:r>
            <a:endParaRPr lang="en-US" sz="1600" dirty="0" smtClean="0"/>
          </a:p>
          <a:p>
            <a:pPr algn="r" rtl="1"/>
            <a:r>
              <a:rPr lang="ar-IQ" sz="1600" dirty="0" smtClean="0"/>
              <a:t>وينبغي </a:t>
            </a:r>
            <a:r>
              <a:rPr lang="ar-IQ" sz="1600" dirty="0" smtClean="0"/>
              <a:t>على </a:t>
            </a:r>
            <a:r>
              <a:rPr lang="ar-IQ" sz="1600" dirty="0" err="1" smtClean="0"/>
              <a:t>الادارة</a:t>
            </a:r>
            <a:r>
              <a:rPr lang="ar-IQ" sz="1600" dirty="0" smtClean="0"/>
              <a:t> احترام العرف بوصفه مصدراً من مصادر المشروعية غير المكتوبة، في كل ما تصدره من </a:t>
            </a:r>
            <a:r>
              <a:rPr lang="ar-IQ" sz="1600" dirty="0" err="1" smtClean="0"/>
              <a:t>اعمال</a:t>
            </a:r>
            <a:r>
              <a:rPr lang="ar-IQ" sz="1600" dirty="0" smtClean="0"/>
              <a:t> قانونية </a:t>
            </a:r>
            <a:r>
              <a:rPr lang="ar-IQ" sz="1600" dirty="0" err="1" smtClean="0"/>
              <a:t>او</a:t>
            </a:r>
            <a:r>
              <a:rPr lang="ar-IQ" sz="1600" dirty="0" smtClean="0"/>
              <a:t> مادية ايجابية </a:t>
            </a:r>
            <a:r>
              <a:rPr lang="ar-IQ" sz="1600" dirty="0" err="1" smtClean="0"/>
              <a:t>ام</a:t>
            </a:r>
            <a:r>
              <a:rPr lang="ar-IQ" sz="1600" dirty="0" smtClean="0"/>
              <a:t> سلبية، </a:t>
            </a:r>
            <a:r>
              <a:rPr lang="ar-IQ" sz="1600" dirty="0" err="1" smtClean="0"/>
              <a:t>والا</a:t>
            </a:r>
            <a:r>
              <a:rPr lang="ar-IQ" sz="1600" dirty="0" smtClean="0"/>
              <a:t> كان عملها غير مشروع، فالعرف </a:t>
            </a:r>
            <a:r>
              <a:rPr lang="ar-IQ" sz="1600" dirty="0" err="1" smtClean="0"/>
              <a:t>الاداري</a:t>
            </a:r>
            <a:r>
              <a:rPr lang="ar-IQ" sz="1600" dirty="0" smtClean="0"/>
              <a:t> </a:t>
            </a:r>
            <a:r>
              <a:rPr lang="ar-IQ" sz="1600" dirty="0" err="1" smtClean="0"/>
              <a:t>اذا</a:t>
            </a:r>
            <a:r>
              <a:rPr lang="ar-IQ" sz="1600" dirty="0" smtClean="0"/>
              <a:t> توافرت شروطه سيكون ملزماً </a:t>
            </a:r>
            <a:r>
              <a:rPr lang="ar-IQ" sz="1600" dirty="0" err="1" smtClean="0"/>
              <a:t>للادارة</a:t>
            </a:r>
            <a:r>
              <a:rPr lang="ar-IQ" sz="1600" dirty="0" smtClean="0"/>
              <a:t> على غرار مصادر المشروعية المكتوبة </a:t>
            </a:r>
            <a:r>
              <a:rPr lang="ar-IQ" sz="1600" dirty="0" err="1" smtClean="0"/>
              <a:t>الاخرى</a:t>
            </a:r>
            <a:r>
              <a:rPr lang="ar-IQ" sz="1600" dirty="0" smtClean="0"/>
              <a:t>، </a:t>
            </a:r>
            <a:r>
              <a:rPr lang="ar-IQ" sz="1600" dirty="0" err="1" smtClean="0"/>
              <a:t>الا</a:t>
            </a:r>
            <a:r>
              <a:rPr lang="ar-IQ" sz="1600" dirty="0" smtClean="0"/>
              <a:t> انه سيكون في منزلة </a:t>
            </a:r>
            <a:r>
              <a:rPr lang="ar-IQ" sz="1600" dirty="0" err="1" smtClean="0"/>
              <a:t>ادنى</a:t>
            </a:r>
            <a:r>
              <a:rPr lang="ar-IQ" sz="1600" dirty="0" smtClean="0"/>
              <a:t> من منزلة النص المكتوب أي القانون الاعتيادي الصادر من البرلمان، </a:t>
            </a:r>
            <a:r>
              <a:rPr lang="ar-IQ" sz="1600" dirty="0" err="1" smtClean="0"/>
              <a:t>فاذا</a:t>
            </a:r>
            <a:r>
              <a:rPr lang="ar-IQ" sz="1600" dirty="0" smtClean="0"/>
              <a:t> خالف العرف تشريعاً </a:t>
            </a:r>
            <a:r>
              <a:rPr lang="ar-IQ" sz="1600" dirty="0" err="1" smtClean="0"/>
              <a:t>اعتيادياص</a:t>
            </a:r>
            <a:r>
              <a:rPr lang="ar-IQ" sz="1600" dirty="0" smtClean="0"/>
              <a:t>، </a:t>
            </a:r>
            <a:r>
              <a:rPr lang="ar-IQ" sz="1600" dirty="0" err="1" smtClean="0"/>
              <a:t>فيهمل</a:t>
            </a:r>
            <a:r>
              <a:rPr lang="ar-IQ" sz="1600" dirty="0" smtClean="0"/>
              <a:t> العرف ويطبق التشريع.</a:t>
            </a:r>
            <a:endParaRPr lang="en-US" sz="1600" dirty="0"/>
          </a:p>
        </p:txBody>
      </p:sp>
      <p:sp>
        <p:nvSpPr>
          <p:cNvPr id="132" name="Shape 132"/>
          <p:cNvSpPr/>
          <p:nvPr/>
        </p:nvSpPr>
        <p:spPr>
          <a:xfrm flipV="1">
            <a:off x="285720" y="4286262"/>
            <a:ext cx="8429684" cy="857238"/>
          </a:xfrm>
          <a:custGeom>
            <a:avLst/>
            <a:gdLst/>
            <a:ahLst/>
            <a:cxnLst/>
            <a:rect l="0" t="0" r="0" b="0"/>
            <a:pathLst>
              <a:path w="171613" h="151586" extrusionOk="0">
                <a:moveTo>
                  <a:pt x="0" y="694"/>
                </a:moveTo>
                <a:lnTo>
                  <a:pt x="171613" y="0"/>
                </a:lnTo>
                <a:lnTo>
                  <a:pt x="170790" y="151586"/>
                </a:lnTo>
                <a:lnTo>
                  <a:pt x="46492" y="123154"/>
                </a:lnTo>
                <a:close/>
              </a:path>
            </a:pathLst>
          </a:custGeom>
          <a:solidFill>
            <a:srgbClr val="ABE33F">
              <a:alpha val="81150"/>
            </a:srgbClr>
          </a:solidFill>
          <a:ln>
            <a:noFill/>
          </a:ln>
        </p:spPr>
      </p:sp>
      <p:sp>
        <p:nvSpPr>
          <p:cNvPr id="133" name="Shape 133"/>
          <p:cNvSpPr/>
          <p:nvPr/>
        </p:nvSpPr>
        <p:spPr>
          <a:xfrm rot="10286814">
            <a:off x="6499116" y="1416524"/>
            <a:ext cx="177684" cy="16965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34" name="Shape 134"/>
          <p:cNvGrpSpPr/>
          <p:nvPr/>
        </p:nvGrpSpPr>
        <p:grpSpPr>
          <a:xfrm>
            <a:off x="571472" y="2285999"/>
            <a:ext cx="829542" cy="500066"/>
            <a:chOff x="6654650" y="3665275"/>
            <a:chExt cx="409100" cy="409125"/>
          </a:xfrm>
        </p:grpSpPr>
        <p:sp>
          <p:nvSpPr>
            <p:cNvPr id="135" name="Shape 135"/>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7" name="Shape 137"/>
          <p:cNvSpPr/>
          <p:nvPr/>
        </p:nvSpPr>
        <p:spPr>
          <a:xfrm flipH="1">
            <a:off x="1214414" y="2214560"/>
            <a:ext cx="1285884" cy="914076"/>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38" name="Shape 138"/>
          <p:cNvGrpSpPr/>
          <p:nvPr/>
        </p:nvGrpSpPr>
        <p:grpSpPr>
          <a:xfrm>
            <a:off x="6931317" y="1443562"/>
            <a:ext cx="671511" cy="671549"/>
            <a:chOff x="570875" y="4322250"/>
            <a:chExt cx="443300" cy="443325"/>
          </a:xfrm>
        </p:grpSpPr>
        <p:sp>
          <p:nvSpPr>
            <p:cNvPr id="139" name="Shape 139"/>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2" name="Shape 142"/>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3" name="Shape 143"/>
          <p:cNvSpPr/>
          <p:nvPr/>
        </p:nvSpPr>
        <p:spPr>
          <a:xfrm rot="-1627561">
            <a:off x="5546272" y="263453"/>
            <a:ext cx="280162" cy="267508"/>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rot="1504353">
            <a:off x="7841214" y="2080539"/>
            <a:ext cx="280176" cy="267521"/>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rot="1973882">
            <a:off x="8121371" y="1454163"/>
            <a:ext cx="192944" cy="18422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1976</Words>
  <Application>Microsoft Office PowerPoint</Application>
  <PresentationFormat>عرض على الشاشة (9:16)‏</PresentationFormat>
  <Paragraphs>99</Paragraphs>
  <Slides>20</Slides>
  <Notes>17</Notes>
  <HiddenSlides>0</HiddenSlides>
  <MMClips>0</MMClips>
  <ScaleCrop>false</ScaleCrop>
  <HeadingPairs>
    <vt:vector size="6" baseType="variant">
      <vt:variant>
        <vt:lpstr>الخطوط المستخدمة</vt:lpstr>
      </vt:variant>
      <vt:variant>
        <vt:i4>15</vt:i4>
      </vt:variant>
      <vt:variant>
        <vt:lpstr>سمة</vt:lpstr>
      </vt:variant>
      <vt:variant>
        <vt:i4>1</vt:i4>
      </vt:variant>
      <vt:variant>
        <vt:lpstr>عناوين الشرائح</vt:lpstr>
      </vt:variant>
      <vt:variant>
        <vt:i4>20</vt:i4>
      </vt:variant>
    </vt:vector>
  </HeadingPairs>
  <TitlesOfParts>
    <vt:vector size="36" baseType="lpstr">
      <vt:lpstr>Arial</vt:lpstr>
      <vt:lpstr>Raleway</vt:lpstr>
      <vt:lpstr>PT Bold Mirror</vt:lpstr>
      <vt:lpstr>PT Bold Broken</vt:lpstr>
      <vt:lpstr>Karla</vt:lpstr>
      <vt:lpstr>PT Bold Arch</vt:lpstr>
      <vt:lpstr>Andalus</vt:lpstr>
      <vt:lpstr>Akhbar MT</vt:lpstr>
      <vt:lpstr>DecoType Naskh Extensions</vt:lpstr>
      <vt:lpstr>Simplified Arabic</vt:lpstr>
      <vt:lpstr>Simple Bold Jut Out</vt:lpstr>
      <vt:lpstr>Arabic Typesetting</vt:lpstr>
      <vt:lpstr>Rockwell Extra Bold</vt:lpstr>
      <vt:lpstr>Times New Roman</vt:lpstr>
      <vt:lpstr>Monotype Koufi</vt:lpstr>
      <vt:lpstr>Escalus template</vt:lpstr>
      <vt:lpstr> مبدأ المشروعية </vt:lpstr>
      <vt:lpstr>الشريحة 2</vt:lpstr>
      <vt:lpstr>الشريحة 3</vt:lpstr>
      <vt:lpstr>مفردات المحاضرة </vt:lpstr>
      <vt:lpstr>ثانياً- التشريع العادي : ونعني به القوانين التي تسنها السلطة التشريعية في الدولة أي المجالس النيابية (البرلمان) الذي يختص بوظيفة التشريع على وفق أحكام دساتير معظم الدول . تأتي القوانين في المرتبة الثانية بعد القواعد الدستورية من حيث تدرج القواعد القانونية نظراً لصدورها من ممثلي الشعب، وهي ملزمة لهيأت سلطة الدولة كافة فضلاً عن الأفراد ما لم تلغ أو تعدل على وفق الإجراءات المقررة. ينبغي على الإدارة أن تباشر أعمالها طبقاً لأحكام القوانين حتى لا تتسم هذه الاعمال بعدم المشروعية، ومن ثم يمكن للقضاء الإداري إن يلغي العمل المخالف للقانون أو يعوض عن الأضرار الناجمة عنه. </vt:lpstr>
      <vt:lpstr> ثالثاً-المعاهدات والاتفاقيات الدولية : </vt:lpstr>
      <vt:lpstr>الشريحة 7</vt:lpstr>
      <vt:lpstr>ثانياً: مصادر المشروعية غير المدونة :   أولا- المبادئ القانون العامة:  وهي تلك القواعد القانونية غير المكتوبة التي يقررها او يكتشفها او يستنبطها القضاء ويعلنها في احكامه، فتكتسب قوة الزامية وتصبح مصدراً من مصادر المشروعية. ان على الادارة احترام المبادئ القانونية العامة وعدم الخروج عليها في اعمالها القانونية والمادية، الا اذا كانت هذه الاعمال مشوبة بعيب مخالفة القانون وتصرفها تصرف غير مشروع يؤدي بالقاضي ال الغائه او التعويض عنه. ويرى معظم الفقهاء ان اصل المبادئ القانونية العامة يعود الى مجلس الدولة الفرنسي الذي اكتشفها واعلن عنها في احكامه العديدة ومن الامثلة البارزة على تلك المبادئ: مبدأ المساواة: نحو المساواة امام القانون، وامام الاعباء العامة، وفي الانتفاع من المرافق العامة. في مجال الحريات العامة والحقوق الفردية، حرية الفكر والعقيدة والتجارة والصناعة. مبدأ تمكين المتهم من الدفاع عن نفسه: من مقتضى هذا المبدأ هذا المبدأ اعلام الشخص بالتهمة المنسوبة اليه قبل فرض العقوبة، وتمكينه من الدفاع عن نفسه فاذا اهمل القاضي هذا الاجراء كان حكمه معيباً، حتى لو لم يرد نص قانوني يلزم القاضي بهذا الاجراء. مبدأ حجة الشيء المقضي به. مبدأ حق الفرد في اللجوء الى القضاء والطعن في تصرفات الادارة حتى لو منعت النصوص القانونية الطعن بها. مبدأ تضمين الادارة لعمالها وموظفيها عن الاخطاء التي يرتكبونها اذا لم ينسب اليهم خطأ شخصي. مبدأ الاصل في الاشياء الاباحة حتى يرد الدليل على التحريم او المنع. مبدأ عدم رجعية القرارات الادارية. </vt:lpstr>
      <vt:lpstr>الشريحة 9</vt:lpstr>
      <vt:lpstr>You can also split your content</vt:lpstr>
      <vt:lpstr>نتائج تدرج القواعد القانونية:  ومعنى ذلك ان القوانين التي تقرها السلطة التشريعية وتخالف بها احكام الدستور تكون باطلة، ومن ثم يمكن للقضاء ان يحكم بعدم دستوريتها، فضلاً عن هذا فان القرارات التنظيمية الادارية التي تصدرها السلطة التنفيذية وتخالف بها احكام الدستور، او القوانين الاعتيادية تكون باطلة ايضاً، ويحكم القضاء بعدم دستوريتها او بعدم مشروعيتها. وهذه النتائج هي :  </vt:lpstr>
      <vt:lpstr> </vt:lpstr>
      <vt:lpstr>الشريحة 13</vt:lpstr>
      <vt:lpstr>الرقابة القضائية : :  ان القضاء يعد من اكثر الاجهزة القادرة على حماية مبدأ المشروعية والدفاع عن الحقوق والحريات العامة، اذا ما توافرت له الضمانات الضرورية التي تكفل له الاستقلال في اداء وظيفته، لكي يؤدي مهمته على اكمل وجه. يتولى الرقابة القضائية المحاكم على اختلاف انواعها في الدولة سواء اكانت اعتيادية ام ادارية، مدنية ام جنائية، فهذه في مجموعها تكون السلطة القضائية المستقلة طبقاً الى الدستور. هذا وتتسم الرقابة القضائية بالميزات الاتية:- </vt:lpstr>
      <vt:lpstr> </vt:lpstr>
      <vt:lpstr>نشأة القضاء الاداري في فرنسا نشأ القضاء الاداري في فرنسا نتيجة لعوامل مختلفة اسهمت في ظهورها، ويمكن ان نرجع هذه العوامل الى عاملين: الاول: عامل قانوني من المعلوم ان رجال الثورة الفرنسية اعتنقوا تفسيراً ضيقاً لمبدأ الفصل بين السلطات،  يقوم على الفصل التام والمطلق بين السلطات الثلاث في الدولة السلطة التشريعية والسلطة التنفيذية والسلطة القضائية، واستقلال الواحدة منهما عن الاخرى بما لا يسمح بأي رقابة متبادلة يمكن ان تنشأ بين هذه السلطات، ولا سيما بين السلطتين التنفيذية (الادارية) والسلطة القضائية. ولاشك ان هذا الفهم الخاطئ لمبدأ الفصل بين السلطات ادى الى جعل اعمال الادارة بمنجاة من أي رقابة من القضاء، في حين ان التفسير السليم لهذا المبدأ يستند الى تعاون هذه السلطات مع بعضها، وتوافر عناصر الرقابة المتبادلة فيما بينها لكي لا تنحرف احداها في ممارسة اختصاصاتها. الثاني: العامل التأريخي كانت المحاكم المدنية القديمة والمسماة بالبرلمانات في ظل النظام الملكي، قد اسرفت في التدخل في اعمال السلطة التنفيذية وعرقلت الاصلاحلات التي حاولت الادارة ادخالها في ذلك الوقت، فكانت تستدعي رجال الادارة وتوجه لهم الاوامر والنواهي وتناقشهم في اعمالهم. لكل هذا فقد الغت الجمعية التأسيسية التي انشأها رجال الثورة الفرنسية هذه المحاكم واستبدلوها بمحاكم مدنية جديدة،  ولكنهم على الرغم من ذلك منعوا هذه المحاكم الجديدة من النظر في اعمال الادارة نتيجة الذكريات الاليمة التي خلفتاها المحاكم القديمة ونظرة الريبة والشك التي احاطت بالقضاء الاعتيادي. ولكن وعلى الرغم من زوال هذين العاملين في الوقت الحاضر، فأن التساول الذي يثار في هذا المجال عن مدى ضرورة وجود القضاء الاداري الى جانب القضاء الاعتيادي، وهل يمكن الاكتفاء بالقضاء الاعتيادي لكي ينظر في المنازعات كافة سواء تلك التي تنشأ بين الافراد فيما بينهم، ام بينهم وبين الادارة؟ ان زوال هذه الاسباب في فرنسا لم يمنع القضاء الاداري من الاستمرار في مهامه، اذ ظهرت اسباب جديدة تحتم بقائ هذا القضاء تتمثل في ان هذا القضاء استطاع من خلال المبادئ القانونية التي انشأها، تانيبرز قانوناً جديداً هو القانون الاداري الذي يتميز من القانون المدني بقدرته على التوفيق بين حقوق الافراد وحرياتهم من جهة، وحاجات الادارة ومقتضيات المصلحة العامة من جهة اخرى.  </vt:lpstr>
      <vt:lpstr>تنظيم القضاء الاداري في فرنسا :  بمقتضى القانون الصادر في عام 1790 منعت المحاكم الاعتيادية من النظر في المنازعات الادارية، وتولت الادارة بنفسها الفصل فيها فنشأ نظام الادارة القاضية، اذ يقدم الافراد تظلماتهم الى الرئيس الاداري للموظف الذي اصدر القرار غير المشروع. لقد كان النظر في هذه التظلمات محصوراً ببعض رجال الدولة مثل الوزراء وحكام الاقاليم. لم يعمر نظام الادارة القاضية طويلاً فقد ادخلت عليه بعض التعديلات ابتداءً من السنة الثامنة للجمهورية  في عهد نابليون، اذ صدر قانون 1800 الذي نص على تشكيل مجلس الدولة فضلاً عن مجالس الاقاليم لكي تنظر في المنازعات الادارية. وفي اعقاب ثورة 1830 جرى اعادة تنظيم المجلس وتحول القسم القضائي منه الى محكمة حقيقية، كما جرى تعديل الاجراءات المتبعة امامه لتقترب من تلك التي تتبع امام المحاكم الاعتيادية، كما اصبح من حق الافراد المرافعة امام المجلس بعد اجراء التظلم الاداري، واعطي المجلس سلطة اصدر الاحكام بدلاً من التوصيات واسداء النصاح، ولكن اختصاص المجلس ظل محصوراً في موضوعات معينة على سبيل الحصر. اصبح مجلس الدولة سلطة قضاية بمعنى الكلمة بعد صدور قانون 1872، وتوافرت له سلطة اصدار احكام نهائية، من دون تدخل رئيس الدولة، واتسعت اختصاصاته لتشمل على سائر المنازعات الادارية، وبذلك انحصر نظام الادارة القاضية، واضحى الفصل في المنازعات الادارية من اختصاص محاكم ادارية مستقلة عن الادارة من جهة، والمحاكم الاعتيادية من جهة اخرى. الا ان الافراد لم يكن باستطاعتهم رفع دعواهم امام المجلس مباشرة، الا في الحالات التي احصاها القانون، وفيما سواها تختص الادارة بنظر المنازعات الادارية وبذلك يكون مجلس الدولة جهة استئنافية للقرارات الصادرة من الادارة. بعد ذلك اصدر المجلس حكمه الشهير في قضية (Kodo) في عام 1889، والذي قضى فيه بقبول دعوى رفعها اليه احد الافراد من دون التظلم الى الوزير المختص. وبذلك بدأ المجلس عهداً جديداً واضحى فيه قاضياً عاماً للمنازعات الادارية بدلاص من الادارة القاضية الا ما استثني بنص، هذا وقد نظمت اختصاصات مجلس الدولة مراسيم عديدة فقد اعيد تنظيمه بالامر الصادر في عام 1945، ثم صدر مرسوم عام 1953، الذي وزع الاختصاصات بين مجلس الدولة والمحاكم الادارية، فاضحت المحاكم الاخيرة قاضياً عاماً للمنازعات الادارية، بعد ان كانت اختصاصاتها محددة على سبيل الحصر، ثم صدرت مجموعة من المراسيم في عام 1963 نظمت تشكيل المحاكم الادارية، واحيطت بقدر كاف من الاستقلال في مواجهة الادارة. </vt:lpstr>
      <vt:lpstr>  </vt:lpstr>
      <vt:lpstr>الشريحة 19</vt:lpstr>
      <vt:lpstr>المبحث الأول تنظيم مجلس الدولــــــــــــة       حدد القانون رقم (106) لسنة 1989 ، قانون التعديل الثاني لقانون مجلس الدولة ، كيفية تشكيل مجلس شورى الدولة سابقا (مجلس الدولة حالياً ) في العراق ، الا انه أبقى ارتباطه بوزارة العدل ، كما هو الحال قي قانون رقم(17) لسنة 2013 قانون التعديل الخامس للقانون مجلس الدولة ، وبناءً على ما جاء في نص المادة (101) من دستور جمهورية العراق 2005 على انه :( يجوز بقانون ، إنشاء مجلس دولة ، يختص بوظائف القضاء الإداري والإفتاء والصياغة ، وتمثيل الدولة وسائر الهيئات العامة ، أمام جهات القضاء ، الا ما استثني منها بقانون ) ، وبذلك فقد تطلب الأمر تحويل مجلس شورى الدولة المؤسس بموجب القانون رقم(65) لسنة1979 إلى (مجلس دولة ) وتحقق ذلك بموجب قانون مجلس الدولة رقم(71) لسنة2017 الذي ألغى هذا الارتباط وجعل مجلس الدولة مستقلاً ويتمتع بشخصية معنوية يمثلها رئيس المجلس ، لذلك فلابد من بيان تشكيلات المجلس من حيث الأعضاء والأقسام في مطلبين :  نخصص الأول لرئيس وأعضاء مجلس الدولة ،  ونخصص الثاني لأقسام مجلس الدولة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شـــــــــروط الميــراث</dc:title>
  <cp:lastModifiedBy>CITY.NET</cp:lastModifiedBy>
  <cp:revision>83</cp:revision>
  <dcterms:modified xsi:type="dcterms:W3CDTF">2019-01-02T19:03:21Z</dcterms:modified>
</cp:coreProperties>
</file>