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Vidaloka" charset="0"/>
      <p:regular r:id="rId32"/>
    </p:embeddedFont>
    <p:embeddedFont>
      <p:font typeface="PT Bold Mirror" pitchFamily="2" charset="-78"/>
      <p:regular r:id="rId33"/>
    </p:embeddedFont>
    <p:embeddedFont>
      <p:font typeface="Montserrat" charset="0"/>
      <p:regular r:id="rId34"/>
      <p:bold r:id="rId35"/>
      <p:italic r:id="rId36"/>
      <p:boldItalic r:id="rId37"/>
    </p:embeddedFont>
    <p:embeddedFont>
      <p:font typeface="Monotype Koufi" pitchFamily="2" charset="-78"/>
      <p:bold r:id="rId38"/>
    </p:embeddedFont>
    <p:embeddedFont>
      <p:font typeface="Simple Bold Jut Out" pitchFamily="2" charset="-78"/>
      <p:regular r:id="rId39"/>
    </p:embeddedFont>
    <p:embeddedFont>
      <p:font typeface="Simplified Arabic" pitchFamily="18" charset="-78"/>
      <p:regular r:id="rId40"/>
      <p:bold r:id="rId41"/>
    </p:embeddedFont>
    <p:embeddedFont>
      <p:font typeface="Microsoft Uighur" pitchFamily="2" charset="-78"/>
      <p:regular r:id="rId42"/>
    </p:embeddedFont>
    <p:embeddedFont>
      <p:font typeface="Calibri"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85060B4-A2F4-4F74-B80D-3540928EA202}">
  <a:tblStyle styleId="{D85060B4-A2F4-4F74-B80D-3540928EA20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91" d="100"/>
          <a:sy n="91" d="100"/>
        </p:scale>
        <p:origin x="-55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2" name="Shape 6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327750" y="322200"/>
            <a:ext cx="84885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 name="Shape 11"/>
          <p:cNvSpPr txBox="1">
            <a:spLocks noGrp="1"/>
          </p:cNvSpPr>
          <p:nvPr>
            <p:ph type="ctrTitle"/>
          </p:nvPr>
        </p:nvSpPr>
        <p:spPr>
          <a:xfrm>
            <a:off x="1459750" y="1991850"/>
            <a:ext cx="62247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Shape 70"/>
          <p:cNvSpPr/>
          <p:nvPr/>
        </p:nvSpPr>
        <p:spPr>
          <a:xfrm>
            <a:off x="327750" y="322200"/>
            <a:ext cx="84885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 name="Shape 71"/>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72" name="Shape 72"/>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73" name="Shape 73"/>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76" name="Shape 76"/>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77" name="Shape 77"/>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0" y="0"/>
            <a:ext cx="9144000" cy="5149800"/>
          </a:xfrm>
          <a:prstGeom prst="frame">
            <a:avLst>
              <a:gd name="adj1" fmla="val 6441"/>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Shape 13"/>
          <p:cNvSpPr/>
          <p:nvPr/>
        </p:nvSpPr>
        <p:spPr>
          <a:xfrm>
            <a:off x="327750" y="322200"/>
            <a:ext cx="84885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 name="Shape 14"/>
          <p:cNvSpPr txBox="1">
            <a:spLocks noGrp="1"/>
          </p:cNvSpPr>
          <p:nvPr>
            <p:ph type="ctrTitle"/>
          </p:nvPr>
        </p:nvSpPr>
        <p:spPr>
          <a:xfrm>
            <a:off x="2430750" y="1583350"/>
            <a:ext cx="42825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Shape 15"/>
          <p:cNvSpPr txBox="1">
            <a:spLocks noGrp="1"/>
          </p:cNvSpPr>
          <p:nvPr>
            <p:ph type="subTitle" idx="1"/>
          </p:nvPr>
        </p:nvSpPr>
        <p:spPr>
          <a:xfrm>
            <a:off x="2430600" y="2840050"/>
            <a:ext cx="4282500" cy="784800"/>
          </a:xfrm>
          <a:prstGeom prst="rect">
            <a:avLst/>
          </a:prstGeom>
        </p:spPr>
        <p:txBody>
          <a:bodyPr spcFirstLastPara="1" wrap="square" lIns="91425" tIns="91425" rIns="91425" bIns="91425" anchor="t" anchorCtr="0"/>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6" name="Shape 16"/>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17" name="Shape 17"/>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18" name="Shape 18"/>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Shape 20"/>
          <p:cNvSpPr/>
          <p:nvPr/>
        </p:nvSpPr>
        <p:spPr>
          <a:xfrm>
            <a:off x="327750" y="322200"/>
            <a:ext cx="84885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 name="Shape 21"/>
          <p:cNvSpPr txBox="1">
            <a:spLocks noGrp="1"/>
          </p:cNvSpPr>
          <p:nvPr>
            <p:ph type="body" idx="1"/>
          </p:nvPr>
        </p:nvSpPr>
        <p:spPr>
          <a:xfrm>
            <a:off x="2291975" y="1640600"/>
            <a:ext cx="4560000" cy="3178800"/>
          </a:xfrm>
          <a:prstGeom prst="rect">
            <a:avLst/>
          </a:prstGeom>
        </p:spPr>
        <p:txBody>
          <a:bodyPr spcFirstLastPara="1" wrap="square" lIns="91425" tIns="91425" rIns="91425" bIns="91425" anchor="t" anchorCtr="0"/>
          <a:lstStyle>
            <a:lvl1pPr marL="457200" lvl="0" indent="-381000" algn="ctr" rtl="0">
              <a:spcBef>
                <a:spcPts val="600"/>
              </a:spcBef>
              <a:spcAft>
                <a:spcPts val="0"/>
              </a:spcAft>
              <a:buSzPts val="2400"/>
              <a:buFont typeface="Vidaloka"/>
              <a:buChar char="▪"/>
              <a:defRPr>
                <a:latin typeface="Vidaloka"/>
                <a:ea typeface="Vidaloka"/>
                <a:cs typeface="Vidaloka"/>
                <a:sym typeface="Vidaloka"/>
              </a:defRPr>
            </a:lvl1pPr>
            <a:lvl2pPr marL="914400" lvl="1" indent="-381000" algn="ctr" rtl="0">
              <a:spcBef>
                <a:spcPts val="0"/>
              </a:spcBef>
              <a:spcAft>
                <a:spcPts val="0"/>
              </a:spcAft>
              <a:buSzPts val="2400"/>
              <a:buFont typeface="Vidaloka"/>
              <a:buChar char="⬞"/>
              <a:defRPr>
                <a:latin typeface="Vidaloka"/>
                <a:ea typeface="Vidaloka"/>
                <a:cs typeface="Vidaloka"/>
                <a:sym typeface="Vidaloka"/>
              </a:defRPr>
            </a:lvl2pPr>
            <a:lvl3pPr marL="1371600" lvl="2" indent="-381000" algn="ctr" rtl="0">
              <a:spcBef>
                <a:spcPts val="0"/>
              </a:spcBef>
              <a:spcAft>
                <a:spcPts val="0"/>
              </a:spcAft>
              <a:buSzPts val="2400"/>
              <a:buFont typeface="Vidaloka"/>
              <a:buChar char="⬞"/>
              <a:defRPr>
                <a:latin typeface="Vidaloka"/>
                <a:ea typeface="Vidaloka"/>
                <a:cs typeface="Vidaloka"/>
                <a:sym typeface="Vidaloka"/>
              </a:defRPr>
            </a:lvl3pPr>
            <a:lvl4pPr marL="1828800" lvl="3" indent="-381000" algn="ctr" rtl="0">
              <a:spcBef>
                <a:spcPts val="0"/>
              </a:spcBef>
              <a:spcAft>
                <a:spcPts val="0"/>
              </a:spcAft>
              <a:buSzPts val="2400"/>
              <a:buFont typeface="Vidaloka"/>
              <a:buChar char="⬞"/>
              <a:defRPr>
                <a:latin typeface="Vidaloka"/>
                <a:ea typeface="Vidaloka"/>
                <a:cs typeface="Vidaloka"/>
                <a:sym typeface="Vidaloka"/>
              </a:defRPr>
            </a:lvl4pPr>
            <a:lvl5pPr marL="2286000" lvl="4" indent="-381000" algn="ctr" rtl="0">
              <a:spcBef>
                <a:spcPts val="0"/>
              </a:spcBef>
              <a:spcAft>
                <a:spcPts val="0"/>
              </a:spcAft>
              <a:buSzPts val="2400"/>
              <a:buFont typeface="Vidaloka"/>
              <a:buChar char="⬞"/>
              <a:defRPr>
                <a:latin typeface="Vidaloka"/>
                <a:ea typeface="Vidaloka"/>
                <a:cs typeface="Vidaloka"/>
                <a:sym typeface="Vidaloka"/>
              </a:defRPr>
            </a:lvl5pPr>
            <a:lvl6pPr marL="2743200" lvl="5" indent="-381000" algn="ctr" rtl="0">
              <a:spcBef>
                <a:spcPts val="0"/>
              </a:spcBef>
              <a:spcAft>
                <a:spcPts val="0"/>
              </a:spcAft>
              <a:buSzPts val="2400"/>
              <a:buFont typeface="Vidaloka"/>
              <a:buChar char="⬞"/>
              <a:defRPr>
                <a:latin typeface="Vidaloka"/>
                <a:ea typeface="Vidaloka"/>
                <a:cs typeface="Vidaloka"/>
                <a:sym typeface="Vidaloka"/>
              </a:defRPr>
            </a:lvl6pPr>
            <a:lvl7pPr marL="3200400" lvl="6" indent="-381000" algn="ctr" rtl="0">
              <a:spcBef>
                <a:spcPts val="0"/>
              </a:spcBef>
              <a:spcAft>
                <a:spcPts val="0"/>
              </a:spcAft>
              <a:buSzPts val="2400"/>
              <a:buFont typeface="Vidaloka"/>
              <a:buChar char="⬞"/>
              <a:defRPr>
                <a:latin typeface="Vidaloka"/>
                <a:ea typeface="Vidaloka"/>
                <a:cs typeface="Vidaloka"/>
                <a:sym typeface="Vidaloka"/>
              </a:defRPr>
            </a:lvl7pPr>
            <a:lvl8pPr marL="3657600" lvl="7" indent="-381000" algn="ctr" rtl="0">
              <a:spcBef>
                <a:spcPts val="0"/>
              </a:spcBef>
              <a:spcAft>
                <a:spcPts val="0"/>
              </a:spcAft>
              <a:buSzPts val="2400"/>
              <a:buFont typeface="Vidaloka"/>
              <a:buChar char="⬞"/>
              <a:defRPr>
                <a:latin typeface="Vidaloka"/>
                <a:ea typeface="Vidaloka"/>
                <a:cs typeface="Vidaloka"/>
                <a:sym typeface="Vidaloka"/>
              </a:defRPr>
            </a:lvl8pPr>
            <a:lvl9pPr marL="4114800" lvl="8" indent="-381000" algn="ctr">
              <a:spcBef>
                <a:spcPts val="0"/>
              </a:spcBef>
              <a:spcAft>
                <a:spcPts val="0"/>
              </a:spcAft>
              <a:buSzPts val="2400"/>
              <a:buFont typeface="Vidaloka"/>
              <a:buChar char="⬞"/>
              <a:defRPr>
                <a:latin typeface="Vidaloka"/>
                <a:ea typeface="Vidaloka"/>
                <a:cs typeface="Vidaloka"/>
                <a:sym typeface="Vidaloka"/>
              </a:defRPr>
            </a:lvl9pPr>
          </a:lstStyle>
          <a:p>
            <a:endParaRPr/>
          </a:p>
        </p:txBody>
      </p:sp>
      <p:sp>
        <p:nvSpPr>
          <p:cNvPr id="22" name="Shape 22"/>
          <p:cNvSpPr txBox="1"/>
          <p:nvPr/>
        </p:nvSpPr>
        <p:spPr>
          <a:xfrm>
            <a:off x="3593400" y="857569"/>
            <a:ext cx="19572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solidFill>
                  <a:srgbClr val="FFFFFF"/>
                </a:solidFill>
              </a:rPr>
              <a:t>“</a:t>
            </a:r>
            <a:endParaRPr sz="7200" b="1">
              <a:solidFill>
                <a:srgbClr val="FFFFFF"/>
              </a:solidFill>
            </a:endParaRPr>
          </a:p>
        </p:txBody>
      </p:sp>
      <p:sp>
        <p:nvSpPr>
          <p:cNvPr id="23" name="Shape 23"/>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24" name="Shape 24"/>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25" name="Shape 25"/>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7" name="Shape 27"/>
          <p:cNvSpPr/>
          <p:nvPr/>
        </p:nvSpPr>
        <p:spPr>
          <a:xfrm>
            <a:off x="327750" y="322200"/>
            <a:ext cx="84885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Shape 28"/>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 name="Shape 29"/>
          <p:cNvSpPr txBox="1">
            <a:spLocks noGrp="1"/>
          </p:cNvSpPr>
          <p:nvPr>
            <p:ph type="body" idx="1"/>
          </p:nvPr>
        </p:nvSpPr>
        <p:spPr>
          <a:xfrm>
            <a:off x="807300" y="1568225"/>
            <a:ext cx="7529400" cy="28170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0" name="Shape 30"/>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31" name="Shape 31"/>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32" name="Shape 32"/>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3"/>
        <p:cNvGrpSpPr/>
        <p:nvPr/>
      </p:nvGrpSpPr>
      <p:grpSpPr>
        <a:xfrm>
          <a:off x="0" y="0"/>
          <a:ext cx="0" cy="0"/>
          <a:chOff x="0" y="0"/>
          <a:chExt cx="0" cy="0"/>
        </a:xfrm>
      </p:grpSpPr>
      <p:sp>
        <p:nvSpPr>
          <p:cNvPr id="34" name="Shape 34"/>
          <p:cNvSpPr/>
          <p:nvPr/>
        </p:nvSpPr>
        <p:spPr>
          <a:xfrm>
            <a:off x="327750" y="322200"/>
            <a:ext cx="42444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Shape 35"/>
          <p:cNvSpPr txBox="1">
            <a:spLocks noGrp="1"/>
          </p:cNvSpPr>
          <p:nvPr>
            <p:ph type="title"/>
          </p:nvPr>
        </p:nvSpPr>
        <p:spPr>
          <a:xfrm>
            <a:off x="327750" y="983975"/>
            <a:ext cx="4244400" cy="393600"/>
          </a:xfrm>
          <a:prstGeom prst="rect">
            <a:avLst/>
          </a:prstGeom>
        </p:spPr>
        <p:txBody>
          <a:bodyPr spcFirstLastPara="1" wrap="square" lIns="91425" tIns="91425" rIns="91425" bIns="91425" anchor="ctr"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6" name="Shape 36"/>
          <p:cNvSpPr txBox="1">
            <a:spLocks noGrp="1"/>
          </p:cNvSpPr>
          <p:nvPr>
            <p:ph type="body" idx="1"/>
          </p:nvPr>
        </p:nvSpPr>
        <p:spPr>
          <a:xfrm>
            <a:off x="807300" y="1568225"/>
            <a:ext cx="3282300" cy="2817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7" name="Shape 37"/>
          <p:cNvSpPr txBox="1">
            <a:spLocks noGrp="1"/>
          </p:cNvSpPr>
          <p:nvPr>
            <p:ph type="sldNum" idx="12"/>
          </p:nvPr>
        </p:nvSpPr>
        <p:spPr>
          <a:xfrm>
            <a:off x="2178609" y="510251"/>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38" name="Shape 38"/>
          <p:cNvCxnSpPr/>
          <p:nvPr/>
        </p:nvCxnSpPr>
        <p:spPr>
          <a:xfrm>
            <a:off x="218145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39" name="Shape 39"/>
          <p:cNvSpPr/>
          <p:nvPr/>
        </p:nvSpPr>
        <p:spPr>
          <a:xfrm>
            <a:off x="238017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sp>
        <p:nvSpPr>
          <p:cNvPr id="41" name="Shape 41"/>
          <p:cNvSpPr/>
          <p:nvPr/>
        </p:nvSpPr>
        <p:spPr>
          <a:xfrm>
            <a:off x="327750" y="322200"/>
            <a:ext cx="84885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 name="Shape 42"/>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3" name="Shape 43"/>
          <p:cNvSpPr txBox="1">
            <a:spLocks noGrp="1"/>
          </p:cNvSpPr>
          <p:nvPr>
            <p:ph type="body" idx="1"/>
          </p:nvPr>
        </p:nvSpPr>
        <p:spPr>
          <a:xfrm>
            <a:off x="959000" y="1658700"/>
            <a:ext cx="3507300" cy="2768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4" name="Shape 44"/>
          <p:cNvSpPr txBox="1">
            <a:spLocks noGrp="1"/>
          </p:cNvSpPr>
          <p:nvPr>
            <p:ph type="body" idx="2"/>
          </p:nvPr>
        </p:nvSpPr>
        <p:spPr>
          <a:xfrm>
            <a:off x="4677601" y="1658700"/>
            <a:ext cx="3507300" cy="2768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5" name="Shape 45"/>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46" name="Shape 46"/>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47" name="Shape 47"/>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Shape 49"/>
          <p:cNvSpPr/>
          <p:nvPr/>
        </p:nvSpPr>
        <p:spPr>
          <a:xfrm>
            <a:off x="327750" y="322200"/>
            <a:ext cx="84885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 name="Shape 50"/>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1" name="Shape 51"/>
          <p:cNvSpPr txBox="1">
            <a:spLocks noGrp="1"/>
          </p:cNvSpPr>
          <p:nvPr>
            <p:ph type="body" idx="1"/>
          </p:nvPr>
        </p:nvSpPr>
        <p:spPr>
          <a:xfrm>
            <a:off x="629475" y="1606625"/>
            <a:ext cx="2520900" cy="27663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Shape 52"/>
          <p:cNvSpPr txBox="1">
            <a:spLocks noGrp="1"/>
          </p:cNvSpPr>
          <p:nvPr>
            <p:ph type="body" idx="2"/>
          </p:nvPr>
        </p:nvSpPr>
        <p:spPr>
          <a:xfrm>
            <a:off x="3279489" y="1606625"/>
            <a:ext cx="2520900" cy="27663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Shape 53"/>
          <p:cNvSpPr txBox="1">
            <a:spLocks noGrp="1"/>
          </p:cNvSpPr>
          <p:nvPr>
            <p:ph type="body" idx="3"/>
          </p:nvPr>
        </p:nvSpPr>
        <p:spPr>
          <a:xfrm>
            <a:off x="5929502" y="1606625"/>
            <a:ext cx="2520900" cy="27663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4" name="Shape 54"/>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55" name="Shape 55"/>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56" name="Shape 56"/>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Shape 58"/>
          <p:cNvSpPr/>
          <p:nvPr/>
        </p:nvSpPr>
        <p:spPr>
          <a:xfrm>
            <a:off x="327750" y="322200"/>
            <a:ext cx="84885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 name="Shape 59"/>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0" name="Shape 60"/>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61" name="Shape 61"/>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62" name="Shape 62"/>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Shape 64"/>
          <p:cNvSpPr/>
          <p:nvPr/>
        </p:nvSpPr>
        <p:spPr>
          <a:xfrm>
            <a:off x="327750" y="322200"/>
            <a:ext cx="84885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 name="Shape 65"/>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200"/>
              <a:buNone/>
              <a:defRPr sz="1200"/>
            </a:lvl1pPr>
          </a:lstStyle>
          <a:p>
            <a:endParaRPr/>
          </a:p>
        </p:txBody>
      </p:sp>
      <p:sp>
        <p:nvSpPr>
          <p:cNvPr id="66" name="Shape 66"/>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cxnSp>
        <p:nvCxnSpPr>
          <p:cNvPr id="67" name="Shape 67"/>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68" name="Shape 68"/>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27750" y="983975"/>
            <a:ext cx="8488500" cy="3936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FFFFFF"/>
              </a:buClr>
              <a:buSzPts val="1800"/>
              <a:buFont typeface="Vidaloka"/>
              <a:buNone/>
              <a:defRPr sz="1800">
                <a:solidFill>
                  <a:srgbClr val="FFFFFF"/>
                </a:solidFill>
                <a:latin typeface="Vidaloka"/>
                <a:ea typeface="Vidaloka"/>
                <a:cs typeface="Vidaloka"/>
                <a:sym typeface="Vidaloka"/>
              </a:defRPr>
            </a:lvl1pPr>
            <a:lvl2pPr lvl="1" algn="ctr">
              <a:spcBef>
                <a:spcPts val="0"/>
              </a:spcBef>
              <a:spcAft>
                <a:spcPts val="0"/>
              </a:spcAft>
              <a:buClr>
                <a:srgbClr val="FFFFFF"/>
              </a:buClr>
              <a:buSzPts val="1800"/>
              <a:buFont typeface="Vidaloka"/>
              <a:buNone/>
              <a:defRPr sz="1800">
                <a:solidFill>
                  <a:srgbClr val="FFFFFF"/>
                </a:solidFill>
                <a:latin typeface="Vidaloka"/>
                <a:ea typeface="Vidaloka"/>
                <a:cs typeface="Vidaloka"/>
                <a:sym typeface="Vidaloka"/>
              </a:defRPr>
            </a:lvl2pPr>
            <a:lvl3pPr lvl="2" algn="ctr">
              <a:spcBef>
                <a:spcPts val="0"/>
              </a:spcBef>
              <a:spcAft>
                <a:spcPts val="0"/>
              </a:spcAft>
              <a:buClr>
                <a:srgbClr val="FFFFFF"/>
              </a:buClr>
              <a:buSzPts val="1800"/>
              <a:buFont typeface="Vidaloka"/>
              <a:buNone/>
              <a:defRPr sz="1800">
                <a:solidFill>
                  <a:srgbClr val="FFFFFF"/>
                </a:solidFill>
                <a:latin typeface="Vidaloka"/>
                <a:ea typeface="Vidaloka"/>
                <a:cs typeface="Vidaloka"/>
                <a:sym typeface="Vidaloka"/>
              </a:defRPr>
            </a:lvl3pPr>
            <a:lvl4pPr lvl="3" algn="ctr">
              <a:spcBef>
                <a:spcPts val="0"/>
              </a:spcBef>
              <a:spcAft>
                <a:spcPts val="0"/>
              </a:spcAft>
              <a:buClr>
                <a:srgbClr val="FFFFFF"/>
              </a:buClr>
              <a:buSzPts val="1800"/>
              <a:buFont typeface="Vidaloka"/>
              <a:buNone/>
              <a:defRPr sz="1800">
                <a:solidFill>
                  <a:srgbClr val="FFFFFF"/>
                </a:solidFill>
                <a:latin typeface="Vidaloka"/>
                <a:ea typeface="Vidaloka"/>
                <a:cs typeface="Vidaloka"/>
                <a:sym typeface="Vidaloka"/>
              </a:defRPr>
            </a:lvl4pPr>
            <a:lvl5pPr lvl="4" algn="ctr">
              <a:spcBef>
                <a:spcPts val="0"/>
              </a:spcBef>
              <a:spcAft>
                <a:spcPts val="0"/>
              </a:spcAft>
              <a:buClr>
                <a:srgbClr val="FFFFFF"/>
              </a:buClr>
              <a:buSzPts val="1800"/>
              <a:buFont typeface="Vidaloka"/>
              <a:buNone/>
              <a:defRPr sz="1800">
                <a:solidFill>
                  <a:srgbClr val="FFFFFF"/>
                </a:solidFill>
                <a:latin typeface="Vidaloka"/>
                <a:ea typeface="Vidaloka"/>
                <a:cs typeface="Vidaloka"/>
                <a:sym typeface="Vidaloka"/>
              </a:defRPr>
            </a:lvl5pPr>
            <a:lvl6pPr lvl="5" algn="ctr">
              <a:spcBef>
                <a:spcPts val="0"/>
              </a:spcBef>
              <a:spcAft>
                <a:spcPts val="0"/>
              </a:spcAft>
              <a:buClr>
                <a:srgbClr val="FFFFFF"/>
              </a:buClr>
              <a:buSzPts val="1800"/>
              <a:buFont typeface="Vidaloka"/>
              <a:buNone/>
              <a:defRPr sz="1800">
                <a:solidFill>
                  <a:srgbClr val="FFFFFF"/>
                </a:solidFill>
                <a:latin typeface="Vidaloka"/>
                <a:ea typeface="Vidaloka"/>
                <a:cs typeface="Vidaloka"/>
                <a:sym typeface="Vidaloka"/>
              </a:defRPr>
            </a:lvl6pPr>
            <a:lvl7pPr lvl="6" algn="ctr">
              <a:spcBef>
                <a:spcPts val="0"/>
              </a:spcBef>
              <a:spcAft>
                <a:spcPts val="0"/>
              </a:spcAft>
              <a:buClr>
                <a:srgbClr val="FFFFFF"/>
              </a:buClr>
              <a:buSzPts val="1800"/>
              <a:buFont typeface="Vidaloka"/>
              <a:buNone/>
              <a:defRPr sz="1800">
                <a:solidFill>
                  <a:srgbClr val="FFFFFF"/>
                </a:solidFill>
                <a:latin typeface="Vidaloka"/>
                <a:ea typeface="Vidaloka"/>
                <a:cs typeface="Vidaloka"/>
                <a:sym typeface="Vidaloka"/>
              </a:defRPr>
            </a:lvl7pPr>
            <a:lvl8pPr lvl="7" algn="ctr">
              <a:spcBef>
                <a:spcPts val="0"/>
              </a:spcBef>
              <a:spcAft>
                <a:spcPts val="0"/>
              </a:spcAft>
              <a:buClr>
                <a:srgbClr val="FFFFFF"/>
              </a:buClr>
              <a:buSzPts val="1800"/>
              <a:buFont typeface="Vidaloka"/>
              <a:buNone/>
              <a:defRPr sz="1800">
                <a:solidFill>
                  <a:srgbClr val="FFFFFF"/>
                </a:solidFill>
                <a:latin typeface="Vidaloka"/>
                <a:ea typeface="Vidaloka"/>
                <a:cs typeface="Vidaloka"/>
                <a:sym typeface="Vidaloka"/>
              </a:defRPr>
            </a:lvl8pPr>
            <a:lvl9pPr lvl="8" algn="ctr">
              <a:spcBef>
                <a:spcPts val="0"/>
              </a:spcBef>
              <a:spcAft>
                <a:spcPts val="0"/>
              </a:spcAft>
              <a:buClr>
                <a:srgbClr val="FFFFFF"/>
              </a:buClr>
              <a:buSzPts val="1800"/>
              <a:buFont typeface="Vidaloka"/>
              <a:buNone/>
              <a:defRPr sz="1800">
                <a:solidFill>
                  <a:srgbClr val="FFFFFF"/>
                </a:solidFill>
                <a:latin typeface="Vidaloka"/>
                <a:ea typeface="Vidaloka"/>
                <a:cs typeface="Vidaloka"/>
                <a:sym typeface="Vidaloka"/>
              </a:defRPr>
            </a:lvl9pPr>
          </a:lstStyle>
          <a:p>
            <a:endParaRPr/>
          </a:p>
        </p:txBody>
      </p:sp>
      <p:sp>
        <p:nvSpPr>
          <p:cNvPr id="7" name="Shape 7"/>
          <p:cNvSpPr txBox="1">
            <a:spLocks noGrp="1"/>
          </p:cNvSpPr>
          <p:nvPr>
            <p:ph type="body" idx="1"/>
          </p:nvPr>
        </p:nvSpPr>
        <p:spPr>
          <a:xfrm>
            <a:off x="807300" y="1568225"/>
            <a:ext cx="7529400" cy="28170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FFFFFF"/>
              </a:buClr>
              <a:buSzPts val="2400"/>
              <a:buFont typeface="Montserrat"/>
              <a:buChar char="▪"/>
              <a:defRPr sz="2400">
                <a:solidFill>
                  <a:srgbClr val="FFFFFF"/>
                </a:solidFill>
                <a:latin typeface="Montserrat"/>
                <a:ea typeface="Montserrat"/>
                <a:cs typeface="Montserrat"/>
                <a:sym typeface="Montserrat"/>
              </a:defRPr>
            </a:lvl1pPr>
            <a:lvl2pPr marL="914400" lvl="1" indent="-381000">
              <a:spcBef>
                <a:spcPts val="0"/>
              </a:spcBef>
              <a:spcAft>
                <a:spcPts val="0"/>
              </a:spcAft>
              <a:buClr>
                <a:srgbClr val="FFFFFF"/>
              </a:buClr>
              <a:buSzPts val="2400"/>
              <a:buFont typeface="Montserrat"/>
              <a:buChar char="⬞"/>
              <a:defRPr sz="2400">
                <a:solidFill>
                  <a:srgbClr val="FFFFFF"/>
                </a:solidFill>
                <a:latin typeface="Montserrat"/>
                <a:ea typeface="Montserrat"/>
                <a:cs typeface="Montserrat"/>
                <a:sym typeface="Montserrat"/>
              </a:defRPr>
            </a:lvl2pPr>
            <a:lvl3pPr marL="1371600" lvl="2" indent="-381000">
              <a:spcBef>
                <a:spcPts val="0"/>
              </a:spcBef>
              <a:spcAft>
                <a:spcPts val="0"/>
              </a:spcAft>
              <a:buClr>
                <a:srgbClr val="FFFFFF"/>
              </a:buClr>
              <a:buSzPts val="2400"/>
              <a:buFont typeface="Montserrat"/>
              <a:buChar char="⬞"/>
              <a:defRPr sz="2400">
                <a:solidFill>
                  <a:srgbClr val="FFFFFF"/>
                </a:solidFill>
                <a:latin typeface="Montserrat"/>
                <a:ea typeface="Montserrat"/>
                <a:cs typeface="Montserrat"/>
                <a:sym typeface="Montserrat"/>
              </a:defRPr>
            </a:lvl3pPr>
            <a:lvl4pPr marL="1828800" lvl="3" indent="-381000">
              <a:spcBef>
                <a:spcPts val="0"/>
              </a:spcBef>
              <a:spcAft>
                <a:spcPts val="0"/>
              </a:spcAft>
              <a:buClr>
                <a:srgbClr val="FFFFFF"/>
              </a:buClr>
              <a:buSzPts val="2400"/>
              <a:buFont typeface="Montserrat"/>
              <a:buChar char="⬞"/>
              <a:defRPr sz="2400">
                <a:solidFill>
                  <a:srgbClr val="FFFFFF"/>
                </a:solidFill>
                <a:latin typeface="Montserrat"/>
                <a:ea typeface="Montserrat"/>
                <a:cs typeface="Montserrat"/>
                <a:sym typeface="Montserrat"/>
              </a:defRPr>
            </a:lvl4pPr>
            <a:lvl5pPr marL="2286000" lvl="4" indent="-381000">
              <a:spcBef>
                <a:spcPts val="0"/>
              </a:spcBef>
              <a:spcAft>
                <a:spcPts val="0"/>
              </a:spcAft>
              <a:buClr>
                <a:srgbClr val="FFFFFF"/>
              </a:buClr>
              <a:buSzPts val="2400"/>
              <a:buFont typeface="Montserrat"/>
              <a:buChar char="⬞"/>
              <a:defRPr sz="2400">
                <a:solidFill>
                  <a:srgbClr val="FFFFFF"/>
                </a:solidFill>
                <a:latin typeface="Montserrat"/>
                <a:ea typeface="Montserrat"/>
                <a:cs typeface="Montserrat"/>
                <a:sym typeface="Montserrat"/>
              </a:defRPr>
            </a:lvl5pPr>
            <a:lvl6pPr marL="2743200" lvl="5" indent="-381000">
              <a:spcBef>
                <a:spcPts val="0"/>
              </a:spcBef>
              <a:spcAft>
                <a:spcPts val="0"/>
              </a:spcAft>
              <a:buClr>
                <a:srgbClr val="FFFFFF"/>
              </a:buClr>
              <a:buSzPts val="2400"/>
              <a:buFont typeface="Montserrat"/>
              <a:buChar char="⬞"/>
              <a:defRPr sz="2400">
                <a:solidFill>
                  <a:srgbClr val="FFFFFF"/>
                </a:solidFill>
                <a:latin typeface="Montserrat"/>
                <a:ea typeface="Montserrat"/>
                <a:cs typeface="Montserrat"/>
                <a:sym typeface="Montserrat"/>
              </a:defRPr>
            </a:lvl6pPr>
            <a:lvl7pPr marL="3200400" lvl="6" indent="-381000">
              <a:spcBef>
                <a:spcPts val="0"/>
              </a:spcBef>
              <a:spcAft>
                <a:spcPts val="0"/>
              </a:spcAft>
              <a:buClr>
                <a:srgbClr val="FFFFFF"/>
              </a:buClr>
              <a:buSzPts val="2400"/>
              <a:buFont typeface="Montserrat"/>
              <a:buChar char="⬞"/>
              <a:defRPr sz="2400">
                <a:solidFill>
                  <a:srgbClr val="FFFFFF"/>
                </a:solidFill>
                <a:latin typeface="Montserrat"/>
                <a:ea typeface="Montserrat"/>
                <a:cs typeface="Montserrat"/>
                <a:sym typeface="Montserrat"/>
              </a:defRPr>
            </a:lvl7pPr>
            <a:lvl8pPr marL="3657600" lvl="7" indent="-381000">
              <a:spcBef>
                <a:spcPts val="0"/>
              </a:spcBef>
              <a:spcAft>
                <a:spcPts val="0"/>
              </a:spcAft>
              <a:buClr>
                <a:srgbClr val="FFFFFF"/>
              </a:buClr>
              <a:buSzPts val="2400"/>
              <a:buFont typeface="Montserrat"/>
              <a:buChar char="⬞"/>
              <a:defRPr sz="2400">
                <a:solidFill>
                  <a:srgbClr val="FFFFFF"/>
                </a:solidFill>
                <a:latin typeface="Montserrat"/>
                <a:ea typeface="Montserrat"/>
                <a:cs typeface="Montserrat"/>
                <a:sym typeface="Montserrat"/>
              </a:defRPr>
            </a:lvl8pPr>
            <a:lvl9pPr marL="4114800" lvl="8" indent="-381000">
              <a:spcBef>
                <a:spcPts val="0"/>
              </a:spcBef>
              <a:spcAft>
                <a:spcPts val="0"/>
              </a:spcAft>
              <a:buClr>
                <a:srgbClr val="FFFFFF"/>
              </a:buClr>
              <a:buSzPts val="2400"/>
              <a:buFont typeface="Montserrat"/>
              <a:buChar char="⬞"/>
              <a:defRPr sz="2400">
                <a:solidFill>
                  <a:srgbClr val="FFFFFF"/>
                </a:solidFill>
                <a:latin typeface="Montserrat"/>
                <a:ea typeface="Montserrat"/>
                <a:cs typeface="Montserrat"/>
                <a:sym typeface="Montserrat"/>
              </a:defRPr>
            </a:lvl9pPr>
          </a:lstStyle>
          <a:p>
            <a:endParaRPr/>
          </a:p>
        </p:txBody>
      </p:sp>
      <p:sp>
        <p:nvSpPr>
          <p:cNvPr id="8" name="Shape 8"/>
          <p:cNvSpPr txBox="1">
            <a:spLocks noGrp="1"/>
          </p:cNvSpPr>
          <p:nvPr>
            <p:ph type="sldNum" idx="12"/>
          </p:nvPr>
        </p:nvSpPr>
        <p:spPr>
          <a:xfrm>
            <a:off x="4297659" y="510251"/>
            <a:ext cx="548700" cy="393600"/>
          </a:xfrm>
          <a:prstGeom prst="rect">
            <a:avLst/>
          </a:prstGeom>
          <a:noFill/>
          <a:ln>
            <a:noFill/>
          </a:ln>
        </p:spPr>
        <p:txBody>
          <a:bodyPr spcFirstLastPara="1" wrap="square" lIns="91425" tIns="91425" rIns="91425" bIns="91425" anchor="ctr" anchorCtr="0">
            <a:noAutofit/>
          </a:bodyPr>
          <a:lstStyle>
            <a:lvl1pPr lvl="0" algn="ctr">
              <a:spcBef>
                <a:spcPts val="0"/>
              </a:spcBef>
              <a:buNone/>
              <a:defRPr sz="1300">
                <a:solidFill>
                  <a:srgbClr val="FFFFFF"/>
                </a:solidFill>
                <a:latin typeface="Montserrat"/>
                <a:ea typeface="Montserrat"/>
                <a:cs typeface="Montserrat"/>
                <a:sym typeface="Montserrat"/>
              </a:defRPr>
            </a:lvl1pPr>
            <a:lvl2pPr lvl="1" algn="ctr">
              <a:spcBef>
                <a:spcPts val="0"/>
              </a:spcBef>
              <a:buNone/>
              <a:defRPr sz="1300">
                <a:solidFill>
                  <a:srgbClr val="FFFFFF"/>
                </a:solidFill>
                <a:latin typeface="Montserrat"/>
                <a:ea typeface="Montserrat"/>
                <a:cs typeface="Montserrat"/>
                <a:sym typeface="Montserrat"/>
              </a:defRPr>
            </a:lvl2pPr>
            <a:lvl3pPr lvl="2" algn="ctr">
              <a:spcBef>
                <a:spcPts val="0"/>
              </a:spcBef>
              <a:buNone/>
              <a:defRPr sz="1300">
                <a:solidFill>
                  <a:srgbClr val="FFFFFF"/>
                </a:solidFill>
                <a:latin typeface="Montserrat"/>
                <a:ea typeface="Montserrat"/>
                <a:cs typeface="Montserrat"/>
                <a:sym typeface="Montserrat"/>
              </a:defRPr>
            </a:lvl3pPr>
            <a:lvl4pPr lvl="3" algn="ctr">
              <a:spcBef>
                <a:spcPts val="0"/>
              </a:spcBef>
              <a:buNone/>
              <a:defRPr sz="1300">
                <a:solidFill>
                  <a:srgbClr val="FFFFFF"/>
                </a:solidFill>
                <a:latin typeface="Montserrat"/>
                <a:ea typeface="Montserrat"/>
                <a:cs typeface="Montserrat"/>
                <a:sym typeface="Montserrat"/>
              </a:defRPr>
            </a:lvl4pPr>
            <a:lvl5pPr lvl="4" algn="ctr">
              <a:spcBef>
                <a:spcPts val="0"/>
              </a:spcBef>
              <a:buNone/>
              <a:defRPr sz="1300">
                <a:solidFill>
                  <a:srgbClr val="FFFFFF"/>
                </a:solidFill>
                <a:latin typeface="Montserrat"/>
                <a:ea typeface="Montserrat"/>
                <a:cs typeface="Montserrat"/>
                <a:sym typeface="Montserrat"/>
              </a:defRPr>
            </a:lvl5pPr>
            <a:lvl6pPr lvl="5" algn="ctr">
              <a:spcBef>
                <a:spcPts val="0"/>
              </a:spcBef>
              <a:buNone/>
              <a:defRPr sz="1300">
                <a:solidFill>
                  <a:srgbClr val="FFFFFF"/>
                </a:solidFill>
                <a:latin typeface="Montserrat"/>
                <a:ea typeface="Montserrat"/>
                <a:cs typeface="Montserrat"/>
                <a:sym typeface="Montserrat"/>
              </a:defRPr>
            </a:lvl6pPr>
            <a:lvl7pPr lvl="6" algn="ctr">
              <a:spcBef>
                <a:spcPts val="0"/>
              </a:spcBef>
              <a:buNone/>
              <a:defRPr sz="1300">
                <a:solidFill>
                  <a:srgbClr val="FFFFFF"/>
                </a:solidFill>
                <a:latin typeface="Montserrat"/>
                <a:ea typeface="Montserrat"/>
                <a:cs typeface="Montserrat"/>
                <a:sym typeface="Montserrat"/>
              </a:defRPr>
            </a:lvl7pPr>
            <a:lvl8pPr lvl="7" algn="ctr">
              <a:spcBef>
                <a:spcPts val="0"/>
              </a:spcBef>
              <a:buNone/>
              <a:defRPr sz="1300">
                <a:solidFill>
                  <a:srgbClr val="FFFFFF"/>
                </a:solidFill>
                <a:latin typeface="Montserrat"/>
                <a:ea typeface="Montserrat"/>
                <a:cs typeface="Montserrat"/>
                <a:sym typeface="Montserrat"/>
              </a:defRPr>
            </a:lvl8pPr>
            <a:lvl9pPr lvl="8" algn="ctr">
              <a:spcBef>
                <a:spcPts val="0"/>
              </a:spcBef>
              <a:buNone/>
              <a:defRPr sz="1300">
                <a:solidFill>
                  <a:srgbClr val="FFFFFF"/>
                </a:solidFill>
                <a:latin typeface="Montserrat"/>
                <a:ea typeface="Montserrat"/>
                <a:cs typeface="Montserrat"/>
                <a:sym typeface="Montserrat"/>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ontsquirrel.com/fonts/vidaloka"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fontsquirrel.com/fonts/montserra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descr="_0001_IMG_5864.jpg"/>
          <p:cNvPicPr preferRelativeResize="0"/>
          <p:nvPr/>
        </p:nvPicPr>
        <p:blipFill rotWithShape="1">
          <a:blip r:embed="rId3">
            <a:alphaModFix amt="16000"/>
          </a:blip>
          <a:srcRect t="22241" b="6991"/>
          <a:stretch/>
        </p:blipFill>
        <p:spPr>
          <a:xfrm>
            <a:off x="335225" y="329575"/>
            <a:ext cx="8473825" cy="4497675"/>
          </a:xfrm>
          <a:prstGeom prst="rect">
            <a:avLst/>
          </a:prstGeom>
          <a:noFill/>
          <a:ln>
            <a:noFill/>
          </a:ln>
        </p:spPr>
      </p:pic>
      <p:sp>
        <p:nvSpPr>
          <p:cNvPr id="84" name="Shape 84"/>
          <p:cNvSpPr txBox="1">
            <a:spLocks noGrp="1"/>
          </p:cNvSpPr>
          <p:nvPr>
            <p:ph type="ctrTitle"/>
          </p:nvPr>
        </p:nvSpPr>
        <p:spPr>
          <a:xfrm>
            <a:off x="428596" y="428610"/>
            <a:ext cx="8358246" cy="435771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ar-IQ" dirty="0" smtClean="0">
                <a:cs typeface="PT Bold Mirror" pitchFamily="2" charset="-78"/>
              </a:rPr>
              <a:t>نطاق مبدأ المشروعية</a:t>
            </a:r>
            <a:endParaRPr>
              <a:cs typeface="PT Bold Mirror" pitchFamily="2" charset="-78"/>
            </a:endParaRPr>
          </a:p>
        </p:txBody>
      </p:sp>
      <p:grpSp>
        <p:nvGrpSpPr>
          <p:cNvPr id="85" name="Shape 85"/>
          <p:cNvGrpSpPr/>
          <p:nvPr/>
        </p:nvGrpSpPr>
        <p:grpSpPr>
          <a:xfrm>
            <a:off x="4300500" y="3213575"/>
            <a:ext cx="543000" cy="145200"/>
            <a:chOff x="4300500" y="1830400"/>
            <a:chExt cx="543000" cy="145200"/>
          </a:xfrm>
        </p:grpSpPr>
        <p:cxnSp>
          <p:nvCxnSpPr>
            <p:cNvPr id="86" name="Shape 86"/>
            <p:cNvCxnSpPr/>
            <p:nvPr/>
          </p:nvCxnSpPr>
          <p:spPr>
            <a:xfrm>
              <a:off x="4300500" y="1903000"/>
              <a:ext cx="543000" cy="0"/>
            </a:xfrm>
            <a:prstGeom prst="straightConnector1">
              <a:avLst/>
            </a:prstGeom>
            <a:noFill/>
            <a:ln w="9525" cap="flat" cmpd="sng">
              <a:solidFill>
                <a:srgbClr val="FFFFFF"/>
              </a:solidFill>
              <a:prstDash val="solid"/>
              <a:round/>
              <a:headEnd type="none" w="med" len="med"/>
              <a:tailEnd type="none" w="med" len="med"/>
            </a:ln>
          </p:spPr>
        </p:cxnSp>
        <p:sp>
          <p:nvSpPr>
            <p:cNvPr id="87" name="Shape 87"/>
            <p:cNvSpPr/>
            <p:nvPr/>
          </p:nvSpPr>
          <p:spPr>
            <a:xfrm>
              <a:off x="4499225" y="1830400"/>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27750" y="983975"/>
            <a:ext cx="42444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 picture is worth a thousand words</a:t>
            </a:r>
            <a:endParaRPr/>
          </a:p>
        </p:txBody>
      </p:sp>
      <p:sp>
        <p:nvSpPr>
          <p:cNvPr id="166" name="Shape 166"/>
          <p:cNvSpPr txBox="1">
            <a:spLocks noGrp="1"/>
          </p:cNvSpPr>
          <p:nvPr>
            <p:ph type="body" idx="1"/>
          </p:nvPr>
        </p:nvSpPr>
        <p:spPr>
          <a:xfrm>
            <a:off x="807300" y="1568225"/>
            <a:ext cx="3282300" cy="2817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A complex idea can be conveyed with just a single still image, namely making it possible to absorb large amounts of data quickly.</a:t>
            </a:r>
            <a:endParaRPr/>
          </a:p>
        </p:txBody>
      </p:sp>
      <p:pic>
        <p:nvPicPr>
          <p:cNvPr id="167" name="Shape 167" descr="rula-sibai-pink-flowers.jpg"/>
          <p:cNvPicPr preferRelativeResize="0"/>
          <p:nvPr/>
        </p:nvPicPr>
        <p:blipFill rotWithShape="1">
          <a:blip r:embed="rId3">
            <a:alphaModFix/>
          </a:blip>
          <a:srcRect l="23451" r="23456"/>
          <a:stretch/>
        </p:blipFill>
        <p:spPr>
          <a:xfrm>
            <a:off x="4571950" y="322775"/>
            <a:ext cx="4244400" cy="4496724"/>
          </a:xfrm>
          <a:prstGeom prst="rect">
            <a:avLst/>
          </a:prstGeom>
          <a:noFill/>
          <a:ln>
            <a:noFill/>
          </a:ln>
        </p:spPr>
      </p:pic>
      <p:sp>
        <p:nvSpPr>
          <p:cNvPr id="168" name="Shape 168"/>
          <p:cNvSpPr txBox="1">
            <a:spLocks noGrp="1"/>
          </p:cNvSpPr>
          <p:nvPr>
            <p:ph type="sldNum" idx="12"/>
          </p:nvPr>
        </p:nvSpPr>
        <p:spPr>
          <a:xfrm>
            <a:off x="217860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Shape 173"/>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11</a:t>
            </a:fld>
            <a:endParaRPr/>
          </a:p>
        </p:txBody>
      </p:sp>
      <p:sp>
        <p:nvSpPr>
          <p:cNvPr id="174" name="Shape 174"/>
          <p:cNvSpPr txBox="1">
            <a:spLocks noGrp="1"/>
          </p:cNvSpPr>
          <p:nvPr>
            <p:ph type="title" idx="4294967295"/>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Want big impact? Use big image.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Use charts to explain your ideas</a:t>
            </a:r>
            <a:endParaRPr/>
          </a:p>
        </p:txBody>
      </p:sp>
      <p:sp>
        <p:nvSpPr>
          <p:cNvPr id="180" name="Shape 180"/>
          <p:cNvSpPr/>
          <p:nvPr/>
        </p:nvSpPr>
        <p:spPr>
          <a:xfrm>
            <a:off x="1919561" y="1969250"/>
            <a:ext cx="1811700" cy="1811400"/>
          </a:xfrm>
          <a:prstGeom prst="ellipse">
            <a:avLst/>
          </a:prstGeom>
          <a:solidFill>
            <a:srgbClr val="FFFFFF">
              <a:alpha val="2730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a:ea typeface="Montserrat"/>
                <a:cs typeface="Montserrat"/>
                <a:sym typeface="Montserrat"/>
              </a:rPr>
              <a:t>White</a:t>
            </a:r>
            <a:endParaRPr>
              <a:solidFill>
                <a:srgbClr val="FFFFFF"/>
              </a:solidFill>
              <a:latin typeface="Montserrat"/>
              <a:ea typeface="Montserrat"/>
              <a:cs typeface="Montserrat"/>
              <a:sym typeface="Montserrat"/>
            </a:endParaRPr>
          </a:p>
        </p:txBody>
      </p:sp>
      <p:sp>
        <p:nvSpPr>
          <p:cNvPr id="181" name="Shape 181"/>
          <p:cNvSpPr/>
          <p:nvPr/>
        </p:nvSpPr>
        <p:spPr>
          <a:xfrm>
            <a:off x="5377381" y="1969250"/>
            <a:ext cx="1811700" cy="1811400"/>
          </a:xfrm>
          <a:prstGeom prst="ellipse">
            <a:avLst/>
          </a:prstGeom>
          <a:solidFill>
            <a:srgbClr val="FFFFFF">
              <a:alpha val="2730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a:ea typeface="Montserrat"/>
                <a:cs typeface="Montserrat"/>
                <a:sym typeface="Montserrat"/>
              </a:rPr>
              <a:t>Black</a:t>
            </a:r>
            <a:endParaRPr>
              <a:solidFill>
                <a:srgbClr val="FFFFFF"/>
              </a:solidFill>
              <a:latin typeface="Montserrat"/>
              <a:ea typeface="Montserrat"/>
              <a:cs typeface="Montserrat"/>
              <a:sym typeface="Montserrat"/>
            </a:endParaRPr>
          </a:p>
        </p:txBody>
      </p:sp>
      <p:sp>
        <p:nvSpPr>
          <p:cNvPr id="182" name="Shape 182"/>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12</a:t>
            </a:fld>
            <a:endParaRPr/>
          </a:p>
        </p:txBody>
      </p:sp>
      <p:sp>
        <p:nvSpPr>
          <p:cNvPr id="183" name="Shape 183"/>
          <p:cNvSpPr/>
          <p:nvPr/>
        </p:nvSpPr>
        <p:spPr>
          <a:xfrm>
            <a:off x="3593100" y="1896200"/>
            <a:ext cx="1957800" cy="19578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b="1">
                <a:solidFill>
                  <a:srgbClr val="800080"/>
                </a:solidFill>
                <a:latin typeface="Montserrat"/>
                <a:ea typeface="Montserrat"/>
                <a:cs typeface="Montserrat"/>
                <a:sym typeface="Montserrat"/>
              </a:rPr>
              <a:t>Gray</a:t>
            </a:r>
            <a:endParaRPr b="1">
              <a:solidFill>
                <a:srgbClr val="800080"/>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And tables to compare data</a:t>
            </a:r>
            <a:endParaRPr/>
          </a:p>
        </p:txBody>
      </p:sp>
      <p:graphicFrame>
        <p:nvGraphicFramePr>
          <p:cNvPr id="189" name="Shape 189"/>
          <p:cNvGraphicFramePr/>
          <p:nvPr/>
        </p:nvGraphicFramePr>
        <p:xfrm>
          <a:off x="1982700" y="1680081"/>
          <a:ext cx="5178600" cy="2622000"/>
        </p:xfrm>
        <a:graphic>
          <a:graphicData uri="http://schemas.openxmlformats.org/drawingml/2006/table">
            <a:tbl>
              <a:tblPr>
                <a:noFill/>
                <a:tableStyleId>{D85060B4-A2F4-4F74-B80D-3540928EA202}</a:tableStyleId>
              </a:tblPr>
              <a:tblGrid>
                <a:gridCol w="1294650"/>
                <a:gridCol w="1294650"/>
                <a:gridCol w="1294650"/>
                <a:gridCol w="1294650"/>
              </a:tblGrid>
              <a:tr h="655500">
                <a:tc>
                  <a:txBody>
                    <a:bodyPr/>
                    <a:lstStyle/>
                    <a:p>
                      <a:pPr marL="0" lvl="0" indent="0">
                        <a:spcBef>
                          <a:spcPts val="0"/>
                        </a:spcBef>
                        <a:spcAft>
                          <a:spcPts val="0"/>
                        </a:spcAft>
                        <a:buNone/>
                      </a:pPr>
                      <a:endParaRPr>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a:spcBef>
                          <a:spcPts val="0"/>
                        </a:spcBef>
                        <a:spcAft>
                          <a:spcPts val="0"/>
                        </a:spcAft>
                        <a:buNone/>
                      </a:pPr>
                      <a:r>
                        <a:rPr lang="en" sz="1100">
                          <a:solidFill>
                            <a:srgbClr val="FFFFFF"/>
                          </a:solidFill>
                          <a:latin typeface="Montserrat"/>
                          <a:ea typeface="Montserrat"/>
                          <a:cs typeface="Montserrat"/>
                          <a:sym typeface="Montserrat"/>
                        </a:rPr>
                        <a:t>A</a:t>
                      </a:r>
                      <a:endParaRPr sz="1100">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a:spcBef>
                          <a:spcPts val="0"/>
                        </a:spcBef>
                        <a:spcAft>
                          <a:spcPts val="0"/>
                        </a:spcAft>
                        <a:buNone/>
                      </a:pPr>
                      <a:r>
                        <a:rPr lang="en" sz="1100">
                          <a:solidFill>
                            <a:srgbClr val="FFFFFF"/>
                          </a:solidFill>
                          <a:latin typeface="Montserrat"/>
                          <a:ea typeface="Montserrat"/>
                          <a:cs typeface="Montserrat"/>
                          <a:sym typeface="Montserrat"/>
                        </a:rPr>
                        <a:t>B</a:t>
                      </a:r>
                      <a:endParaRPr sz="1100">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a:spcBef>
                          <a:spcPts val="0"/>
                        </a:spcBef>
                        <a:spcAft>
                          <a:spcPts val="0"/>
                        </a:spcAft>
                        <a:buNone/>
                      </a:pPr>
                      <a:r>
                        <a:rPr lang="en" sz="1100">
                          <a:solidFill>
                            <a:srgbClr val="FFFFFF"/>
                          </a:solidFill>
                          <a:latin typeface="Montserrat"/>
                          <a:ea typeface="Montserrat"/>
                          <a:cs typeface="Montserrat"/>
                          <a:sym typeface="Montserrat"/>
                        </a:rPr>
                        <a:t>C</a:t>
                      </a:r>
                      <a:endParaRPr sz="1100">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r>
              <a:tr h="655500">
                <a:tc>
                  <a:txBody>
                    <a:bodyPr/>
                    <a:lstStyle/>
                    <a:p>
                      <a:pPr marL="0" lvl="0" indent="0" algn="r">
                        <a:spcBef>
                          <a:spcPts val="0"/>
                        </a:spcBef>
                        <a:spcAft>
                          <a:spcPts val="0"/>
                        </a:spcAft>
                        <a:buNone/>
                      </a:pPr>
                      <a:r>
                        <a:rPr lang="en" sz="1100">
                          <a:solidFill>
                            <a:srgbClr val="FFFFFF"/>
                          </a:solidFill>
                          <a:latin typeface="Montserrat"/>
                          <a:ea typeface="Montserrat"/>
                          <a:cs typeface="Montserrat"/>
                          <a:sym typeface="Montserrat"/>
                        </a:rPr>
                        <a:t>Yellow</a:t>
                      </a:r>
                      <a:endParaRPr sz="1100">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FFFFFF"/>
                          </a:solidFill>
                          <a:latin typeface="Montserrat"/>
                          <a:ea typeface="Montserrat"/>
                          <a:cs typeface="Montserrat"/>
                          <a:sym typeface="Montserrat"/>
                        </a:rPr>
                        <a:t>10</a:t>
                      </a:r>
                      <a:endParaRPr sz="1800" b="1">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800080"/>
                    </a:solidFill>
                  </a:tcPr>
                </a:tc>
                <a:tc>
                  <a:txBody>
                    <a:bodyPr/>
                    <a:lstStyle/>
                    <a:p>
                      <a:pPr marL="0" lvl="0" indent="0" algn="ctr">
                        <a:spcBef>
                          <a:spcPts val="0"/>
                        </a:spcBef>
                        <a:spcAft>
                          <a:spcPts val="0"/>
                        </a:spcAft>
                        <a:buNone/>
                      </a:pPr>
                      <a:r>
                        <a:rPr lang="en" sz="1800" b="1">
                          <a:solidFill>
                            <a:srgbClr val="FFFFFF"/>
                          </a:solidFill>
                          <a:latin typeface="Montserrat"/>
                          <a:ea typeface="Montserrat"/>
                          <a:cs typeface="Montserrat"/>
                          <a:sym typeface="Montserrat"/>
                        </a:rPr>
                        <a:t>20</a:t>
                      </a:r>
                      <a:endParaRPr sz="1800" b="1">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800080"/>
                    </a:solidFill>
                  </a:tcPr>
                </a:tc>
                <a:tc>
                  <a:txBody>
                    <a:bodyPr/>
                    <a:lstStyle/>
                    <a:p>
                      <a:pPr marL="0" lvl="0" indent="0" algn="ctr">
                        <a:spcBef>
                          <a:spcPts val="0"/>
                        </a:spcBef>
                        <a:spcAft>
                          <a:spcPts val="0"/>
                        </a:spcAft>
                        <a:buNone/>
                      </a:pPr>
                      <a:r>
                        <a:rPr lang="en" sz="1800" b="1">
                          <a:solidFill>
                            <a:srgbClr val="FFFFFF"/>
                          </a:solidFill>
                          <a:latin typeface="Montserrat"/>
                          <a:ea typeface="Montserrat"/>
                          <a:cs typeface="Montserrat"/>
                          <a:sym typeface="Montserrat"/>
                        </a:rPr>
                        <a:t>7</a:t>
                      </a:r>
                      <a:endParaRPr sz="1800" b="1">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800080"/>
                    </a:solidFill>
                  </a:tcPr>
                </a:tc>
              </a:tr>
              <a:tr h="655500">
                <a:tc>
                  <a:txBody>
                    <a:bodyPr/>
                    <a:lstStyle/>
                    <a:p>
                      <a:pPr marL="0" lvl="0" indent="0" algn="r">
                        <a:spcBef>
                          <a:spcPts val="0"/>
                        </a:spcBef>
                        <a:spcAft>
                          <a:spcPts val="0"/>
                        </a:spcAft>
                        <a:buNone/>
                      </a:pPr>
                      <a:r>
                        <a:rPr lang="en" sz="1100">
                          <a:solidFill>
                            <a:srgbClr val="FFFFFF"/>
                          </a:solidFill>
                          <a:latin typeface="Montserrat"/>
                          <a:ea typeface="Montserrat"/>
                          <a:cs typeface="Montserrat"/>
                          <a:sym typeface="Montserrat"/>
                        </a:rPr>
                        <a:t>Blue</a:t>
                      </a:r>
                      <a:endParaRPr sz="1100">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a:spcBef>
                          <a:spcPts val="0"/>
                        </a:spcBef>
                        <a:spcAft>
                          <a:spcPts val="0"/>
                        </a:spcAft>
                        <a:buNone/>
                      </a:pPr>
                      <a:r>
                        <a:rPr lang="en" sz="1800" b="1">
                          <a:solidFill>
                            <a:srgbClr val="FFFFFF"/>
                          </a:solidFill>
                          <a:latin typeface="Montserrat"/>
                          <a:ea typeface="Montserrat"/>
                          <a:cs typeface="Montserrat"/>
                          <a:sym typeface="Montserrat"/>
                        </a:rPr>
                        <a:t>30</a:t>
                      </a:r>
                      <a:endParaRPr sz="1800" b="1">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800080"/>
                    </a:solidFill>
                  </a:tcPr>
                </a:tc>
                <a:tc>
                  <a:txBody>
                    <a:bodyPr/>
                    <a:lstStyle/>
                    <a:p>
                      <a:pPr marL="0" lvl="0" indent="0" algn="ctr">
                        <a:spcBef>
                          <a:spcPts val="0"/>
                        </a:spcBef>
                        <a:spcAft>
                          <a:spcPts val="0"/>
                        </a:spcAft>
                        <a:buNone/>
                      </a:pPr>
                      <a:r>
                        <a:rPr lang="en" sz="1800" b="1">
                          <a:solidFill>
                            <a:srgbClr val="FFFFFF"/>
                          </a:solidFill>
                          <a:latin typeface="Montserrat"/>
                          <a:ea typeface="Montserrat"/>
                          <a:cs typeface="Montserrat"/>
                          <a:sym typeface="Montserrat"/>
                        </a:rPr>
                        <a:t>15</a:t>
                      </a:r>
                      <a:endParaRPr sz="1800" b="1">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800080"/>
                    </a:solidFill>
                  </a:tcPr>
                </a:tc>
                <a:tc>
                  <a:txBody>
                    <a:bodyPr/>
                    <a:lstStyle/>
                    <a:p>
                      <a:pPr marL="0" lvl="0" indent="0" algn="ctr">
                        <a:spcBef>
                          <a:spcPts val="0"/>
                        </a:spcBef>
                        <a:spcAft>
                          <a:spcPts val="0"/>
                        </a:spcAft>
                        <a:buNone/>
                      </a:pPr>
                      <a:r>
                        <a:rPr lang="en" sz="1800" b="1">
                          <a:solidFill>
                            <a:srgbClr val="FFFFFF"/>
                          </a:solidFill>
                          <a:latin typeface="Montserrat"/>
                          <a:ea typeface="Montserrat"/>
                          <a:cs typeface="Montserrat"/>
                          <a:sym typeface="Montserrat"/>
                        </a:rPr>
                        <a:t>10</a:t>
                      </a:r>
                      <a:endParaRPr sz="1800" b="1">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800080"/>
                    </a:solidFill>
                  </a:tcPr>
                </a:tc>
              </a:tr>
              <a:tr h="655500">
                <a:tc>
                  <a:txBody>
                    <a:bodyPr/>
                    <a:lstStyle/>
                    <a:p>
                      <a:pPr marL="0" lvl="0" indent="0" algn="r" rtl="0">
                        <a:spcBef>
                          <a:spcPts val="0"/>
                        </a:spcBef>
                        <a:spcAft>
                          <a:spcPts val="0"/>
                        </a:spcAft>
                        <a:buNone/>
                      </a:pPr>
                      <a:r>
                        <a:rPr lang="en" sz="1100">
                          <a:solidFill>
                            <a:srgbClr val="FFFFFF"/>
                          </a:solidFill>
                          <a:latin typeface="Montserrat"/>
                          <a:ea typeface="Montserrat"/>
                          <a:cs typeface="Montserrat"/>
                          <a:sym typeface="Montserrat"/>
                        </a:rPr>
                        <a:t>Orange</a:t>
                      </a:r>
                      <a:endParaRPr sz="1100">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5</a:t>
                      </a:r>
                      <a:endParaRPr sz="1800" b="1">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800080"/>
                    </a:solidFill>
                  </a:tcPr>
                </a:tc>
                <a:tc>
                  <a:txBody>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24</a:t>
                      </a:r>
                      <a:endParaRPr sz="1800" b="1">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800080"/>
                    </a:solidFill>
                  </a:tcPr>
                </a:tc>
                <a:tc>
                  <a:txBody>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16</a:t>
                      </a:r>
                      <a:endParaRPr sz="1800" b="1">
                        <a:solidFill>
                          <a:srgbClr val="FFFFFF"/>
                        </a:solidFill>
                        <a:latin typeface="Montserrat"/>
                        <a:ea typeface="Montserrat"/>
                        <a:cs typeface="Montserrat"/>
                        <a:sym typeface="Montserra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800080"/>
                    </a:solidFill>
                  </a:tcPr>
                </a:tc>
              </a:tr>
            </a:tbl>
          </a:graphicData>
        </a:graphic>
      </p:graphicFrame>
      <p:sp>
        <p:nvSpPr>
          <p:cNvPr id="190" name="Shape 190"/>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1720277" y="1593075"/>
            <a:ext cx="5760720" cy="2744280"/>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2730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Maps</a:t>
            </a:r>
            <a:endParaRPr/>
          </a:p>
        </p:txBody>
      </p:sp>
      <p:sp>
        <p:nvSpPr>
          <p:cNvPr id="197" name="Shape 197"/>
          <p:cNvSpPr/>
          <p:nvPr/>
        </p:nvSpPr>
        <p:spPr>
          <a:xfrm>
            <a:off x="2655200" y="2202025"/>
            <a:ext cx="704700" cy="202500"/>
          </a:xfrm>
          <a:prstGeom prst="wedgeRectCallout">
            <a:avLst>
              <a:gd name="adj1" fmla="val -21428"/>
              <a:gd name="adj2" fmla="val 842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sz="800">
                <a:latin typeface="Montserrat"/>
                <a:ea typeface="Montserrat"/>
                <a:cs typeface="Montserrat"/>
                <a:sym typeface="Montserrat"/>
              </a:rPr>
              <a:t>our office</a:t>
            </a:r>
            <a:endParaRPr sz="800">
              <a:latin typeface="Montserrat"/>
              <a:ea typeface="Montserrat"/>
              <a:cs typeface="Montserrat"/>
              <a:sym typeface="Montserrat"/>
            </a:endParaRPr>
          </a:p>
        </p:txBody>
      </p:sp>
      <p:sp>
        <p:nvSpPr>
          <p:cNvPr id="198" name="Shape 198"/>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14</a:t>
            </a:fld>
            <a:endParaRPr/>
          </a:p>
        </p:txBody>
      </p:sp>
      <p:sp>
        <p:nvSpPr>
          <p:cNvPr id="199" name="Shape 199"/>
          <p:cNvSpPr/>
          <p:nvPr/>
        </p:nvSpPr>
        <p:spPr>
          <a:xfrm>
            <a:off x="2148700" y="2501700"/>
            <a:ext cx="140100" cy="1401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3433275" y="3433225"/>
            <a:ext cx="140100" cy="1401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4090900" y="2301275"/>
            <a:ext cx="140100" cy="1401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4596350" y="3798900"/>
            <a:ext cx="140100" cy="1401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106150" y="2685225"/>
            <a:ext cx="140100" cy="1401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6538550" y="3835875"/>
            <a:ext cx="140100" cy="1401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ctrTitle" idx="4294967295"/>
          </p:nvPr>
        </p:nvSpPr>
        <p:spPr>
          <a:xfrm>
            <a:off x="1583975" y="1735750"/>
            <a:ext cx="5976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latin typeface="Montserrat"/>
                <a:ea typeface="Montserrat"/>
                <a:cs typeface="Montserrat"/>
                <a:sym typeface="Montserrat"/>
              </a:rPr>
              <a:t>89,526,124</a:t>
            </a:r>
            <a:endParaRPr sz="6000" b="1">
              <a:latin typeface="Montserrat"/>
              <a:ea typeface="Montserrat"/>
              <a:cs typeface="Montserrat"/>
              <a:sym typeface="Montserrat"/>
            </a:endParaRPr>
          </a:p>
        </p:txBody>
      </p:sp>
      <p:sp>
        <p:nvSpPr>
          <p:cNvPr id="210" name="Shape 210"/>
          <p:cNvSpPr txBox="1">
            <a:spLocks noGrp="1"/>
          </p:cNvSpPr>
          <p:nvPr>
            <p:ph type="subTitle" idx="4294967295"/>
          </p:nvPr>
        </p:nvSpPr>
        <p:spPr>
          <a:xfrm>
            <a:off x="1583975" y="2687654"/>
            <a:ext cx="59760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latin typeface="Vidaloka"/>
                <a:ea typeface="Vidaloka"/>
                <a:cs typeface="Vidaloka"/>
                <a:sym typeface="Vidaloka"/>
              </a:rPr>
              <a:t>Whoa! That’s a big number, aren’t you proud?</a:t>
            </a:r>
            <a:endParaRPr sz="1800">
              <a:latin typeface="Vidaloka"/>
              <a:ea typeface="Vidaloka"/>
              <a:cs typeface="Vidaloka"/>
              <a:sym typeface="Vidaloka"/>
            </a:endParaRPr>
          </a:p>
        </p:txBody>
      </p:sp>
      <p:sp>
        <p:nvSpPr>
          <p:cNvPr id="211" name="Shape 211"/>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ctrTitle" idx="4294967295"/>
          </p:nvPr>
        </p:nvSpPr>
        <p:spPr>
          <a:xfrm>
            <a:off x="685800" y="952800"/>
            <a:ext cx="7772400" cy="894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b="1">
                <a:latin typeface="Montserrat"/>
                <a:ea typeface="Montserrat"/>
                <a:cs typeface="Montserrat"/>
                <a:sym typeface="Montserrat"/>
              </a:rPr>
              <a:t>89,526,124$</a:t>
            </a:r>
            <a:endParaRPr sz="2400" b="1">
              <a:latin typeface="Montserrat"/>
              <a:ea typeface="Montserrat"/>
              <a:cs typeface="Montserrat"/>
              <a:sym typeface="Montserrat"/>
            </a:endParaRPr>
          </a:p>
        </p:txBody>
      </p:sp>
      <p:sp>
        <p:nvSpPr>
          <p:cNvPr id="217" name="Shape 217"/>
          <p:cNvSpPr txBox="1">
            <a:spLocks noGrp="1"/>
          </p:cNvSpPr>
          <p:nvPr>
            <p:ph type="subTitle" idx="4294967295"/>
          </p:nvPr>
        </p:nvSpPr>
        <p:spPr>
          <a:xfrm>
            <a:off x="685800" y="141130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latin typeface="Vidaloka"/>
                <a:ea typeface="Vidaloka"/>
                <a:cs typeface="Vidaloka"/>
                <a:sym typeface="Vidaloka"/>
              </a:rPr>
              <a:t>That’s a lot of money</a:t>
            </a:r>
            <a:endParaRPr>
              <a:latin typeface="Vidaloka"/>
              <a:ea typeface="Vidaloka"/>
              <a:cs typeface="Vidaloka"/>
              <a:sym typeface="Vidaloka"/>
            </a:endParaRPr>
          </a:p>
        </p:txBody>
      </p:sp>
      <p:sp>
        <p:nvSpPr>
          <p:cNvPr id="218" name="Shape 218"/>
          <p:cNvSpPr txBox="1">
            <a:spLocks noGrp="1"/>
          </p:cNvSpPr>
          <p:nvPr>
            <p:ph type="ctrTitle" idx="4294967295"/>
          </p:nvPr>
        </p:nvSpPr>
        <p:spPr>
          <a:xfrm>
            <a:off x="685800" y="3276900"/>
            <a:ext cx="7772400" cy="894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b="1">
                <a:latin typeface="Montserrat"/>
                <a:ea typeface="Montserrat"/>
                <a:cs typeface="Montserrat"/>
                <a:sym typeface="Montserrat"/>
              </a:rPr>
              <a:t>100%</a:t>
            </a:r>
            <a:endParaRPr sz="2400" b="1">
              <a:latin typeface="Montserrat"/>
              <a:ea typeface="Montserrat"/>
              <a:cs typeface="Montserrat"/>
              <a:sym typeface="Montserrat"/>
            </a:endParaRPr>
          </a:p>
        </p:txBody>
      </p:sp>
      <p:sp>
        <p:nvSpPr>
          <p:cNvPr id="219" name="Shape 219"/>
          <p:cNvSpPr txBox="1">
            <a:spLocks noGrp="1"/>
          </p:cNvSpPr>
          <p:nvPr>
            <p:ph type="subTitle" idx="4294967295"/>
          </p:nvPr>
        </p:nvSpPr>
        <p:spPr>
          <a:xfrm>
            <a:off x="685800" y="373540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latin typeface="Vidaloka"/>
                <a:ea typeface="Vidaloka"/>
                <a:cs typeface="Vidaloka"/>
                <a:sym typeface="Vidaloka"/>
              </a:rPr>
              <a:t>Total success!</a:t>
            </a:r>
            <a:endParaRPr>
              <a:latin typeface="Vidaloka"/>
              <a:ea typeface="Vidaloka"/>
              <a:cs typeface="Vidaloka"/>
              <a:sym typeface="Vidaloka"/>
            </a:endParaRPr>
          </a:p>
        </p:txBody>
      </p:sp>
      <p:sp>
        <p:nvSpPr>
          <p:cNvPr id="220" name="Shape 220"/>
          <p:cNvSpPr txBox="1">
            <a:spLocks noGrp="1"/>
          </p:cNvSpPr>
          <p:nvPr>
            <p:ph type="ctrTitle" idx="4294967295"/>
          </p:nvPr>
        </p:nvSpPr>
        <p:spPr>
          <a:xfrm>
            <a:off x="685800" y="2114850"/>
            <a:ext cx="7772400" cy="894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400" b="1">
                <a:latin typeface="Montserrat"/>
                <a:ea typeface="Montserrat"/>
                <a:cs typeface="Montserrat"/>
                <a:sym typeface="Montserrat"/>
              </a:rPr>
              <a:t>185,244 users</a:t>
            </a:r>
            <a:endParaRPr sz="2400" b="1">
              <a:latin typeface="Montserrat"/>
              <a:ea typeface="Montserrat"/>
              <a:cs typeface="Montserrat"/>
              <a:sym typeface="Montserrat"/>
            </a:endParaRPr>
          </a:p>
        </p:txBody>
      </p:sp>
      <p:sp>
        <p:nvSpPr>
          <p:cNvPr id="221" name="Shape 221"/>
          <p:cNvSpPr txBox="1">
            <a:spLocks noGrp="1"/>
          </p:cNvSpPr>
          <p:nvPr>
            <p:ph type="subTitle" idx="4294967295"/>
          </p:nvPr>
        </p:nvSpPr>
        <p:spPr>
          <a:xfrm>
            <a:off x="685800" y="257335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latin typeface="Vidaloka"/>
                <a:ea typeface="Vidaloka"/>
                <a:cs typeface="Vidaloka"/>
                <a:sym typeface="Vidaloka"/>
              </a:rPr>
              <a:t>And a lot of users</a:t>
            </a:r>
            <a:endParaRPr>
              <a:latin typeface="Vidaloka"/>
              <a:ea typeface="Vidaloka"/>
              <a:cs typeface="Vidaloka"/>
              <a:sym typeface="Vidaloka"/>
            </a:endParaRPr>
          </a:p>
        </p:txBody>
      </p:sp>
      <p:sp>
        <p:nvSpPr>
          <p:cNvPr id="222" name="Shape 222"/>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16</a:t>
            </a:fld>
            <a:endParaRPr/>
          </a:p>
        </p:txBody>
      </p:sp>
      <p:sp>
        <p:nvSpPr>
          <p:cNvPr id="223" name="Shape 223"/>
          <p:cNvSpPr/>
          <p:nvPr/>
        </p:nvSpPr>
        <p:spPr>
          <a:xfrm>
            <a:off x="4453350" y="2045214"/>
            <a:ext cx="237300" cy="237300"/>
          </a:xfrm>
          <a:prstGeom prst="mathMultiply">
            <a:avLst>
              <a:gd name="adj1" fmla="val 23520"/>
            </a:avLst>
          </a:prstGeom>
          <a:solidFill>
            <a:srgbClr val="FFFFFF">
              <a:alpha val="2730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a:off x="4453350" y="3218649"/>
            <a:ext cx="237300" cy="237300"/>
          </a:xfrm>
          <a:prstGeom prst="mathMultiply">
            <a:avLst>
              <a:gd name="adj1" fmla="val 23520"/>
            </a:avLst>
          </a:prstGeom>
          <a:solidFill>
            <a:srgbClr val="FFFFFF">
              <a:alpha val="2730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4229550" y="2610300"/>
            <a:ext cx="684900" cy="684900"/>
          </a:xfrm>
          <a:prstGeom prst="mathMultiply">
            <a:avLst>
              <a:gd name="adj1" fmla="val 23520"/>
            </a:avLst>
          </a:prstGeom>
          <a:solidFill>
            <a:srgbClr val="FFFFFF">
              <a:alpha val="2730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a:off x="6696525" y="2610300"/>
            <a:ext cx="684900" cy="684900"/>
          </a:xfrm>
          <a:prstGeom prst="mathMultiply">
            <a:avLst>
              <a:gd name="adj1" fmla="val 23520"/>
            </a:avLst>
          </a:prstGeom>
          <a:solidFill>
            <a:srgbClr val="FFFFFF">
              <a:alpha val="2730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Our process is easy</a:t>
            </a:r>
            <a:endParaRPr/>
          </a:p>
        </p:txBody>
      </p:sp>
      <p:sp>
        <p:nvSpPr>
          <p:cNvPr id="232" name="Shape 232"/>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17</a:t>
            </a:fld>
            <a:endParaRPr/>
          </a:p>
        </p:txBody>
      </p:sp>
      <p:cxnSp>
        <p:nvCxnSpPr>
          <p:cNvPr id="233" name="Shape 233"/>
          <p:cNvCxnSpPr/>
          <p:nvPr/>
        </p:nvCxnSpPr>
        <p:spPr>
          <a:xfrm>
            <a:off x="-4800" y="2952750"/>
            <a:ext cx="9153600" cy="0"/>
          </a:xfrm>
          <a:prstGeom prst="straightConnector1">
            <a:avLst/>
          </a:prstGeom>
          <a:noFill/>
          <a:ln w="9525" cap="flat" cmpd="sng">
            <a:solidFill>
              <a:srgbClr val="FFFFFF"/>
            </a:solidFill>
            <a:prstDash val="dot"/>
            <a:round/>
            <a:headEnd type="none" w="med" len="med"/>
            <a:tailEnd type="none" w="med" len="med"/>
          </a:ln>
        </p:spPr>
      </p:cxnSp>
      <p:cxnSp>
        <p:nvCxnSpPr>
          <p:cNvPr id="234" name="Shape 234"/>
          <p:cNvCxnSpPr/>
          <p:nvPr/>
        </p:nvCxnSpPr>
        <p:spPr>
          <a:xfrm rot="10800000">
            <a:off x="2105025" y="2429996"/>
            <a:ext cx="0" cy="554400"/>
          </a:xfrm>
          <a:prstGeom prst="straightConnector1">
            <a:avLst/>
          </a:prstGeom>
          <a:noFill/>
          <a:ln w="9525" cap="flat" cmpd="sng">
            <a:solidFill>
              <a:srgbClr val="FFFFFF"/>
            </a:solidFill>
            <a:prstDash val="solid"/>
            <a:round/>
            <a:headEnd type="diamond" w="med" len="med"/>
            <a:tailEnd type="diamond" w="med" len="med"/>
          </a:ln>
        </p:spPr>
      </p:cxnSp>
      <p:cxnSp>
        <p:nvCxnSpPr>
          <p:cNvPr id="235" name="Shape 235"/>
          <p:cNvCxnSpPr/>
          <p:nvPr/>
        </p:nvCxnSpPr>
        <p:spPr>
          <a:xfrm rot="10800000">
            <a:off x="7038975" y="2425908"/>
            <a:ext cx="0" cy="554400"/>
          </a:xfrm>
          <a:prstGeom prst="straightConnector1">
            <a:avLst/>
          </a:prstGeom>
          <a:noFill/>
          <a:ln w="9525" cap="flat" cmpd="sng">
            <a:solidFill>
              <a:srgbClr val="FFFFFF"/>
            </a:solidFill>
            <a:prstDash val="solid"/>
            <a:round/>
            <a:headEnd type="diamond" w="med" len="med"/>
            <a:tailEnd type="diamond" w="med" len="med"/>
          </a:ln>
        </p:spPr>
      </p:cxnSp>
      <p:sp>
        <p:nvSpPr>
          <p:cNvPr id="236" name="Shape 236"/>
          <p:cNvSpPr txBox="1"/>
          <p:nvPr/>
        </p:nvSpPr>
        <p:spPr>
          <a:xfrm>
            <a:off x="1481175" y="2022475"/>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Montserrat"/>
                <a:ea typeface="Montserrat"/>
                <a:cs typeface="Montserrat"/>
                <a:sym typeface="Montserrat"/>
              </a:rPr>
              <a:t>first</a:t>
            </a:r>
            <a:endParaRPr b="1">
              <a:solidFill>
                <a:srgbClr val="FFFFFF"/>
              </a:solidFill>
              <a:latin typeface="Montserrat"/>
              <a:ea typeface="Montserrat"/>
              <a:cs typeface="Montserrat"/>
              <a:sym typeface="Montserrat"/>
            </a:endParaRPr>
          </a:p>
        </p:txBody>
      </p:sp>
      <p:sp>
        <p:nvSpPr>
          <p:cNvPr id="237" name="Shape 237"/>
          <p:cNvSpPr txBox="1"/>
          <p:nvPr/>
        </p:nvSpPr>
        <p:spPr>
          <a:xfrm>
            <a:off x="6415125" y="2022475"/>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Montserrat"/>
                <a:ea typeface="Montserrat"/>
                <a:cs typeface="Montserrat"/>
                <a:sym typeface="Montserrat"/>
              </a:rPr>
              <a:t>last</a:t>
            </a:r>
            <a:endParaRPr b="1">
              <a:solidFill>
                <a:srgbClr val="FFFFFF"/>
              </a:solidFill>
              <a:latin typeface="Montserrat"/>
              <a:ea typeface="Montserrat"/>
              <a:cs typeface="Montserrat"/>
              <a:sym typeface="Montserrat"/>
            </a:endParaRPr>
          </a:p>
        </p:txBody>
      </p:sp>
      <p:sp>
        <p:nvSpPr>
          <p:cNvPr id="238" name="Shape 238"/>
          <p:cNvSpPr/>
          <p:nvPr/>
        </p:nvSpPr>
        <p:spPr>
          <a:xfrm>
            <a:off x="1762575" y="2610300"/>
            <a:ext cx="684900" cy="684900"/>
          </a:xfrm>
          <a:prstGeom prst="mathMultiply">
            <a:avLst>
              <a:gd name="adj1" fmla="val 23520"/>
            </a:avLst>
          </a:prstGeom>
          <a:solidFill>
            <a:srgbClr val="FFFFFF">
              <a:alpha val="2730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39" name="Shape 239"/>
          <p:cNvCxnSpPr/>
          <p:nvPr/>
        </p:nvCxnSpPr>
        <p:spPr>
          <a:xfrm rot="10800000">
            <a:off x="4574390" y="2429996"/>
            <a:ext cx="0" cy="554400"/>
          </a:xfrm>
          <a:prstGeom prst="straightConnector1">
            <a:avLst/>
          </a:prstGeom>
          <a:noFill/>
          <a:ln w="9525" cap="flat" cmpd="sng">
            <a:solidFill>
              <a:srgbClr val="FFFFFF"/>
            </a:solidFill>
            <a:prstDash val="solid"/>
            <a:round/>
            <a:headEnd type="diamond" w="med" len="med"/>
            <a:tailEnd type="diamond" w="med" len="med"/>
          </a:ln>
        </p:spPr>
      </p:cxnSp>
      <p:sp>
        <p:nvSpPr>
          <p:cNvPr id="240" name="Shape 240"/>
          <p:cNvSpPr txBox="1"/>
          <p:nvPr/>
        </p:nvSpPr>
        <p:spPr>
          <a:xfrm>
            <a:off x="3950540" y="2022475"/>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Montserrat"/>
                <a:ea typeface="Montserrat"/>
                <a:cs typeface="Montserrat"/>
                <a:sym typeface="Montserrat"/>
              </a:rPr>
              <a:t>second</a:t>
            </a:r>
            <a:endParaRPr b="1">
              <a:solidFill>
                <a:srgbClr val="FFFFFF"/>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Let’s review some concepts</a:t>
            </a:r>
            <a:endParaRPr/>
          </a:p>
        </p:txBody>
      </p:sp>
      <p:sp>
        <p:nvSpPr>
          <p:cNvPr id="246" name="Shape 246"/>
          <p:cNvSpPr txBox="1">
            <a:spLocks noGrp="1"/>
          </p:cNvSpPr>
          <p:nvPr>
            <p:ph type="body" idx="1"/>
          </p:nvPr>
        </p:nvSpPr>
        <p:spPr>
          <a:xfrm>
            <a:off x="629475" y="1530425"/>
            <a:ext cx="2520900" cy="1461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247" name="Shape 247"/>
          <p:cNvSpPr txBox="1">
            <a:spLocks noGrp="1"/>
          </p:cNvSpPr>
          <p:nvPr>
            <p:ph type="body" idx="2"/>
          </p:nvPr>
        </p:nvSpPr>
        <p:spPr>
          <a:xfrm>
            <a:off x="3279488" y="1530425"/>
            <a:ext cx="2520900" cy="1461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248" name="Shape 248"/>
          <p:cNvSpPr txBox="1">
            <a:spLocks noGrp="1"/>
          </p:cNvSpPr>
          <p:nvPr>
            <p:ph type="body" idx="3"/>
          </p:nvPr>
        </p:nvSpPr>
        <p:spPr>
          <a:xfrm>
            <a:off x="5929501" y="1530425"/>
            <a:ext cx="2520900" cy="1461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
        <p:nvSpPr>
          <p:cNvPr id="249" name="Shape 249"/>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p:sp>
        <p:nvSpPr>
          <p:cNvPr id="250" name="Shape 250"/>
          <p:cNvSpPr txBox="1">
            <a:spLocks noGrp="1"/>
          </p:cNvSpPr>
          <p:nvPr>
            <p:ph type="body" idx="1"/>
          </p:nvPr>
        </p:nvSpPr>
        <p:spPr>
          <a:xfrm>
            <a:off x="629475" y="2978225"/>
            <a:ext cx="2520900" cy="1461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251" name="Shape 251"/>
          <p:cNvSpPr txBox="1">
            <a:spLocks noGrp="1"/>
          </p:cNvSpPr>
          <p:nvPr>
            <p:ph type="body" idx="2"/>
          </p:nvPr>
        </p:nvSpPr>
        <p:spPr>
          <a:xfrm>
            <a:off x="3279488" y="2978225"/>
            <a:ext cx="2520900" cy="1461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252" name="Shape 252"/>
          <p:cNvSpPr txBox="1">
            <a:spLocks noGrp="1"/>
          </p:cNvSpPr>
          <p:nvPr>
            <p:ph type="body" idx="3"/>
          </p:nvPr>
        </p:nvSpPr>
        <p:spPr>
          <a:xfrm>
            <a:off x="5929501" y="2978225"/>
            <a:ext cx="2520900" cy="1461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a:spLocks noGrp="1"/>
          </p:cNvSpPr>
          <p:nvPr>
            <p:ph type="body" idx="2"/>
          </p:nvPr>
        </p:nvSpPr>
        <p:spPr>
          <a:xfrm>
            <a:off x="882000" y="1654350"/>
            <a:ext cx="3386700" cy="2207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sz="1100"/>
          </a:p>
        </p:txBody>
      </p:sp>
      <p:sp>
        <p:nvSpPr>
          <p:cNvPr id="94" name="Shape 94"/>
          <p:cNvSpPr txBox="1">
            <a:spLocks noGrp="1"/>
          </p:cNvSpPr>
          <p:nvPr>
            <p:ph type="body" idx="2"/>
          </p:nvPr>
        </p:nvSpPr>
        <p:spPr>
          <a:xfrm>
            <a:off x="4489520" y="1654350"/>
            <a:ext cx="3772200" cy="22071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sz="1100"/>
          </a:p>
        </p:txBody>
      </p:sp>
      <p:sp>
        <p:nvSpPr>
          <p:cNvPr id="95" name="Shape 95"/>
          <p:cNvSpPr txBox="1">
            <a:spLocks noGrp="1"/>
          </p:cNvSpPr>
          <p:nvPr>
            <p:ph type="body" idx="2"/>
          </p:nvPr>
        </p:nvSpPr>
        <p:spPr>
          <a:xfrm>
            <a:off x="882000" y="3753525"/>
            <a:ext cx="7380000" cy="826500"/>
          </a:xfrm>
          <a:prstGeom prst="rect">
            <a:avLst/>
          </a:prstGeom>
        </p:spPr>
        <p:txBody>
          <a:bodyPr spcFirstLastPara="1" wrap="square" lIns="91425" tIns="91425" rIns="91425" bIns="91425" anchor="t" anchorCtr="0">
            <a:noAutofit/>
          </a:bodyPr>
          <a:lstStyle/>
          <a:p>
            <a:pPr marL="0" lvl="0" indent="0" rtl="0">
              <a:spcBef>
                <a:spcPts val="1000"/>
              </a:spcBef>
              <a:spcAft>
                <a:spcPts val="1000"/>
              </a:spcAft>
              <a:buNone/>
            </a:pPr>
            <a:endParaRPr sz="900"/>
          </a:p>
        </p:txBody>
      </p:sp>
      <p:sp>
        <p:nvSpPr>
          <p:cNvPr id="96" name="Shape 96"/>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a:t>
            </a:fld>
            <a:endParaRPr/>
          </a:p>
        </p:txBody>
      </p:sp>
      <p:sp>
        <p:nvSpPr>
          <p:cNvPr id="7" name="عنوان 6"/>
          <p:cNvSpPr>
            <a:spLocks noGrp="1"/>
          </p:cNvSpPr>
          <p:nvPr>
            <p:ph type="title"/>
          </p:nvPr>
        </p:nvSpPr>
        <p:spPr>
          <a:xfrm>
            <a:off x="357158" y="285734"/>
            <a:ext cx="8501122" cy="4500593"/>
          </a:xfrm>
        </p:spPr>
        <p:txBody>
          <a:bodyPr/>
          <a:lstStyle/>
          <a:p>
            <a:pPr algn="r" rtl="1"/>
            <a:r>
              <a:rPr lang="en-US" dirty="0" smtClean="0"/>
              <a:t/>
            </a:r>
            <a:br>
              <a:rPr lang="en-US" dirty="0" smtClean="0"/>
            </a:br>
            <a:r>
              <a:rPr lang="ar-IQ" dirty="0" err="1" smtClean="0">
                <a:solidFill>
                  <a:schemeClr val="tx1"/>
                </a:solidFill>
              </a:rPr>
              <a:t>ان</a:t>
            </a:r>
            <a:r>
              <a:rPr lang="ar-IQ" dirty="0" smtClean="0">
                <a:solidFill>
                  <a:schemeClr val="tx1"/>
                </a:solidFill>
              </a:rPr>
              <a:t> خضوع القواعد القانونية المختلفة لا يكون خاضعاً تاماً وكاملاً يشتمل كل ما تقوم </a:t>
            </a:r>
            <a:r>
              <a:rPr lang="ar-IQ" dirty="0" err="1" smtClean="0">
                <a:solidFill>
                  <a:schemeClr val="tx1"/>
                </a:solidFill>
              </a:rPr>
              <a:t>به</a:t>
            </a:r>
            <a:r>
              <a:rPr lang="ar-IQ" dirty="0" smtClean="0">
                <a:solidFill>
                  <a:schemeClr val="tx1"/>
                </a:solidFill>
              </a:rPr>
              <a:t> من </a:t>
            </a:r>
            <a:r>
              <a:rPr lang="ar-IQ" dirty="0" err="1" smtClean="0">
                <a:solidFill>
                  <a:schemeClr val="tx1"/>
                </a:solidFill>
              </a:rPr>
              <a:t>اعمال</a:t>
            </a:r>
            <a:r>
              <a:rPr lang="ar-IQ" dirty="0" smtClean="0">
                <a:solidFill>
                  <a:schemeClr val="tx1"/>
                </a:solidFill>
              </a:rPr>
              <a:t> لان هنالك من التصرفات </a:t>
            </a:r>
            <a:r>
              <a:rPr lang="ar-IQ" dirty="0" err="1" smtClean="0">
                <a:solidFill>
                  <a:schemeClr val="tx1"/>
                </a:solidFill>
              </a:rPr>
              <a:t>الادارية</a:t>
            </a:r>
            <a:r>
              <a:rPr lang="ar-IQ" dirty="0" smtClean="0">
                <a:solidFill>
                  <a:schemeClr val="tx1"/>
                </a:solidFill>
              </a:rPr>
              <a:t> ما يفلت من رقابة المشروعية </a:t>
            </a:r>
            <a:r>
              <a:rPr lang="ar-IQ" dirty="0" err="1" smtClean="0">
                <a:solidFill>
                  <a:schemeClr val="tx1"/>
                </a:solidFill>
              </a:rPr>
              <a:t>لاسباب</a:t>
            </a:r>
            <a:r>
              <a:rPr lang="ar-IQ" dirty="0" smtClean="0">
                <a:solidFill>
                  <a:schemeClr val="tx1"/>
                </a:solidFill>
              </a:rPr>
              <a:t> تشريعية وقضائية.</a:t>
            </a:r>
            <a:r>
              <a:rPr lang="en-US" dirty="0" smtClean="0">
                <a:solidFill>
                  <a:schemeClr val="tx1"/>
                </a:solidFill>
              </a:rPr>
              <a:t/>
            </a:r>
            <a:br>
              <a:rPr lang="en-US" dirty="0" smtClean="0">
                <a:solidFill>
                  <a:schemeClr val="tx1"/>
                </a:solidFill>
              </a:rPr>
            </a:br>
            <a:r>
              <a:rPr lang="ar-IQ" dirty="0" smtClean="0">
                <a:solidFill>
                  <a:schemeClr val="tx1"/>
                </a:solidFill>
              </a:rPr>
              <a:t>فضلاً عن هذا فان الدولة قد تتعرض </a:t>
            </a:r>
            <a:r>
              <a:rPr lang="ar-IQ" dirty="0" err="1" smtClean="0">
                <a:solidFill>
                  <a:schemeClr val="tx1"/>
                </a:solidFill>
              </a:rPr>
              <a:t>الى</a:t>
            </a:r>
            <a:r>
              <a:rPr lang="ar-IQ" dirty="0" smtClean="0">
                <a:solidFill>
                  <a:schemeClr val="tx1"/>
                </a:solidFill>
              </a:rPr>
              <a:t> </a:t>
            </a:r>
            <a:r>
              <a:rPr lang="ar-IQ" dirty="0" err="1" smtClean="0">
                <a:solidFill>
                  <a:schemeClr val="tx1"/>
                </a:solidFill>
              </a:rPr>
              <a:t>اخطار</a:t>
            </a:r>
            <a:r>
              <a:rPr lang="ar-IQ" dirty="0" smtClean="0">
                <a:solidFill>
                  <a:schemeClr val="tx1"/>
                </a:solidFill>
              </a:rPr>
              <a:t> تتيح للسلطة </a:t>
            </a:r>
            <a:r>
              <a:rPr lang="ar-IQ" dirty="0" err="1" smtClean="0">
                <a:solidFill>
                  <a:schemeClr val="tx1"/>
                </a:solidFill>
              </a:rPr>
              <a:t>الادارية</a:t>
            </a:r>
            <a:r>
              <a:rPr lang="ar-IQ" dirty="0" smtClean="0">
                <a:solidFill>
                  <a:schemeClr val="tx1"/>
                </a:solidFill>
              </a:rPr>
              <a:t> التحرر من القواعد القانونية لكي تستطيع مواجهتها.</a:t>
            </a:r>
            <a:r>
              <a:rPr lang="en-US" dirty="0" smtClean="0">
                <a:solidFill>
                  <a:schemeClr val="tx1"/>
                </a:solidFill>
              </a:rPr>
              <a:t/>
            </a:r>
            <a:br>
              <a:rPr lang="en-US" dirty="0" smtClean="0">
                <a:solidFill>
                  <a:schemeClr val="tx1"/>
                </a:solidFill>
              </a:rPr>
            </a:br>
            <a:r>
              <a:rPr lang="ar-IQ" dirty="0" err="1" smtClean="0">
                <a:solidFill>
                  <a:schemeClr val="tx1"/>
                </a:solidFill>
              </a:rPr>
              <a:t>اخيراً</a:t>
            </a:r>
            <a:r>
              <a:rPr lang="ar-IQ" dirty="0" smtClean="0">
                <a:solidFill>
                  <a:schemeClr val="tx1"/>
                </a:solidFill>
              </a:rPr>
              <a:t> فان خضوع </a:t>
            </a:r>
            <a:r>
              <a:rPr lang="ar-IQ" dirty="0" err="1" smtClean="0">
                <a:solidFill>
                  <a:schemeClr val="tx1"/>
                </a:solidFill>
              </a:rPr>
              <a:t>الادارة</a:t>
            </a:r>
            <a:r>
              <a:rPr lang="ar-IQ" dirty="0" smtClean="0">
                <a:solidFill>
                  <a:schemeClr val="tx1"/>
                </a:solidFill>
              </a:rPr>
              <a:t> للقواعد القانونية ليس من شأنه </a:t>
            </a:r>
            <a:r>
              <a:rPr lang="ar-IQ" dirty="0" err="1" smtClean="0">
                <a:solidFill>
                  <a:schemeClr val="tx1"/>
                </a:solidFill>
              </a:rPr>
              <a:t>ان</a:t>
            </a:r>
            <a:r>
              <a:rPr lang="ar-IQ" dirty="0" smtClean="0">
                <a:solidFill>
                  <a:schemeClr val="tx1"/>
                </a:solidFill>
              </a:rPr>
              <a:t> يشل حركتها </a:t>
            </a:r>
            <a:r>
              <a:rPr lang="ar-IQ" dirty="0" err="1" smtClean="0">
                <a:solidFill>
                  <a:schemeClr val="tx1"/>
                </a:solidFill>
              </a:rPr>
              <a:t>او</a:t>
            </a:r>
            <a:r>
              <a:rPr lang="ar-IQ" dirty="0" smtClean="0">
                <a:solidFill>
                  <a:schemeClr val="tx1"/>
                </a:solidFill>
              </a:rPr>
              <a:t> يعرقل من </a:t>
            </a:r>
            <a:r>
              <a:rPr lang="ar-IQ" dirty="0" err="1" smtClean="0">
                <a:solidFill>
                  <a:schemeClr val="tx1"/>
                </a:solidFill>
              </a:rPr>
              <a:t>اعمالها</a:t>
            </a:r>
            <a:r>
              <a:rPr lang="ar-IQ" dirty="0" smtClean="0">
                <a:solidFill>
                  <a:schemeClr val="tx1"/>
                </a:solidFill>
              </a:rPr>
              <a:t>، </a:t>
            </a:r>
            <a:r>
              <a:rPr lang="ar-IQ" dirty="0" err="1" smtClean="0">
                <a:solidFill>
                  <a:schemeClr val="tx1"/>
                </a:solidFill>
              </a:rPr>
              <a:t>وانما</a:t>
            </a:r>
            <a:r>
              <a:rPr lang="ar-IQ" dirty="0" smtClean="0">
                <a:solidFill>
                  <a:schemeClr val="tx1"/>
                </a:solidFill>
              </a:rPr>
              <a:t> لابد </a:t>
            </a:r>
            <a:r>
              <a:rPr lang="ar-IQ" dirty="0" err="1" smtClean="0">
                <a:solidFill>
                  <a:schemeClr val="tx1"/>
                </a:solidFill>
              </a:rPr>
              <a:t>ان</a:t>
            </a:r>
            <a:r>
              <a:rPr lang="ar-IQ" dirty="0" smtClean="0">
                <a:solidFill>
                  <a:schemeClr val="tx1"/>
                </a:solidFill>
              </a:rPr>
              <a:t> تتمتع بهامش من الحرية، يعينها على القيام بنشاطها </a:t>
            </a:r>
            <a:r>
              <a:rPr lang="ar-IQ" dirty="0" err="1" smtClean="0">
                <a:solidFill>
                  <a:schemeClr val="tx1"/>
                </a:solidFill>
              </a:rPr>
              <a:t>الاداري</a:t>
            </a:r>
            <a:r>
              <a:rPr lang="ar-IQ" dirty="0" smtClean="0">
                <a:solidFill>
                  <a:schemeClr val="tx1"/>
                </a:solidFill>
              </a:rPr>
              <a:t> ومن ثم تحقيق المصلحة العامة على </a:t>
            </a:r>
            <a:r>
              <a:rPr lang="ar-IQ" dirty="0" err="1" smtClean="0">
                <a:solidFill>
                  <a:schemeClr val="tx1"/>
                </a:solidFill>
              </a:rPr>
              <a:t>اكمل</a:t>
            </a:r>
            <a:r>
              <a:rPr lang="ar-IQ" dirty="0" smtClean="0">
                <a:solidFill>
                  <a:schemeClr val="tx1"/>
                </a:solidFill>
              </a:rPr>
              <a:t> وجه.</a:t>
            </a:r>
            <a:r>
              <a:rPr lang="en-US" dirty="0" smtClean="0">
                <a:solidFill>
                  <a:schemeClr val="tx1"/>
                </a:solidFill>
              </a:rPr>
              <a:t/>
            </a:r>
            <a:br>
              <a:rPr lang="en-US" dirty="0" smtClean="0">
                <a:solidFill>
                  <a:schemeClr val="tx1"/>
                </a:solidFill>
              </a:rPr>
            </a:br>
            <a:r>
              <a:rPr lang="ar-IQ" dirty="0" smtClean="0">
                <a:solidFill>
                  <a:schemeClr val="tx1"/>
                </a:solidFill>
              </a:rPr>
              <a:t>ومن هنا فان نطاق مبدأ المشروعية يستلزم </a:t>
            </a:r>
            <a:r>
              <a:rPr lang="ar-IQ" dirty="0" err="1" smtClean="0">
                <a:solidFill>
                  <a:schemeClr val="tx1"/>
                </a:solidFill>
              </a:rPr>
              <a:t>ان</a:t>
            </a:r>
            <a:r>
              <a:rPr lang="ar-IQ" dirty="0" smtClean="0">
                <a:solidFill>
                  <a:schemeClr val="tx1"/>
                </a:solidFill>
              </a:rPr>
              <a:t> ندرس هذه الحالات الثلاث التي تواجه </a:t>
            </a:r>
            <a:r>
              <a:rPr lang="ar-IQ" dirty="0" err="1" smtClean="0">
                <a:solidFill>
                  <a:schemeClr val="tx1"/>
                </a:solidFill>
              </a:rPr>
              <a:t>الادارة</a:t>
            </a:r>
            <a:r>
              <a:rPr lang="ar-IQ" dirty="0" smtClean="0">
                <a:solidFill>
                  <a:schemeClr val="tx1"/>
                </a:solidFill>
              </a:rPr>
              <a:t> بادئين </a:t>
            </a:r>
            <a:r>
              <a:rPr lang="ar-IQ" b="1" dirty="0" err="1" smtClean="0">
                <a:solidFill>
                  <a:schemeClr val="tx1"/>
                </a:solidFill>
              </a:rPr>
              <a:t>اولاً</a:t>
            </a:r>
            <a:r>
              <a:rPr lang="ar-IQ" b="1" dirty="0" smtClean="0">
                <a:solidFill>
                  <a:schemeClr val="tx1"/>
                </a:solidFill>
              </a:rPr>
              <a:t> </a:t>
            </a:r>
            <a:r>
              <a:rPr lang="ar-IQ" dirty="0" smtClean="0">
                <a:solidFill>
                  <a:schemeClr val="tx1"/>
                </a:solidFill>
              </a:rPr>
              <a:t>بنظرية </a:t>
            </a:r>
            <a:r>
              <a:rPr lang="ar-IQ" b="1" dirty="0" err="1" smtClean="0">
                <a:solidFill>
                  <a:schemeClr val="tx1"/>
                </a:solidFill>
              </a:rPr>
              <a:t>اعمال</a:t>
            </a:r>
            <a:r>
              <a:rPr lang="ar-IQ" b="1" dirty="0" smtClean="0">
                <a:solidFill>
                  <a:schemeClr val="tx1"/>
                </a:solidFill>
              </a:rPr>
              <a:t> السيادة، ثم نظرية الضرورة </a:t>
            </a:r>
            <a:r>
              <a:rPr lang="ar-IQ" b="1" dirty="0" err="1" smtClean="0">
                <a:solidFill>
                  <a:schemeClr val="tx1"/>
                </a:solidFill>
              </a:rPr>
              <a:t>واخيراً</a:t>
            </a:r>
            <a:r>
              <a:rPr lang="ar-IQ" b="1" dirty="0" smtClean="0">
                <a:solidFill>
                  <a:schemeClr val="tx1"/>
                </a:solidFill>
              </a:rPr>
              <a:t> السلطة التقديرية </a:t>
            </a:r>
            <a:r>
              <a:rPr lang="ar-IQ" b="1" dirty="0" err="1" smtClean="0">
                <a:solidFill>
                  <a:schemeClr val="tx1"/>
                </a:solidFill>
              </a:rPr>
              <a:t>للادارة</a:t>
            </a:r>
            <a:r>
              <a:rPr lang="ar-IQ" dirty="0" smtClean="0">
                <a:solidFill>
                  <a:schemeClr val="tx1"/>
                </a:solidFill>
              </a:rPr>
              <a:t>.</a:t>
            </a:r>
            <a:r>
              <a:rPr lang="en-US" dirty="0" smtClean="0">
                <a:solidFill>
                  <a:schemeClr val="tx1"/>
                </a:solidFill>
              </a:rPr>
              <a:t/>
            </a:r>
            <a:br>
              <a:rPr lang="en-US" dirty="0" smtClean="0">
                <a:solidFill>
                  <a:schemeClr val="tx1"/>
                </a:solidFill>
              </a:rPr>
            </a:br>
            <a:r>
              <a:rPr lang="en-US" dirty="0" smtClean="0">
                <a:solidFill>
                  <a:schemeClr val="tx1"/>
                </a:solidFill>
              </a:rPr>
              <a:t>:  </a:t>
            </a:r>
            <a:r>
              <a:rPr lang="ar-IQ" dirty="0" smtClean="0">
                <a:solidFill>
                  <a:schemeClr val="tx1"/>
                </a:solidFill>
              </a:rPr>
              <a:t> - أعمال السيادة </a:t>
            </a:r>
            <a:br>
              <a:rPr lang="ar-IQ" dirty="0" smtClean="0">
                <a:solidFill>
                  <a:schemeClr val="tx1"/>
                </a:solidFill>
              </a:rPr>
            </a:br>
            <a:r>
              <a:rPr lang="en-US" dirty="0" smtClean="0">
                <a:solidFill>
                  <a:schemeClr val="tx1"/>
                </a:solidFill>
              </a:rPr>
              <a:t>: </a:t>
            </a:r>
            <a:r>
              <a:rPr lang="ar-IQ" dirty="0" smtClean="0">
                <a:solidFill>
                  <a:schemeClr val="tx1"/>
                </a:solidFill>
              </a:rPr>
              <a:t> - نظرية الضرورة</a:t>
            </a:r>
            <a:br>
              <a:rPr lang="ar-IQ" dirty="0" smtClean="0">
                <a:solidFill>
                  <a:schemeClr val="tx1"/>
                </a:solidFill>
              </a:rPr>
            </a:br>
            <a:endParaRPr lang="ar-IQ"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p:nvPr/>
        </p:nvSpPr>
        <p:spPr>
          <a:xfrm>
            <a:off x="5832610" y="489800"/>
            <a:ext cx="207512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txBox="1">
            <a:spLocks noGrp="1"/>
          </p:cNvSpPr>
          <p:nvPr>
            <p:ph type="body" idx="1"/>
          </p:nvPr>
        </p:nvSpPr>
        <p:spPr>
          <a:xfrm>
            <a:off x="807300" y="1568225"/>
            <a:ext cx="3282300" cy="2817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Show and explain your web, app or software projects using these gadget templates.</a:t>
            </a:r>
            <a:endParaRPr/>
          </a:p>
        </p:txBody>
      </p:sp>
      <p:sp>
        <p:nvSpPr>
          <p:cNvPr id="266" name="Shape 266"/>
          <p:cNvSpPr/>
          <p:nvPr/>
        </p:nvSpPr>
        <p:spPr>
          <a:xfrm>
            <a:off x="5925925" y="839000"/>
            <a:ext cx="1888500" cy="3356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999999"/>
                </a:solidFill>
                <a:latin typeface="Montserrat"/>
                <a:ea typeface="Montserrat"/>
                <a:cs typeface="Montserrat"/>
                <a:sym typeface="Montserrat"/>
              </a:rPr>
              <a:t>Place your screenshot here</a:t>
            </a:r>
            <a:endParaRPr sz="1000">
              <a:solidFill>
                <a:srgbClr val="999999"/>
              </a:solidFill>
              <a:latin typeface="Montserrat"/>
              <a:ea typeface="Montserrat"/>
              <a:cs typeface="Montserrat"/>
              <a:sym typeface="Montserrat"/>
            </a:endParaRPr>
          </a:p>
        </p:txBody>
      </p:sp>
      <p:sp>
        <p:nvSpPr>
          <p:cNvPr id="267" name="Shape 267"/>
          <p:cNvSpPr txBox="1">
            <a:spLocks noGrp="1"/>
          </p:cNvSpPr>
          <p:nvPr>
            <p:ph type="sldNum" idx="12"/>
          </p:nvPr>
        </p:nvSpPr>
        <p:spPr>
          <a:xfrm>
            <a:off x="217860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20</a:t>
            </a:fld>
            <a:endParaRPr/>
          </a:p>
        </p:txBody>
      </p:sp>
      <p:sp>
        <p:nvSpPr>
          <p:cNvPr id="268" name="Shape 268"/>
          <p:cNvSpPr txBox="1">
            <a:spLocks noGrp="1"/>
          </p:cNvSpPr>
          <p:nvPr>
            <p:ph type="title"/>
          </p:nvPr>
        </p:nvSpPr>
        <p:spPr>
          <a:xfrm>
            <a:off x="327750" y="983975"/>
            <a:ext cx="42444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Android project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p:nvPr/>
        </p:nvSpPr>
        <p:spPr>
          <a:xfrm>
            <a:off x="5991221" y="623036"/>
            <a:ext cx="1863608" cy="392182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txBox="1">
            <a:spLocks noGrp="1"/>
          </p:cNvSpPr>
          <p:nvPr>
            <p:ph type="body" idx="1"/>
          </p:nvPr>
        </p:nvSpPr>
        <p:spPr>
          <a:xfrm>
            <a:off x="807300" y="1568225"/>
            <a:ext cx="3282300" cy="2817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Show and explain your web, app or software projects using these gadget templates.</a:t>
            </a:r>
            <a:endParaRPr sz="2400"/>
          </a:p>
        </p:txBody>
      </p:sp>
      <p:sp>
        <p:nvSpPr>
          <p:cNvPr id="275" name="Shape 275"/>
          <p:cNvSpPr/>
          <p:nvPr/>
        </p:nvSpPr>
        <p:spPr>
          <a:xfrm>
            <a:off x="6122950"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Montserrat"/>
                <a:ea typeface="Montserrat"/>
                <a:cs typeface="Montserrat"/>
                <a:sym typeface="Montserrat"/>
              </a:rPr>
              <a:t>Place your screenshot here</a:t>
            </a:r>
            <a:endParaRPr sz="1000">
              <a:solidFill>
                <a:srgbClr val="999999"/>
              </a:solidFill>
              <a:latin typeface="Montserrat"/>
              <a:ea typeface="Montserrat"/>
              <a:cs typeface="Montserrat"/>
              <a:sym typeface="Montserrat"/>
            </a:endParaRPr>
          </a:p>
        </p:txBody>
      </p:sp>
      <p:sp>
        <p:nvSpPr>
          <p:cNvPr id="276" name="Shape 276"/>
          <p:cNvSpPr txBox="1">
            <a:spLocks noGrp="1"/>
          </p:cNvSpPr>
          <p:nvPr>
            <p:ph type="sldNum" idx="12"/>
          </p:nvPr>
        </p:nvSpPr>
        <p:spPr>
          <a:xfrm>
            <a:off x="217860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21</a:t>
            </a:fld>
            <a:endParaRPr/>
          </a:p>
        </p:txBody>
      </p:sp>
      <p:sp>
        <p:nvSpPr>
          <p:cNvPr id="277" name="Shape 277"/>
          <p:cNvSpPr txBox="1">
            <a:spLocks noGrp="1"/>
          </p:cNvSpPr>
          <p:nvPr>
            <p:ph type="title"/>
          </p:nvPr>
        </p:nvSpPr>
        <p:spPr>
          <a:xfrm>
            <a:off x="327750" y="983975"/>
            <a:ext cx="42444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iPhone project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p:nvPr/>
        </p:nvSpPr>
        <p:spPr>
          <a:xfrm>
            <a:off x="5397302" y="535613"/>
            <a:ext cx="2879504" cy="407234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txBox="1">
            <a:spLocks noGrp="1"/>
          </p:cNvSpPr>
          <p:nvPr>
            <p:ph type="body" idx="1"/>
          </p:nvPr>
        </p:nvSpPr>
        <p:spPr>
          <a:xfrm>
            <a:off x="807300" y="1568225"/>
            <a:ext cx="3282300" cy="2817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Show and explain your web, app or software projects using these gadget templates.</a:t>
            </a:r>
            <a:endParaRPr b="1"/>
          </a:p>
        </p:txBody>
      </p:sp>
      <p:sp>
        <p:nvSpPr>
          <p:cNvPr id="284" name="Shape 284"/>
          <p:cNvSpPr/>
          <p:nvPr/>
        </p:nvSpPr>
        <p:spPr>
          <a:xfrm>
            <a:off x="5596000" y="910325"/>
            <a:ext cx="2493300" cy="333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Montserrat"/>
                <a:ea typeface="Montserrat"/>
                <a:cs typeface="Montserrat"/>
                <a:sym typeface="Montserrat"/>
              </a:rPr>
              <a:t>Place your screenshot here</a:t>
            </a:r>
            <a:endParaRPr sz="1000">
              <a:solidFill>
                <a:srgbClr val="999999"/>
              </a:solidFill>
              <a:latin typeface="Montserrat"/>
              <a:ea typeface="Montserrat"/>
              <a:cs typeface="Montserrat"/>
              <a:sym typeface="Montserrat"/>
            </a:endParaRPr>
          </a:p>
        </p:txBody>
      </p:sp>
      <p:sp>
        <p:nvSpPr>
          <p:cNvPr id="285" name="Shape 285"/>
          <p:cNvSpPr txBox="1">
            <a:spLocks noGrp="1"/>
          </p:cNvSpPr>
          <p:nvPr>
            <p:ph type="sldNum" idx="12"/>
          </p:nvPr>
        </p:nvSpPr>
        <p:spPr>
          <a:xfrm>
            <a:off x="217860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22</a:t>
            </a:fld>
            <a:endParaRPr/>
          </a:p>
        </p:txBody>
      </p:sp>
      <p:sp>
        <p:nvSpPr>
          <p:cNvPr id="286" name="Shape 286"/>
          <p:cNvSpPr txBox="1">
            <a:spLocks noGrp="1"/>
          </p:cNvSpPr>
          <p:nvPr>
            <p:ph type="title"/>
          </p:nvPr>
        </p:nvSpPr>
        <p:spPr>
          <a:xfrm>
            <a:off x="327750" y="983975"/>
            <a:ext cx="42444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Tablet project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p:nvPr/>
        </p:nvSpPr>
        <p:spPr>
          <a:xfrm>
            <a:off x="4930425" y="1110494"/>
            <a:ext cx="3855147" cy="300127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txBox="1">
            <a:spLocks noGrp="1"/>
          </p:cNvSpPr>
          <p:nvPr>
            <p:ph type="body" idx="1"/>
          </p:nvPr>
        </p:nvSpPr>
        <p:spPr>
          <a:xfrm>
            <a:off x="807300" y="1568225"/>
            <a:ext cx="3282300" cy="2817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Show and explain your web, app or software projects using these gadget templates.</a:t>
            </a:r>
            <a:endParaRPr b="1"/>
          </a:p>
        </p:txBody>
      </p:sp>
      <p:sp>
        <p:nvSpPr>
          <p:cNvPr id="293" name="Shape 293"/>
          <p:cNvSpPr/>
          <p:nvPr/>
        </p:nvSpPr>
        <p:spPr>
          <a:xfrm>
            <a:off x="5091750" y="1269875"/>
            <a:ext cx="3532500" cy="225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Montserrat"/>
                <a:ea typeface="Montserrat"/>
                <a:cs typeface="Montserrat"/>
                <a:sym typeface="Montserrat"/>
              </a:rPr>
              <a:t>Place your screenshot here</a:t>
            </a:r>
            <a:endParaRPr sz="1000">
              <a:solidFill>
                <a:srgbClr val="999999"/>
              </a:solidFill>
              <a:latin typeface="Montserrat"/>
              <a:ea typeface="Montserrat"/>
              <a:cs typeface="Montserrat"/>
              <a:sym typeface="Montserrat"/>
            </a:endParaRPr>
          </a:p>
        </p:txBody>
      </p:sp>
      <p:sp>
        <p:nvSpPr>
          <p:cNvPr id="294" name="Shape 294"/>
          <p:cNvSpPr txBox="1">
            <a:spLocks noGrp="1"/>
          </p:cNvSpPr>
          <p:nvPr>
            <p:ph type="sldNum" idx="12"/>
          </p:nvPr>
        </p:nvSpPr>
        <p:spPr>
          <a:xfrm>
            <a:off x="217860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23</a:t>
            </a:fld>
            <a:endParaRPr/>
          </a:p>
        </p:txBody>
      </p:sp>
      <p:sp>
        <p:nvSpPr>
          <p:cNvPr id="295" name="Shape 295"/>
          <p:cNvSpPr txBox="1">
            <a:spLocks noGrp="1"/>
          </p:cNvSpPr>
          <p:nvPr>
            <p:ph type="title"/>
          </p:nvPr>
        </p:nvSpPr>
        <p:spPr>
          <a:xfrm>
            <a:off x="327750" y="983975"/>
            <a:ext cx="42444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Desktop project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24</a:t>
            </a:fld>
            <a:endParaRPr/>
          </a:p>
        </p:txBody>
      </p:sp>
      <p:sp>
        <p:nvSpPr>
          <p:cNvPr id="301" name="Shape 301"/>
          <p:cNvSpPr txBox="1">
            <a:spLocks noGrp="1"/>
          </p:cNvSpPr>
          <p:nvPr>
            <p:ph type="body" idx="1"/>
          </p:nvPr>
        </p:nvSpPr>
        <p:spPr>
          <a:xfrm>
            <a:off x="807300" y="903850"/>
            <a:ext cx="7529400" cy="390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3600" b="1"/>
              <a:t>ANY QUESTIONS?</a:t>
            </a:r>
            <a:endParaRPr sz="3600" b="1"/>
          </a:p>
          <a:p>
            <a:pPr marL="0" lvl="0" indent="0" algn="ctr" rtl="0">
              <a:spcBef>
                <a:spcPts val="600"/>
              </a:spcBef>
              <a:spcAft>
                <a:spcPts val="0"/>
              </a:spcAft>
              <a:buClr>
                <a:schemeClr val="dk1"/>
              </a:buClr>
              <a:buSzPts val="1100"/>
              <a:buFont typeface="Arial"/>
              <a:buNone/>
            </a:pPr>
            <a:r>
              <a:rPr lang="en" sz="1800"/>
              <a:t>You can find me at @username &amp; user@mail.me</a:t>
            </a:r>
            <a:endParaRPr sz="1800" b="1"/>
          </a:p>
        </p:txBody>
      </p:sp>
      <p:sp>
        <p:nvSpPr>
          <p:cNvPr id="302" name="Shape 302"/>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Thanks!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Credits</a:t>
            </a:r>
            <a:endParaRPr/>
          </a:p>
        </p:txBody>
      </p:sp>
      <p:sp>
        <p:nvSpPr>
          <p:cNvPr id="308" name="Shape 308"/>
          <p:cNvSpPr txBox="1">
            <a:spLocks noGrp="1"/>
          </p:cNvSpPr>
          <p:nvPr>
            <p:ph type="body" idx="1"/>
          </p:nvPr>
        </p:nvSpPr>
        <p:spPr>
          <a:xfrm>
            <a:off x="807300" y="1568225"/>
            <a:ext cx="7529400" cy="2817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Special thanks to all the people who made and released these awesome resources for free:</a:t>
            </a:r>
            <a:endParaRPr sz="2400"/>
          </a:p>
          <a:p>
            <a:pPr marL="457200" lvl="0" indent="-381000" rtl="0">
              <a:lnSpc>
                <a:spcPct val="115000"/>
              </a:lnSpc>
              <a:spcBef>
                <a:spcPts val="600"/>
              </a:spcBef>
              <a:spcAft>
                <a:spcPts val="0"/>
              </a:spcAft>
              <a:buSzPts val="2400"/>
              <a:buChar char="▪"/>
            </a:pPr>
            <a:r>
              <a:rPr lang="en" sz="2400"/>
              <a:t>Presentation template by </a:t>
            </a:r>
            <a:r>
              <a:rPr lang="en" sz="2400" u="sng">
                <a:hlinkClick r:id="rId3"/>
              </a:rPr>
              <a:t>SlidesCarnival</a:t>
            </a:r>
            <a:endParaRPr sz="2400"/>
          </a:p>
          <a:p>
            <a:pPr marL="457200" lvl="0" indent="-381000" rtl="0">
              <a:lnSpc>
                <a:spcPct val="115000"/>
              </a:lnSpc>
              <a:spcBef>
                <a:spcPts val="0"/>
              </a:spcBef>
              <a:spcAft>
                <a:spcPts val="0"/>
              </a:spcAft>
              <a:buSzPts val="2400"/>
              <a:buChar char="▪"/>
            </a:pPr>
            <a:r>
              <a:rPr lang="en" sz="2400"/>
              <a:t>Photographs by </a:t>
            </a:r>
            <a:r>
              <a:rPr lang="en" sz="2400" u="sng">
                <a:hlinkClick r:id="rId4"/>
              </a:rPr>
              <a:t>Unsplash</a:t>
            </a:r>
            <a:endParaRPr sz="2400"/>
          </a:p>
        </p:txBody>
      </p:sp>
      <p:sp>
        <p:nvSpPr>
          <p:cNvPr id="309" name="Shape 309"/>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Presentation design</a:t>
            </a:r>
            <a:endParaRPr/>
          </a:p>
        </p:txBody>
      </p:sp>
      <p:sp>
        <p:nvSpPr>
          <p:cNvPr id="315" name="Shape 315"/>
          <p:cNvSpPr txBox="1">
            <a:spLocks noGrp="1"/>
          </p:cNvSpPr>
          <p:nvPr>
            <p:ph type="body" idx="1"/>
          </p:nvPr>
        </p:nvSpPr>
        <p:spPr>
          <a:xfrm>
            <a:off x="1021100" y="1504950"/>
            <a:ext cx="7101900" cy="2664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400"/>
              <a:t>This presentation uses the following typographies and colors:</a:t>
            </a:r>
            <a:endParaRPr sz="1400"/>
          </a:p>
          <a:p>
            <a:pPr marL="457200" lvl="0" indent="-317500" rtl="0">
              <a:lnSpc>
                <a:spcPct val="115000"/>
              </a:lnSpc>
              <a:spcBef>
                <a:spcPts val="600"/>
              </a:spcBef>
              <a:spcAft>
                <a:spcPts val="0"/>
              </a:spcAft>
              <a:buSzPts val="1400"/>
              <a:buChar char="▪"/>
            </a:pPr>
            <a:r>
              <a:rPr lang="en" sz="1400"/>
              <a:t>Titles: </a:t>
            </a:r>
            <a:r>
              <a:rPr lang="en" sz="1400" b="1"/>
              <a:t>Vidakola</a:t>
            </a:r>
            <a:endParaRPr sz="1400" b="1"/>
          </a:p>
          <a:p>
            <a:pPr marL="457200" lvl="0" indent="-317500" rtl="0">
              <a:lnSpc>
                <a:spcPct val="115000"/>
              </a:lnSpc>
              <a:spcBef>
                <a:spcPts val="0"/>
              </a:spcBef>
              <a:spcAft>
                <a:spcPts val="0"/>
              </a:spcAft>
              <a:buSzPts val="1400"/>
              <a:buChar char="▪"/>
            </a:pPr>
            <a:r>
              <a:rPr lang="en" sz="1400"/>
              <a:t>Body copy: </a:t>
            </a:r>
            <a:r>
              <a:rPr lang="en" sz="1400" b="1"/>
              <a:t>Montserrat</a:t>
            </a:r>
            <a:endParaRPr sz="1400" b="1"/>
          </a:p>
          <a:p>
            <a:pPr marL="0" lvl="0" indent="0" rtl="0">
              <a:lnSpc>
                <a:spcPct val="115000"/>
              </a:lnSpc>
              <a:spcBef>
                <a:spcPts val="600"/>
              </a:spcBef>
              <a:spcAft>
                <a:spcPts val="0"/>
              </a:spcAft>
              <a:buNone/>
            </a:pPr>
            <a:endParaRPr sz="1400"/>
          </a:p>
          <a:p>
            <a:pPr marL="0" lvl="0" indent="0" rtl="0">
              <a:lnSpc>
                <a:spcPct val="115000"/>
              </a:lnSpc>
              <a:spcBef>
                <a:spcPts val="600"/>
              </a:spcBef>
              <a:spcAft>
                <a:spcPts val="0"/>
              </a:spcAft>
              <a:buNone/>
            </a:pPr>
            <a:r>
              <a:rPr lang="en" sz="1400"/>
              <a:t>If you need to install the fonts you can download them from:</a:t>
            </a:r>
            <a:endParaRPr sz="1400"/>
          </a:p>
          <a:p>
            <a:pPr marL="0" lvl="0" indent="0" rtl="0">
              <a:lnSpc>
                <a:spcPct val="115000"/>
              </a:lnSpc>
              <a:spcBef>
                <a:spcPts val="600"/>
              </a:spcBef>
              <a:spcAft>
                <a:spcPts val="0"/>
              </a:spcAft>
              <a:buNone/>
            </a:pPr>
            <a:r>
              <a:rPr lang="en" sz="1400" u="sng">
                <a:hlinkClick r:id="rId3"/>
              </a:rPr>
              <a:t>https://www.fontsquirrel.com/fonts/vidaloka</a:t>
            </a:r>
            <a:endParaRPr sz="1400"/>
          </a:p>
          <a:p>
            <a:pPr marL="0" lvl="0" indent="0" rtl="0">
              <a:lnSpc>
                <a:spcPct val="115000"/>
              </a:lnSpc>
              <a:spcBef>
                <a:spcPts val="600"/>
              </a:spcBef>
              <a:spcAft>
                <a:spcPts val="0"/>
              </a:spcAft>
              <a:buNone/>
            </a:pPr>
            <a:r>
              <a:rPr lang="en" sz="1400" u="sng">
                <a:hlinkClick r:id="rId4"/>
              </a:rPr>
              <a:t>https://www.fontsquirrel.com/fonts/montserrat</a:t>
            </a:r>
            <a:endParaRPr sz="1400"/>
          </a:p>
          <a:p>
            <a:pPr marL="0" lvl="0" indent="0" rtl="0">
              <a:lnSpc>
                <a:spcPct val="115000"/>
              </a:lnSpc>
              <a:spcBef>
                <a:spcPts val="600"/>
              </a:spcBef>
              <a:spcAft>
                <a:spcPts val="0"/>
              </a:spcAft>
              <a:buNone/>
            </a:pPr>
            <a:endParaRPr sz="1400"/>
          </a:p>
        </p:txBody>
      </p:sp>
      <p:sp>
        <p:nvSpPr>
          <p:cNvPr id="316" name="Shape 316"/>
          <p:cNvSpPr txBox="1"/>
          <p:nvPr/>
        </p:nvSpPr>
        <p:spPr>
          <a:xfrm>
            <a:off x="1021165" y="4095450"/>
            <a:ext cx="7101900" cy="53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a:solidFill>
                  <a:srgbClr val="FFFFFF"/>
                </a:solidFill>
                <a:latin typeface="Vidaloka"/>
                <a:ea typeface="Vidaloka"/>
                <a:cs typeface="Vidaloka"/>
                <a:sym typeface="Vidaloka"/>
              </a:rPr>
              <a:t>You don’t need to keep this slide in your presentation. It’s only here to serve you as a design guide if you need to create new slides or download the fonts to edit the presentation in PowerPoint®</a:t>
            </a:r>
            <a:endParaRPr sz="1200">
              <a:solidFill>
                <a:srgbClr val="FFFFFF"/>
              </a:solidFill>
              <a:latin typeface="Vidaloka"/>
              <a:ea typeface="Vidaloka"/>
              <a:cs typeface="Vidaloka"/>
              <a:sym typeface="Vidaloka"/>
            </a:endParaRPr>
          </a:p>
          <a:p>
            <a:pPr marL="0" lvl="0" indent="0" rtl="0">
              <a:spcBef>
                <a:spcPts val="0"/>
              </a:spcBef>
              <a:spcAft>
                <a:spcPts val="0"/>
              </a:spcAft>
              <a:buClr>
                <a:schemeClr val="dk1"/>
              </a:buClr>
              <a:buSzPts val="1100"/>
              <a:buFont typeface="Arial"/>
              <a:buNone/>
            </a:pPr>
            <a:endParaRPr sz="1200">
              <a:solidFill>
                <a:srgbClr val="FFFFFF"/>
              </a:solidFill>
              <a:latin typeface="Vidaloka"/>
              <a:ea typeface="Vidaloka"/>
              <a:cs typeface="Vidaloka"/>
              <a:sym typeface="Vidaloka"/>
            </a:endParaRPr>
          </a:p>
          <a:p>
            <a:pPr marL="0" lvl="0" indent="0" rtl="0">
              <a:spcBef>
                <a:spcPts val="0"/>
              </a:spcBef>
              <a:spcAft>
                <a:spcPts val="0"/>
              </a:spcAft>
              <a:buNone/>
            </a:pPr>
            <a:endParaRPr sz="1200">
              <a:solidFill>
                <a:srgbClr val="FFFFFF"/>
              </a:solidFill>
              <a:latin typeface="Vidaloka"/>
              <a:ea typeface="Vidaloka"/>
              <a:cs typeface="Vidaloka"/>
              <a:sym typeface="Vidaloka"/>
            </a:endParaRPr>
          </a:p>
        </p:txBody>
      </p:sp>
      <p:sp>
        <p:nvSpPr>
          <p:cNvPr id="317" name="Shape 317"/>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21"/>
        <p:cNvGrpSpPr/>
        <p:nvPr/>
      </p:nvGrpSpPr>
      <p:grpSpPr>
        <a:xfrm>
          <a:off x="0" y="0"/>
          <a:ext cx="0" cy="0"/>
          <a:chOff x="0" y="0"/>
          <a:chExt cx="0" cy="0"/>
        </a:xfrm>
      </p:grpSpPr>
      <p:sp>
        <p:nvSpPr>
          <p:cNvPr id="322" name="Shape 322"/>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434343"/>
                </a:solidFill>
              </a:rPr>
              <a:pPr marL="0" lvl="0" indent="0">
                <a:spcBef>
                  <a:spcPts val="0"/>
                </a:spcBef>
                <a:spcAft>
                  <a:spcPts val="0"/>
                </a:spcAft>
                <a:buNone/>
              </a:pPr>
              <a:t>27</a:t>
            </a:fld>
            <a:endParaRPr>
              <a:solidFill>
                <a:srgbClr val="434343"/>
              </a:solidFill>
            </a:endParaRPr>
          </a:p>
        </p:txBody>
      </p:sp>
      <p:sp>
        <p:nvSpPr>
          <p:cNvPr id="323" name="Shape 323"/>
          <p:cNvSpPr txBox="1">
            <a:spLocks noGrp="1"/>
          </p:cNvSpPr>
          <p:nvPr>
            <p:ph type="title" idx="4294967295"/>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solidFill>
                  <a:srgbClr val="434343"/>
                </a:solidFill>
              </a:rPr>
              <a:t>Other gradients</a:t>
            </a:r>
            <a:endParaRPr>
              <a:solidFill>
                <a:srgbClr val="434343"/>
              </a:solidFill>
            </a:endParaRPr>
          </a:p>
        </p:txBody>
      </p:sp>
      <p:sp>
        <p:nvSpPr>
          <p:cNvPr id="324" name="Shape 324"/>
          <p:cNvSpPr txBox="1">
            <a:spLocks noGrp="1"/>
          </p:cNvSpPr>
          <p:nvPr>
            <p:ph type="body" idx="4294967295"/>
          </p:nvPr>
        </p:nvSpPr>
        <p:spPr>
          <a:xfrm>
            <a:off x="1602225" y="1339625"/>
            <a:ext cx="5939700" cy="982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400">
                <a:solidFill>
                  <a:srgbClr val="434343"/>
                </a:solidFill>
              </a:rPr>
              <a:t>If you prefer other color palette copy one of these gradients and replace the fucsia-purple one </a:t>
            </a:r>
            <a:r>
              <a:rPr lang="en" sz="1400" b="1">
                <a:solidFill>
                  <a:srgbClr val="434343"/>
                </a:solidFill>
              </a:rPr>
              <a:t>inside the Master Slides</a:t>
            </a:r>
            <a:r>
              <a:rPr lang="en" sz="1400">
                <a:solidFill>
                  <a:srgbClr val="434343"/>
                </a:solidFill>
              </a:rPr>
              <a:t>.</a:t>
            </a:r>
            <a:endParaRPr sz="1400">
              <a:solidFill>
                <a:srgbClr val="434343"/>
              </a:solidFill>
            </a:endParaRPr>
          </a:p>
        </p:txBody>
      </p:sp>
      <p:sp>
        <p:nvSpPr>
          <p:cNvPr id="325" name="Shape 325"/>
          <p:cNvSpPr/>
          <p:nvPr/>
        </p:nvSpPr>
        <p:spPr>
          <a:xfrm>
            <a:off x="5816500" y="2222377"/>
            <a:ext cx="1790400" cy="9489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6" name="Shape 326"/>
          <p:cNvSpPr/>
          <p:nvPr/>
        </p:nvSpPr>
        <p:spPr>
          <a:xfrm>
            <a:off x="3676788" y="2222377"/>
            <a:ext cx="1790400" cy="948900"/>
          </a:xfrm>
          <a:prstGeom prst="rect">
            <a:avLst/>
          </a:prstGeom>
          <a:gradFill>
            <a:gsLst>
              <a:gs pos="0">
                <a:srgbClr val="FF9933"/>
              </a:gs>
              <a:gs pos="100000">
                <a:srgbClr val="FF0066"/>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7" name="Shape 327"/>
          <p:cNvSpPr/>
          <p:nvPr/>
        </p:nvSpPr>
        <p:spPr>
          <a:xfrm>
            <a:off x="5816525" y="3498162"/>
            <a:ext cx="1790400" cy="948900"/>
          </a:xfrm>
          <a:prstGeom prst="rect">
            <a:avLst/>
          </a:prstGeom>
          <a:gradFill>
            <a:gsLst>
              <a:gs pos="0">
                <a:srgbClr val="33CCCC"/>
              </a:gs>
              <a:gs pos="100000">
                <a:srgbClr val="6666FF"/>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8" name="Shape 328"/>
          <p:cNvSpPr/>
          <p:nvPr/>
        </p:nvSpPr>
        <p:spPr>
          <a:xfrm>
            <a:off x="3676800" y="3498162"/>
            <a:ext cx="1790400" cy="948900"/>
          </a:xfrm>
          <a:prstGeom prst="rect">
            <a:avLst/>
          </a:prstGeom>
          <a:gradFill>
            <a:gsLst>
              <a:gs pos="0">
                <a:srgbClr val="00FF99"/>
              </a:gs>
              <a:gs pos="100000">
                <a:srgbClr val="6666FF"/>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9" name="Shape 329"/>
          <p:cNvSpPr/>
          <p:nvPr/>
        </p:nvSpPr>
        <p:spPr>
          <a:xfrm>
            <a:off x="1537075" y="2222377"/>
            <a:ext cx="1790400" cy="948900"/>
          </a:xfrm>
          <a:prstGeom prst="rect">
            <a:avLst/>
          </a:prstGeom>
          <a:gradFill>
            <a:gsLst>
              <a:gs pos="0">
                <a:srgbClr val="CCFF33"/>
              </a:gs>
              <a:gs pos="100000">
                <a:srgbClr val="FF660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30" name="Shape 330"/>
          <p:cNvSpPr/>
          <p:nvPr/>
        </p:nvSpPr>
        <p:spPr>
          <a:xfrm>
            <a:off x="1537075" y="3498162"/>
            <a:ext cx="1790400" cy="948900"/>
          </a:xfrm>
          <a:prstGeom prst="rect">
            <a:avLst/>
          </a:prstGeom>
          <a:gradFill>
            <a:gsLst>
              <a:gs pos="0">
                <a:srgbClr val="CCFF33"/>
              </a:gs>
              <a:gs pos="100000">
                <a:srgbClr val="33CCCC"/>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4"/>
        <p:cNvGrpSpPr/>
        <p:nvPr/>
      </p:nvGrpSpPr>
      <p:grpSpPr>
        <a:xfrm>
          <a:off x="0" y="0"/>
          <a:ext cx="0" cy="0"/>
          <a:chOff x="0" y="0"/>
          <a:chExt cx="0" cy="0"/>
        </a:xfrm>
      </p:grpSpPr>
      <p:grpSp>
        <p:nvGrpSpPr>
          <p:cNvPr id="335" name="Shape 335"/>
          <p:cNvGrpSpPr/>
          <p:nvPr/>
        </p:nvGrpSpPr>
        <p:grpSpPr>
          <a:xfrm>
            <a:off x="1108683" y="1097067"/>
            <a:ext cx="275195" cy="348036"/>
            <a:chOff x="584925" y="238125"/>
            <a:chExt cx="415200" cy="525100"/>
          </a:xfrm>
        </p:grpSpPr>
        <p:sp>
          <p:nvSpPr>
            <p:cNvPr id="336" name="Shape 336"/>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2" name="Shape 342"/>
          <p:cNvGrpSpPr/>
          <p:nvPr/>
        </p:nvGrpSpPr>
        <p:grpSpPr>
          <a:xfrm>
            <a:off x="1545733" y="1147639"/>
            <a:ext cx="294631" cy="245269"/>
            <a:chOff x="1244325" y="314425"/>
            <a:chExt cx="444525" cy="370050"/>
          </a:xfrm>
        </p:grpSpPr>
        <p:sp>
          <p:nvSpPr>
            <p:cNvPr id="343" name="Shape 343"/>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5" name="Shape 345"/>
          <p:cNvGrpSpPr/>
          <p:nvPr/>
        </p:nvGrpSpPr>
        <p:grpSpPr>
          <a:xfrm>
            <a:off x="1998989" y="1146429"/>
            <a:ext cx="281690" cy="247688"/>
            <a:chOff x="1928175" y="312600"/>
            <a:chExt cx="425000" cy="373700"/>
          </a:xfrm>
        </p:grpSpPr>
        <p:sp>
          <p:nvSpPr>
            <p:cNvPr id="346" name="Shape 346"/>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8" name="Shape 348"/>
          <p:cNvSpPr/>
          <p:nvPr/>
        </p:nvSpPr>
        <p:spPr>
          <a:xfrm>
            <a:off x="2471448" y="1137551"/>
            <a:ext cx="230688" cy="265485"/>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2934047" y="1138363"/>
            <a:ext cx="199138" cy="263861"/>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50" name="Shape 350"/>
          <p:cNvGrpSpPr/>
          <p:nvPr/>
        </p:nvGrpSpPr>
        <p:grpSpPr>
          <a:xfrm>
            <a:off x="3318276" y="1133488"/>
            <a:ext cx="323778" cy="273587"/>
            <a:chOff x="3918650" y="293075"/>
            <a:chExt cx="488500" cy="412775"/>
          </a:xfrm>
        </p:grpSpPr>
        <p:sp>
          <p:nvSpPr>
            <p:cNvPr id="351" name="Shape 351"/>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54" name="Shape 354"/>
          <p:cNvGrpSpPr/>
          <p:nvPr/>
        </p:nvGrpSpPr>
        <p:grpSpPr>
          <a:xfrm>
            <a:off x="3793785" y="1112842"/>
            <a:ext cx="266313" cy="314863"/>
            <a:chOff x="4636075" y="261925"/>
            <a:chExt cx="401800" cy="475050"/>
          </a:xfrm>
        </p:grpSpPr>
        <p:sp>
          <p:nvSpPr>
            <p:cNvPr id="355" name="Shape 355"/>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9" name="Shape 359"/>
          <p:cNvSpPr/>
          <p:nvPr/>
        </p:nvSpPr>
        <p:spPr>
          <a:xfrm>
            <a:off x="4221504" y="1137136"/>
            <a:ext cx="305153" cy="266313"/>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60" name="Shape 360"/>
          <p:cNvGrpSpPr/>
          <p:nvPr/>
        </p:nvGrpSpPr>
        <p:grpSpPr>
          <a:xfrm>
            <a:off x="4686941" y="1139155"/>
            <a:ext cx="267108" cy="261839"/>
            <a:chOff x="5983625" y="301625"/>
            <a:chExt cx="403000" cy="395050"/>
          </a:xfrm>
        </p:grpSpPr>
        <p:sp>
          <p:nvSpPr>
            <p:cNvPr id="361" name="Shape 361"/>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1" name="Shape 381"/>
          <p:cNvGrpSpPr/>
          <p:nvPr/>
        </p:nvGrpSpPr>
        <p:grpSpPr>
          <a:xfrm>
            <a:off x="5135739" y="1137117"/>
            <a:ext cx="263065" cy="262668"/>
            <a:chOff x="6660750" y="298550"/>
            <a:chExt cx="396900" cy="396300"/>
          </a:xfrm>
        </p:grpSpPr>
        <p:sp>
          <p:nvSpPr>
            <p:cNvPr id="382" name="Shape 382"/>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4" name="Shape 384"/>
          <p:cNvGrpSpPr/>
          <p:nvPr/>
        </p:nvGrpSpPr>
        <p:grpSpPr>
          <a:xfrm>
            <a:off x="1108683" y="1550721"/>
            <a:ext cx="275195" cy="333074"/>
            <a:chOff x="584925" y="922575"/>
            <a:chExt cx="415200" cy="502525"/>
          </a:xfrm>
        </p:grpSpPr>
        <p:sp>
          <p:nvSpPr>
            <p:cNvPr id="385" name="Shape 385"/>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8" name="Shape 388"/>
          <p:cNvGrpSpPr/>
          <p:nvPr/>
        </p:nvGrpSpPr>
        <p:grpSpPr>
          <a:xfrm>
            <a:off x="1547357" y="1543032"/>
            <a:ext cx="291400" cy="347241"/>
            <a:chOff x="1246775" y="910975"/>
            <a:chExt cx="439650" cy="523900"/>
          </a:xfrm>
        </p:grpSpPr>
        <p:sp>
          <p:nvSpPr>
            <p:cNvPr id="389" name="Shape 389"/>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92" name="Shape 392"/>
          <p:cNvGrpSpPr/>
          <p:nvPr/>
        </p:nvGrpSpPr>
        <p:grpSpPr>
          <a:xfrm>
            <a:off x="1997779" y="1598873"/>
            <a:ext cx="284109" cy="236354"/>
            <a:chOff x="1926350" y="995225"/>
            <a:chExt cx="428650" cy="356600"/>
          </a:xfrm>
        </p:grpSpPr>
        <p:sp>
          <p:nvSpPr>
            <p:cNvPr id="393" name="Shape 393"/>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7" name="Shape 397"/>
          <p:cNvSpPr/>
          <p:nvPr/>
        </p:nvSpPr>
        <p:spPr>
          <a:xfrm>
            <a:off x="2447966" y="1579102"/>
            <a:ext cx="277647" cy="276023"/>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2895203" y="1592873"/>
            <a:ext cx="276818" cy="248500"/>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3346070" y="1594895"/>
            <a:ext cx="268732" cy="244441"/>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3801792" y="1597314"/>
            <a:ext cx="250936" cy="239602"/>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01" name="Shape 401"/>
          <p:cNvGrpSpPr/>
          <p:nvPr/>
        </p:nvGrpSpPr>
        <p:grpSpPr>
          <a:xfrm>
            <a:off x="4235309" y="1581077"/>
            <a:ext cx="276818" cy="277216"/>
            <a:chOff x="5302225" y="968375"/>
            <a:chExt cx="417650" cy="418250"/>
          </a:xfrm>
        </p:grpSpPr>
        <p:sp>
          <p:nvSpPr>
            <p:cNvPr id="402" name="Shape 402"/>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4" name="Shape 404"/>
          <p:cNvGrpSpPr/>
          <p:nvPr/>
        </p:nvGrpSpPr>
        <p:grpSpPr>
          <a:xfrm>
            <a:off x="4648896" y="1549909"/>
            <a:ext cx="343198" cy="334283"/>
            <a:chOff x="5926225" y="921350"/>
            <a:chExt cx="517800" cy="504350"/>
          </a:xfrm>
        </p:grpSpPr>
        <p:sp>
          <p:nvSpPr>
            <p:cNvPr id="405" name="Shape 405"/>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7" name="Shape 407"/>
          <p:cNvGrpSpPr/>
          <p:nvPr/>
        </p:nvGrpSpPr>
        <p:grpSpPr>
          <a:xfrm>
            <a:off x="5107007" y="1556388"/>
            <a:ext cx="320530" cy="321342"/>
            <a:chOff x="6617400" y="931125"/>
            <a:chExt cx="483600" cy="484825"/>
          </a:xfrm>
        </p:grpSpPr>
        <p:sp>
          <p:nvSpPr>
            <p:cNvPr id="408" name="Shape 408"/>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0" name="Shape 410"/>
          <p:cNvGrpSpPr/>
          <p:nvPr/>
        </p:nvGrpSpPr>
        <p:grpSpPr>
          <a:xfrm>
            <a:off x="1091682" y="2055360"/>
            <a:ext cx="309196" cy="216934"/>
            <a:chOff x="559275" y="1683950"/>
            <a:chExt cx="466500" cy="327300"/>
          </a:xfrm>
        </p:grpSpPr>
        <p:sp>
          <p:nvSpPr>
            <p:cNvPr id="411" name="Shape 411"/>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3" name="Shape 413"/>
          <p:cNvGrpSpPr/>
          <p:nvPr/>
        </p:nvGrpSpPr>
        <p:grpSpPr>
          <a:xfrm>
            <a:off x="1538459" y="2012477"/>
            <a:ext cx="309196" cy="302717"/>
            <a:chOff x="1233350" y="1619250"/>
            <a:chExt cx="466500" cy="456725"/>
          </a:xfrm>
        </p:grpSpPr>
        <p:sp>
          <p:nvSpPr>
            <p:cNvPr id="414" name="Shape 414"/>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Shape 417"/>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8" name="Shape 418"/>
          <p:cNvGrpSpPr/>
          <p:nvPr/>
        </p:nvGrpSpPr>
        <p:grpSpPr>
          <a:xfrm>
            <a:off x="1994946" y="2018939"/>
            <a:ext cx="289776" cy="289776"/>
            <a:chOff x="1922075" y="1629000"/>
            <a:chExt cx="437200" cy="437200"/>
          </a:xfrm>
        </p:grpSpPr>
        <p:sp>
          <p:nvSpPr>
            <p:cNvPr id="419" name="Shape 419"/>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1" name="Shape 421"/>
          <p:cNvGrpSpPr/>
          <p:nvPr/>
        </p:nvGrpSpPr>
        <p:grpSpPr>
          <a:xfrm>
            <a:off x="2440513" y="2017730"/>
            <a:ext cx="292195" cy="292195"/>
            <a:chOff x="2594325" y="1627175"/>
            <a:chExt cx="440850" cy="440850"/>
          </a:xfrm>
        </p:grpSpPr>
        <p:sp>
          <p:nvSpPr>
            <p:cNvPr id="422" name="Shape 422"/>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25" name="Shape 425"/>
          <p:cNvSpPr/>
          <p:nvPr/>
        </p:nvSpPr>
        <p:spPr>
          <a:xfrm>
            <a:off x="2900456" y="2030795"/>
            <a:ext cx="266313" cy="266296"/>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6" name="Shape 426"/>
          <p:cNvGrpSpPr/>
          <p:nvPr/>
        </p:nvGrpSpPr>
        <p:grpSpPr>
          <a:xfrm>
            <a:off x="3361590" y="1995874"/>
            <a:ext cx="237150" cy="335907"/>
            <a:chOff x="3984000" y="1594200"/>
            <a:chExt cx="357800" cy="506800"/>
          </a:xfrm>
        </p:grpSpPr>
        <p:sp>
          <p:nvSpPr>
            <p:cNvPr id="427" name="Shape 427"/>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9" name="Shape 429"/>
          <p:cNvGrpSpPr/>
          <p:nvPr/>
        </p:nvGrpSpPr>
        <p:grpSpPr>
          <a:xfrm>
            <a:off x="3770719" y="2067904"/>
            <a:ext cx="312444" cy="191847"/>
            <a:chOff x="4601275" y="1702875"/>
            <a:chExt cx="471400" cy="289450"/>
          </a:xfrm>
        </p:grpSpPr>
        <p:sp>
          <p:nvSpPr>
            <p:cNvPr id="430" name="Shape 430"/>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5" name="Shape 435"/>
          <p:cNvGrpSpPr/>
          <p:nvPr/>
        </p:nvGrpSpPr>
        <p:grpSpPr>
          <a:xfrm>
            <a:off x="4232476" y="2020961"/>
            <a:ext cx="282485" cy="285733"/>
            <a:chOff x="5297950" y="1632050"/>
            <a:chExt cx="426200" cy="431100"/>
          </a:xfrm>
        </p:grpSpPr>
        <p:sp>
          <p:nvSpPr>
            <p:cNvPr id="436" name="Shape 436"/>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8" name="Shape 438"/>
          <p:cNvGrpSpPr/>
          <p:nvPr/>
        </p:nvGrpSpPr>
        <p:grpSpPr>
          <a:xfrm>
            <a:off x="4678441" y="2012477"/>
            <a:ext cx="284109" cy="302717"/>
            <a:chOff x="5970800" y="1619250"/>
            <a:chExt cx="428650" cy="456725"/>
          </a:xfrm>
        </p:grpSpPr>
        <p:sp>
          <p:nvSpPr>
            <p:cNvPr id="439" name="Shape 439"/>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4" name="Shape 444"/>
          <p:cNvGrpSpPr/>
          <p:nvPr/>
        </p:nvGrpSpPr>
        <p:grpSpPr>
          <a:xfrm>
            <a:off x="5112276" y="2008832"/>
            <a:ext cx="318492" cy="290572"/>
            <a:chOff x="6625350" y="1613750"/>
            <a:chExt cx="480525" cy="438400"/>
          </a:xfrm>
        </p:grpSpPr>
        <p:sp>
          <p:nvSpPr>
            <p:cNvPr id="445" name="Shape 445"/>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0" name="Shape 450"/>
          <p:cNvGrpSpPr/>
          <p:nvPr/>
        </p:nvGrpSpPr>
        <p:grpSpPr>
          <a:xfrm>
            <a:off x="1126081" y="2481507"/>
            <a:ext cx="240398" cy="258210"/>
            <a:chOff x="611175" y="2326900"/>
            <a:chExt cx="362700" cy="389575"/>
          </a:xfrm>
        </p:grpSpPr>
        <p:sp>
          <p:nvSpPr>
            <p:cNvPr id="451" name="Shape 451"/>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5" name="Shape 455"/>
          <p:cNvSpPr/>
          <p:nvPr/>
        </p:nvSpPr>
        <p:spPr>
          <a:xfrm>
            <a:off x="1566467" y="2484078"/>
            <a:ext cx="253355" cy="253355"/>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a:off x="2013290" y="2484078"/>
            <a:ext cx="253355" cy="253355"/>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2460113" y="2484078"/>
            <a:ext cx="253355" cy="253355"/>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58" name="Shape 458"/>
          <p:cNvGrpSpPr/>
          <p:nvPr/>
        </p:nvGrpSpPr>
        <p:grpSpPr>
          <a:xfrm>
            <a:off x="2965799" y="2440231"/>
            <a:ext cx="135178" cy="337531"/>
            <a:chOff x="3386850" y="2264625"/>
            <a:chExt cx="203950" cy="509250"/>
          </a:xfrm>
        </p:grpSpPr>
        <p:sp>
          <p:nvSpPr>
            <p:cNvPr id="459" name="Shape 459"/>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1" name="Shape 461"/>
          <p:cNvGrpSpPr/>
          <p:nvPr/>
        </p:nvGrpSpPr>
        <p:grpSpPr>
          <a:xfrm>
            <a:off x="3871498" y="2483131"/>
            <a:ext cx="110886" cy="251731"/>
            <a:chOff x="4753325" y="2329350"/>
            <a:chExt cx="167300" cy="379800"/>
          </a:xfrm>
        </p:grpSpPr>
        <p:sp>
          <p:nvSpPr>
            <p:cNvPr id="462" name="Shape 462"/>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3" name="Shape 463"/>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4" name="Shape 464"/>
          <p:cNvGrpSpPr/>
          <p:nvPr/>
        </p:nvGrpSpPr>
        <p:grpSpPr>
          <a:xfrm>
            <a:off x="3422683" y="2441839"/>
            <a:ext cx="114963" cy="334300"/>
            <a:chOff x="4076175" y="2267050"/>
            <a:chExt cx="173450" cy="504375"/>
          </a:xfrm>
        </p:grpSpPr>
        <p:sp>
          <p:nvSpPr>
            <p:cNvPr id="465" name="Shape 465"/>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7" name="Shape 467"/>
          <p:cNvSpPr/>
          <p:nvPr/>
        </p:nvSpPr>
        <p:spPr>
          <a:xfrm>
            <a:off x="4247405" y="2477201"/>
            <a:ext cx="253355" cy="267108"/>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68" name="Shape 468"/>
          <p:cNvGrpSpPr/>
          <p:nvPr/>
        </p:nvGrpSpPr>
        <p:grpSpPr>
          <a:xfrm>
            <a:off x="4681274" y="2481905"/>
            <a:ext cx="278442" cy="257398"/>
            <a:chOff x="5975075" y="2327500"/>
            <a:chExt cx="420100" cy="388350"/>
          </a:xfrm>
        </p:grpSpPr>
        <p:sp>
          <p:nvSpPr>
            <p:cNvPr id="469" name="Shape 469"/>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Shape 470"/>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1" name="Shape 471"/>
          <p:cNvGrpSpPr/>
          <p:nvPr/>
        </p:nvGrpSpPr>
        <p:grpSpPr>
          <a:xfrm>
            <a:off x="5181870" y="2474217"/>
            <a:ext cx="170804" cy="278442"/>
            <a:chOff x="6730350" y="2315900"/>
            <a:chExt cx="257700" cy="420100"/>
          </a:xfrm>
        </p:grpSpPr>
        <p:sp>
          <p:nvSpPr>
            <p:cNvPr id="472" name="Shape 472"/>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7" name="Shape 477"/>
          <p:cNvGrpSpPr/>
          <p:nvPr/>
        </p:nvGrpSpPr>
        <p:grpSpPr>
          <a:xfrm>
            <a:off x="1202966" y="2899552"/>
            <a:ext cx="86628" cy="315675"/>
            <a:chOff x="727175" y="2957625"/>
            <a:chExt cx="130700" cy="476275"/>
          </a:xfrm>
        </p:grpSpPr>
        <p:sp>
          <p:nvSpPr>
            <p:cNvPr id="478" name="Shape 478"/>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9" name="Shape 479"/>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80" name="Shape 480"/>
          <p:cNvSpPr/>
          <p:nvPr/>
        </p:nvSpPr>
        <p:spPr>
          <a:xfrm>
            <a:off x="2007224" y="2887200"/>
            <a:ext cx="265485" cy="34076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1" name="Shape 481"/>
          <p:cNvSpPr/>
          <p:nvPr/>
        </p:nvSpPr>
        <p:spPr>
          <a:xfrm>
            <a:off x="1594804" y="2887200"/>
            <a:ext cx="196686" cy="34076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82" name="Shape 482"/>
          <p:cNvGrpSpPr/>
          <p:nvPr/>
        </p:nvGrpSpPr>
        <p:grpSpPr>
          <a:xfrm>
            <a:off x="2433222" y="2909660"/>
            <a:ext cx="306777" cy="295443"/>
            <a:chOff x="2583325" y="2972875"/>
            <a:chExt cx="462850" cy="445750"/>
          </a:xfrm>
        </p:grpSpPr>
        <p:sp>
          <p:nvSpPr>
            <p:cNvPr id="483" name="Shape 483"/>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5" name="Shape 485"/>
          <p:cNvGrpSpPr/>
          <p:nvPr/>
        </p:nvGrpSpPr>
        <p:grpSpPr>
          <a:xfrm>
            <a:off x="2869477" y="2953785"/>
            <a:ext cx="327821" cy="207208"/>
            <a:chOff x="3241525" y="3039450"/>
            <a:chExt cx="494600" cy="312625"/>
          </a:xfrm>
        </p:grpSpPr>
        <p:sp>
          <p:nvSpPr>
            <p:cNvPr id="486" name="Shape 486"/>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7" name="Shape 487"/>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88" name="Shape 488"/>
          <p:cNvSpPr/>
          <p:nvPr/>
        </p:nvSpPr>
        <p:spPr>
          <a:xfrm>
            <a:off x="3786413" y="2916747"/>
            <a:ext cx="281690" cy="281673"/>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89" name="Shape 489"/>
          <p:cNvGrpSpPr/>
          <p:nvPr/>
        </p:nvGrpSpPr>
        <p:grpSpPr>
          <a:xfrm>
            <a:off x="4204141" y="2931930"/>
            <a:ext cx="339155" cy="250920"/>
            <a:chOff x="5255200" y="3006475"/>
            <a:chExt cx="511700" cy="378575"/>
          </a:xfrm>
        </p:grpSpPr>
        <p:sp>
          <p:nvSpPr>
            <p:cNvPr id="490" name="Shape 490"/>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2" name="Shape 492"/>
          <p:cNvGrpSpPr/>
          <p:nvPr/>
        </p:nvGrpSpPr>
        <p:grpSpPr>
          <a:xfrm>
            <a:off x="3342965" y="2917365"/>
            <a:ext cx="274399" cy="280050"/>
            <a:chOff x="3955900" y="2984500"/>
            <a:chExt cx="414000" cy="422525"/>
          </a:xfrm>
        </p:grpSpPr>
        <p:sp>
          <p:nvSpPr>
            <p:cNvPr id="493" name="Shape 493"/>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96" name="Shape 496"/>
          <p:cNvSpPr/>
          <p:nvPr/>
        </p:nvSpPr>
        <p:spPr>
          <a:xfrm>
            <a:off x="1094554" y="3383802"/>
            <a:ext cx="306760" cy="241209"/>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7" name="Shape 497"/>
          <p:cNvSpPr/>
          <p:nvPr/>
        </p:nvSpPr>
        <p:spPr>
          <a:xfrm>
            <a:off x="4714065" y="2903788"/>
            <a:ext cx="213687" cy="307589"/>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8" name="Shape 498"/>
          <p:cNvGrpSpPr/>
          <p:nvPr/>
        </p:nvGrpSpPr>
        <p:grpSpPr>
          <a:xfrm>
            <a:off x="5162450" y="2913305"/>
            <a:ext cx="209644" cy="297879"/>
            <a:chOff x="6701050" y="2978375"/>
            <a:chExt cx="316300" cy="449425"/>
          </a:xfrm>
        </p:grpSpPr>
        <p:sp>
          <p:nvSpPr>
            <p:cNvPr id="499" name="Shape 499"/>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1" name="Shape 501"/>
          <p:cNvGrpSpPr/>
          <p:nvPr/>
        </p:nvGrpSpPr>
        <p:grpSpPr>
          <a:xfrm>
            <a:off x="1543711" y="3403794"/>
            <a:ext cx="298691" cy="200746"/>
            <a:chOff x="1241275" y="3718400"/>
            <a:chExt cx="450650" cy="302875"/>
          </a:xfrm>
        </p:grpSpPr>
        <p:sp>
          <p:nvSpPr>
            <p:cNvPr id="502" name="Shape 502"/>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3" name="Shape 503"/>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6" name="Shape 506"/>
          <p:cNvGrpSpPr/>
          <p:nvPr/>
        </p:nvGrpSpPr>
        <p:grpSpPr>
          <a:xfrm>
            <a:off x="1994548" y="3388417"/>
            <a:ext cx="290572" cy="231897"/>
            <a:chOff x="1921475" y="3695200"/>
            <a:chExt cx="438400" cy="349875"/>
          </a:xfrm>
        </p:grpSpPr>
        <p:sp>
          <p:nvSpPr>
            <p:cNvPr id="507" name="Shape 507"/>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8" name="Shape 508"/>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9" name="Shape 509"/>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0" name="Shape 510"/>
          <p:cNvGrpSpPr/>
          <p:nvPr/>
        </p:nvGrpSpPr>
        <p:grpSpPr>
          <a:xfrm>
            <a:off x="2444158" y="3384771"/>
            <a:ext cx="284905" cy="238790"/>
            <a:chOff x="2599825" y="3689700"/>
            <a:chExt cx="429850" cy="360275"/>
          </a:xfrm>
        </p:grpSpPr>
        <p:sp>
          <p:nvSpPr>
            <p:cNvPr id="511" name="Shape 511"/>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3" name="Shape 513"/>
          <p:cNvGrpSpPr/>
          <p:nvPr/>
        </p:nvGrpSpPr>
        <p:grpSpPr>
          <a:xfrm>
            <a:off x="2904688" y="3360082"/>
            <a:ext cx="257398" cy="268732"/>
            <a:chOff x="3294650" y="3652450"/>
            <a:chExt cx="388350" cy="405450"/>
          </a:xfrm>
        </p:grpSpPr>
        <p:sp>
          <p:nvSpPr>
            <p:cNvPr id="514" name="Shape 514"/>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7" name="Shape 517"/>
          <p:cNvGrpSpPr/>
          <p:nvPr/>
        </p:nvGrpSpPr>
        <p:grpSpPr>
          <a:xfrm>
            <a:off x="3330024" y="3394084"/>
            <a:ext cx="300282" cy="220166"/>
            <a:chOff x="3936375" y="3703750"/>
            <a:chExt cx="453050" cy="332175"/>
          </a:xfrm>
        </p:grpSpPr>
        <p:sp>
          <p:nvSpPr>
            <p:cNvPr id="518" name="Shape 518"/>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0" name="Shape 520"/>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1" name="Shape 521"/>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2" name="Shape 522"/>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3" name="Shape 523"/>
          <p:cNvGrpSpPr/>
          <p:nvPr/>
        </p:nvGrpSpPr>
        <p:grpSpPr>
          <a:xfrm>
            <a:off x="3776801" y="3394084"/>
            <a:ext cx="300282" cy="220166"/>
            <a:chOff x="4610450" y="3703750"/>
            <a:chExt cx="453050" cy="332175"/>
          </a:xfrm>
        </p:grpSpPr>
        <p:sp>
          <p:nvSpPr>
            <p:cNvPr id="524" name="Shape 524"/>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6" name="Shape 526"/>
          <p:cNvGrpSpPr/>
          <p:nvPr/>
        </p:nvGrpSpPr>
        <p:grpSpPr>
          <a:xfrm>
            <a:off x="4234099" y="3371830"/>
            <a:ext cx="279238" cy="264673"/>
            <a:chOff x="5300400" y="3670175"/>
            <a:chExt cx="421300" cy="399325"/>
          </a:xfrm>
        </p:grpSpPr>
        <p:sp>
          <p:nvSpPr>
            <p:cNvPr id="527" name="Shape 527"/>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8" name="Shape 528"/>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1" name="Shape 531"/>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32" name="Shape 532"/>
          <p:cNvSpPr/>
          <p:nvPr/>
        </p:nvSpPr>
        <p:spPr>
          <a:xfrm>
            <a:off x="4665493" y="3349001"/>
            <a:ext cx="310820" cy="310803"/>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33" name="Shape 533"/>
          <p:cNvGrpSpPr/>
          <p:nvPr/>
        </p:nvGrpSpPr>
        <p:grpSpPr>
          <a:xfrm>
            <a:off x="5131696" y="3368582"/>
            <a:ext cx="271151" cy="271168"/>
            <a:chOff x="6654650" y="3665275"/>
            <a:chExt cx="409100" cy="409125"/>
          </a:xfrm>
        </p:grpSpPr>
        <p:sp>
          <p:nvSpPr>
            <p:cNvPr id="534" name="Shape 534"/>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6" name="Shape 536"/>
          <p:cNvGrpSpPr/>
          <p:nvPr/>
        </p:nvGrpSpPr>
        <p:grpSpPr>
          <a:xfrm>
            <a:off x="1099370" y="3804025"/>
            <a:ext cx="293819" cy="293836"/>
            <a:chOff x="570875" y="4322250"/>
            <a:chExt cx="443300" cy="443325"/>
          </a:xfrm>
        </p:grpSpPr>
        <p:sp>
          <p:nvSpPr>
            <p:cNvPr id="537" name="Shape 537"/>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Shape 538"/>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9" name="Shape 539"/>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41" name="Shape 541"/>
          <p:cNvSpPr/>
          <p:nvPr/>
        </p:nvSpPr>
        <p:spPr>
          <a:xfrm>
            <a:off x="1534085" y="3861380"/>
            <a:ext cx="318111" cy="179702"/>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42" name="Shape 542"/>
          <p:cNvGrpSpPr/>
          <p:nvPr/>
        </p:nvGrpSpPr>
        <p:grpSpPr>
          <a:xfrm>
            <a:off x="2032990" y="3782186"/>
            <a:ext cx="213687" cy="337514"/>
            <a:chOff x="1979475" y="4289300"/>
            <a:chExt cx="322400" cy="509225"/>
          </a:xfrm>
        </p:grpSpPr>
        <p:sp>
          <p:nvSpPr>
            <p:cNvPr id="543" name="Shape 543"/>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5" name="Shape 545"/>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6" name="Shape 546"/>
          <p:cNvGrpSpPr/>
          <p:nvPr/>
        </p:nvGrpSpPr>
        <p:grpSpPr>
          <a:xfrm>
            <a:off x="2460745" y="3786627"/>
            <a:ext cx="252129" cy="328633"/>
            <a:chOff x="2624850" y="4296000"/>
            <a:chExt cx="380400" cy="495825"/>
          </a:xfrm>
        </p:grpSpPr>
        <p:sp>
          <p:nvSpPr>
            <p:cNvPr id="547" name="Shape 547"/>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50" name="Shape 550"/>
          <p:cNvSpPr/>
          <p:nvPr/>
        </p:nvSpPr>
        <p:spPr>
          <a:xfrm>
            <a:off x="3345672" y="3816454"/>
            <a:ext cx="269528" cy="269544"/>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Shape 551"/>
          <p:cNvSpPr/>
          <p:nvPr/>
        </p:nvSpPr>
        <p:spPr>
          <a:xfrm>
            <a:off x="2898849" y="3833456"/>
            <a:ext cx="269528" cy="235543"/>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2" name="Shape 552"/>
          <p:cNvSpPr/>
          <p:nvPr/>
        </p:nvSpPr>
        <p:spPr>
          <a:xfrm>
            <a:off x="3791269" y="3815244"/>
            <a:ext cx="271980" cy="271963"/>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53" name="Shape 553"/>
          <p:cNvGrpSpPr/>
          <p:nvPr/>
        </p:nvGrpSpPr>
        <p:grpSpPr>
          <a:xfrm>
            <a:off x="4217911" y="3819005"/>
            <a:ext cx="311615" cy="263877"/>
            <a:chOff x="5275975" y="4344850"/>
            <a:chExt cx="470150" cy="398125"/>
          </a:xfrm>
        </p:grpSpPr>
        <p:sp>
          <p:nvSpPr>
            <p:cNvPr id="554" name="Shape 554"/>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5" name="Shape 555"/>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6" name="Shape 556"/>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57" name="Shape 557"/>
          <p:cNvSpPr/>
          <p:nvPr/>
        </p:nvSpPr>
        <p:spPr>
          <a:xfrm>
            <a:off x="4680871" y="3811201"/>
            <a:ext cx="280066" cy="280050"/>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58" name="Shape 558"/>
          <p:cNvGrpSpPr/>
          <p:nvPr/>
        </p:nvGrpSpPr>
        <p:grpSpPr>
          <a:xfrm>
            <a:off x="5123594" y="3797563"/>
            <a:ext cx="287357" cy="306760"/>
            <a:chOff x="6642425" y="4312500"/>
            <a:chExt cx="433550" cy="462825"/>
          </a:xfrm>
        </p:grpSpPr>
        <p:sp>
          <p:nvSpPr>
            <p:cNvPr id="559" name="Shape 559"/>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1" name="Shape 561"/>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62" name="Shape 562"/>
          <p:cNvSpPr/>
          <p:nvPr/>
        </p:nvSpPr>
        <p:spPr>
          <a:xfrm>
            <a:off x="1061775" y="4289176"/>
            <a:ext cx="369080" cy="217746"/>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63" name="Shape 563"/>
          <p:cNvGrpSpPr/>
          <p:nvPr/>
        </p:nvGrpSpPr>
        <p:grpSpPr>
          <a:xfrm>
            <a:off x="1545733" y="4252840"/>
            <a:ext cx="294631" cy="289776"/>
            <a:chOff x="1244325" y="4999400"/>
            <a:chExt cx="444525" cy="437200"/>
          </a:xfrm>
        </p:grpSpPr>
        <p:sp>
          <p:nvSpPr>
            <p:cNvPr id="564" name="Shape 564"/>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Shape 565"/>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Shape 567"/>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69" name="Shape 569"/>
          <p:cNvGrpSpPr/>
          <p:nvPr/>
        </p:nvGrpSpPr>
        <p:grpSpPr>
          <a:xfrm>
            <a:off x="2018823" y="4243528"/>
            <a:ext cx="242021" cy="308384"/>
            <a:chOff x="1958100" y="4985350"/>
            <a:chExt cx="365150" cy="465275"/>
          </a:xfrm>
        </p:grpSpPr>
        <p:sp>
          <p:nvSpPr>
            <p:cNvPr id="570" name="Shape 570"/>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1" name="Shape 571"/>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3" name="Shape 573"/>
          <p:cNvGrpSpPr/>
          <p:nvPr/>
        </p:nvGrpSpPr>
        <p:grpSpPr>
          <a:xfrm>
            <a:off x="2447787" y="4255260"/>
            <a:ext cx="277647" cy="285319"/>
            <a:chOff x="2605300" y="5003050"/>
            <a:chExt cx="418900" cy="430475"/>
          </a:xfrm>
        </p:grpSpPr>
        <p:sp>
          <p:nvSpPr>
            <p:cNvPr id="574" name="Shape 574"/>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7" name="Shape 577"/>
          <p:cNvGrpSpPr/>
          <p:nvPr/>
        </p:nvGrpSpPr>
        <p:grpSpPr>
          <a:xfrm>
            <a:off x="2867456" y="4261341"/>
            <a:ext cx="331864" cy="272775"/>
            <a:chOff x="3238475" y="5012225"/>
            <a:chExt cx="500700" cy="411550"/>
          </a:xfrm>
        </p:grpSpPr>
        <p:sp>
          <p:nvSpPr>
            <p:cNvPr id="578" name="Shape 578"/>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Shape 579"/>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Shape 580"/>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3" name="Shape 583"/>
          <p:cNvGrpSpPr/>
          <p:nvPr/>
        </p:nvGrpSpPr>
        <p:grpSpPr>
          <a:xfrm>
            <a:off x="3744820" y="4232194"/>
            <a:ext cx="364242" cy="331052"/>
            <a:chOff x="4562200" y="4968250"/>
            <a:chExt cx="549550" cy="499475"/>
          </a:xfrm>
        </p:grpSpPr>
        <p:sp>
          <p:nvSpPr>
            <p:cNvPr id="584" name="Shape 584"/>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Shape 586"/>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8" name="Shape 588"/>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9" name="Shape 589"/>
          <p:cNvGrpSpPr/>
          <p:nvPr/>
        </p:nvGrpSpPr>
        <p:grpSpPr>
          <a:xfrm>
            <a:off x="3353901" y="4250819"/>
            <a:ext cx="252527" cy="293405"/>
            <a:chOff x="3972400" y="4996350"/>
            <a:chExt cx="381000" cy="442675"/>
          </a:xfrm>
        </p:grpSpPr>
        <p:sp>
          <p:nvSpPr>
            <p:cNvPr id="590" name="Shape 590"/>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2" name="Shape 592"/>
          <p:cNvGrpSpPr/>
          <p:nvPr/>
        </p:nvGrpSpPr>
        <p:grpSpPr>
          <a:xfrm>
            <a:off x="4194845" y="4226129"/>
            <a:ext cx="357763" cy="343181"/>
            <a:chOff x="5241175" y="4959100"/>
            <a:chExt cx="539775" cy="517775"/>
          </a:xfrm>
        </p:grpSpPr>
        <p:sp>
          <p:nvSpPr>
            <p:cNvPr id="593" name="Shape 593"/>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Shape 594"/>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5" name="Shape 595"/>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6" name="Shape 596"/>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9" name="Shape 599"/>
          <p:cNvSpPr/>
          <p:nvPr/>
        </p:nvSpPr>
        <p:spPr>
          <a:xfrm>
            <a:off x="4663471" y="4311034"/>
            <a:ext cx="314863" cy="174035"/>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00" name="Shape 600"/>
          <p:cNvGrpSpPr/>
          <p:nvPr/>
        </p:nvGrpSpPr>
        <p:grpSpPr>
          <a:xfrm>
            <a:off x="5151928" y="4277115"/>
            <a:ext cx="229478" cy="263877"/>
            <a:chOff x="6685175" y="5036025"/>
            <a:chExt cx="346225" cy="398125"/>
          </a:xfrm>
        </p:grpSpPr>
        <p:sp>
          <p:nvSpPr>
            <p:cNvPr id="601" name="Shape 601"/>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Shape 603"/>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Shape 605"/>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6" name="Shape 606"/>
          <p:cNvGrpSpPr/>
          <p:nvPr/>
        </p:nvGrpSpPr>
        <p:grpSpPr>
          <a:xfrm>
            <a:off x="5826218" y="2868199"/>
            <a:ext cx="432570" cy="421334"/>
            <a:chOff x="5926225" y="921350"/>
            <a:chExt cx="517800" cy="504350"/>
          </a:xfrm>
        </p:grpSpPr>
        <p:sp>
          <p:nvSpPr>
            <p:cNvPr id="607" name="Shape 607"/>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1C232"/>
                </a:solidFill>
              </a:endParaRPr>
            </a:p>
          </p:txBody>
        </p:sp>
        <p:sp>
          <p:nvSpPr>
            <p:cNvPr id="608" name="Shape 608"/>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1C232"/>
                </a:solidFill>
              </a:endParaRPr>
            </a:p>
          </p:txBody>
        </p:sp>
      </p:grpSp>
      <p:sp>
        <p:nvSpPr>
          <p:cNvPr id="609" name="Shape 609"/>
          <p:cNvSpPr/>
          <p:nvPr/>
        </p:nvSpPr>
        <p:spPr>
          <a:xfrm>
            <a:off x="6020138" y="3104256"/>
            <a:ext cx="400950" cy="22649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10" name="Shape 610"/>
          <p:cNvGrpSpPr/>
          <p:nvPr/>
        </p:nvGrpSpPr>
        <p:grpSpPr>
          <a:xfrm>
            <a:off x="6711205" y="2847579"/>
            <a:ext cx="432570" cy="421334"/>
            <a:chOff x="5926225" y="921350"/>
            <a:chExt cx="517800" cy="504350"/>
          </a:xfrm>
        </p:grpSpPr>
        <p:sp>
          <p:nvSpPr>
            <p:cNvPr id="611" name="Shape 611"/>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rgbClr val="FFFF00"/>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2" name="Shape 612"/>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rgbClr val="FFFF00"/>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13" name="Shape 613"/>
          <p:cNvSpPr/>
          <p:nvPr/>
        </p:nvSpPr>
        <p:spPr>
          <a:xfrm>
            <a:off x="6905126" y="3083636"/>
            <a:ext cx="400950" cy="22649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14" name="Shape 614"/>
          <p:cNvGrpSpPr/>
          <p:nvPr/>
        </p:nvGrpSpPr>
        <p:grpSpPr>
          <a:xfrm>
            <a:off x="5826658" y="3596640"/>
            <a:ext cx="909671" cy="886042"/>
            <a:chOff x="5926225" y="921350"/>
            <a:chExt cx="517800" cy="504350"/>
          </a:xfrm>
        </p:grpSpPr>
        <p:sp>
          <p:nvSpPr>
            <p:cNvPr id="615" name="Shape 615"/>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w="28575" cap="flat" cmpd="sng">
              <a:solidFill>
                <a:srgbClr val="FF0066"/>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w="28575" cap="flat" cmpd="sng">
              <a:solidFill>
                <a:srgbClr val="FF0066"/>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17" name="Shape 617"/>
          <p:cNvSpPr/>
          <p:nvPr/>
        </p:nvSpPr>
        <p:spPr>
          <a:xfrm>
            <a:off x="6234250" y="4092992"/>
            <a:ext cx="843176" cy="476312"/>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8" name="Shape 618"/>
          <p:cNvSpPr txBox="1"/>
          <p:nvPr/>
        </p:nvSpPr>
        <p:spPr>
          <a:xfrm>
            <a:off x="5715175" y="997875"/>
            <a:ext cx="2592000" cy="152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900" b="1">
                <a:solidFill>
                  <a:srgbClr val="FFFFFF"/>
                </a:solidFill>
                <a:latin typeface="Montserrat"/>
                <a:ea typeface="Montserrat"/>
                <a:cs typeface="Montserrat"/>
                <a:sym typeface="Montserrat"/>
              </a:rPr>
              <a:t>SlidesCarnival icons are editable shapes</a:t>
            </a:r>
            <a:r>
              <a:rPr lang="en" sz="900">
                <a:solidFill>
                  <a:srgbClr val="FFFFFF"/>
                </a:solidFill>
                <a:latin typeface="Montserrat"/>
                <a:ea typeface="Montserrat"/>
                <a:cs typeface="Montserrat"/>
                <a:sym typeface="Montserrat"/>
              </a:rPr>
              <a:t>. </a:t>
            </a:r>
            <a:endParaRPr sz="900">
              <a:solidFill>
                <a:srgbClr val="FFFFFF"/>
              </a:solidFill>
              <a:latin typeface="Montserrat"/>
              <a:ea typeface="Montserrat"/>
              <a:cs typeface="Montserrat"/>
              <a:sym typeface="Montserrat"/>
            </a:endParaRPr>
          </a:p>
          <a:p>
            <a:pPr marL="0" lvl="0" indent="0" rtl="0">
              <a:spcBef>
                <a:spcPts val="0"/>
              </a:spcBef>
              <a:spcAft>
                <a:spcPts val="0"/>
              </a:spcAft>
              <a:buClr>
                <a:schemeClr val="dk1"/>
              </a:buClr>
              <a:buSzPts val="1100"/>
              <a:buFont typeface="Arial"/>
              <a:buNone/>
            </a:pPr>
            <a:endParaRPr sz="900">
              <a:solidFill>
                <a:srgbClr val="FFFFFF"/>
              </a:solidFill>
              <a:latin typeface="Montserrat"/>
              <a:ea typeface="Montserrat"/>
              <a:cs typeface="Montserrat"/>
              <a:sym typeface="Montserrat"/>
            </a:endParaRPr>
          </a:p>
          <a:p>
            <a:pPr marL="0" lvl="0" indent="0" rtl="0">
              <a:spcBef>
                <a:spcPts val="0"/>
              </a:spcBef>
              <a:spcAft>
                <a:spcPts val="0"/>
              </a:spcAft>
              <a:buClr>
                <a:schemeClr val="dk1"/>
              </a:buClr>
              <a:buSzPts val="1100"/>
              <a:buFont typeface="Arial"/>
              <a:buNone/>
            </a:pPr>
            <a:r>
              <a:rPr lang="en" sz="900">
                <a:solidFill>
                  <a:srgbClr val="FFFFFF"/>
                </a:solidFill>
                <a:latin typeface="Montserrat"/>
                <a:ea typeface="Montserrat"/>
                <a:cs typeface="Montserrat"/>
                <a:sym typeface="Montserrat"/>
              </a:rPr>
              <a:t>This means that you can:</a:t>
            </a:r>
            <a:endParaRPr sz="900">
              <a:solidFill>
                <a:srgbClr val="FFFFFF"/>
              </a:solidFill>
              <a:latin typeface="Montserrat"/>
              <a:ea typeface="Montserrat"/>
              <a:cs typeface="Montserrat"/>
              <a:sym typeface="Montserrat"/>
            </a:endParaRPr>
          </a:p>
          <a:p>
            <a:pPr marL="457200" lvl="0" indent="-285750" rtl="0">
              <a:spcBef>
                <a:spcPts val="0"/>
              </a:spcBef>
              <a:spcAft>
                <a:spcPts val="0"/>
              </a:spcAft>
              <a:buClr>
                <a:srgbClr val="FFFFFF"/>
              </a:buClr>
              <a:buSzPts val="900"/>
              <a:buFont typeface="Montserrat"/>
              <a:buChar char="●"/>
            </a:pPr>
            <a:r>
              <a:rPr lang="en" sz="900">
                <a:solidFill>
                  <a:srgbClr val="FFFFFF"/>
                </a:solidFill>
                <a:latin typeface="Montserrat"/>
                <a:ea typeface="Montserrat"/>
                <a:cs typeface="Montserrat"/>
                <a:sym typeface="Montserrat"/>
              </a:rPr>
              <a:t>Resize them without losing quality.</a:t>
            </a:r>
            <a:endParaRPr sz="900">
              <a:solidFill>
                <a:srgbClr val="FFFFFF"/>
              </a:solidFill>
              <a:latin typeface="Montserrat"/>
              <a:ea typeface="Montserrat"/>
              <a:cs typeface="Montserrat"/>
              <a:sym typeface="Montserrat"/>
            </a:endParaRPr>
          </a:p>
          <a:p>
            <a:pPr marL="457200" lvl="0" indent="-285750" rtl="0">
              <a:spcBef>
                <a:spcPts val="0"/>
              </a:spcBef>
              <a:spcAft>
                <a:spcPts val="0"/>
              </a:spcAft>
              <a:buClr>
                <a:srgbClr val="FFFFFF"/>
              </a:buClr>
              <a:buSzPts val="900"/>
              <a:buFont typeface="Montserrat"/>
              <a:buChar char="●"/>
            </a:pPr>
            <a:r>
              <a:rPr lang="en" sz="900">
                <a:solidFill>
                  <a:srgbClr val="FFFFFF"/>
                </a:solidFill>
                <a:latin typeface="Montserrat"/>
                <a:ea typeface="Montserrat"/>
                <a:cs typeface="Montserrat"/>
                <a:sym typeface="Montserrat"/>
              </a:rPr>
              <a:t>Change fill color and opacity.</a:t>
            </a:r>
            <a:endParaRPr sz="900">
              <a:solidFill>
                <a:srgbClr val="FFFFFF"/>
              </a:solidFill>
              <a:latin typeface="Montserrat"/>
              <a:ea typeface="Montserrat"/>
              <a:cs typeface="Montserrat"/>
              <a:sym typeface="Montserrat"/>
            </a:endParaRPr>
          </a:p>
          <a:p>
            <a:pPr marL="457200" lvl="0" indent="-285750" rtl="0">
              <a:spcBef>
                <a:spcPts val="0"/>
              </a:spcBef>
              <a:spcAft>
                <a:spcPts val="0"/>
              </a:spcAft>
              <a:buClr>
                <a:srgbClr val="FFFFFF"/>
              </a:buClr>
              <a:buSzPts val="900"/>
              <a:buFont typeface="Montserrat"/>
              <a:buChar char="●"/>
            </a:pPr>
            <a:r>
              <a:rPr lang="en" sz="900">
                <a:solidFill>
                  <a:srgbClr val="FFFFFF"/>
                </a:solidFill>
                <a:latin typeface="Montserrat"/>
                <a:ea typeface="Montserrat"/>
                <a:cs typeface="Montserrat"/>
                <a:sym typeface="Montserrat"/>
              </a:rPr>
              <a:t>Change line color, width and style.</a:t>
            </a:r>
            <a:endParaRPr sz="900">
              <a:solidFill>
                <a:srgbClr val="FFFFFF"/>
              </a:solidFill>
              <a:latin typeface="Montserrat"/>
              <a:ea typeface="Montserrat"/>
              <a:cs typeface="Montserrat"/>
              <a:sym typeface="Montserrat"/>
            </a:endParaRPr>
          </a:p>
          <a:p>
            <a:pPr marL="0" lvl="0" indent="0" rtl="0">
              <a:spcBef>
                <a:spcPts val="0"/>
              </a:spcBef>
              <a:spcAft>
                <a:spcPts val="0"/>
              </a:spcAft>
              <a:buNone/>
            </a:pPr>
            <a:endParaRPr sz="900">
              <a:solidFill>
                <a:srgbClr val="FFFFFF"/>
              </a:solidFill>
              <a:latin typeface="Montserrat"/>
              <a:ea typeface="Montserrat"/>
              <a:cs typeface="Montserrat"/>
              <a:sym typeface="Montserrat"/>
            </a:endParaRPr>
          </a:p>
          <a:p>
            <a:pPr marL="0" lvl="0" indent="0" rtl="0">
              <a:spcBef>
                <a:spcPts val="0"/>
              </a:spcBef>
              <a:spcAft>
                <a:spcPts val="0"/>
              </a:spcAft>
              <a:buNone/>
            </a:pPr>
            <a:r>
              <a:rPr lang="en" sz="900">
                <a:solidFill>
                  <a:srgbClr val="FFFFFF"/>
                </a:solidFill>
                <a:latin typeface="Montserrat"/>
                <a:ea typeface="Montserrat"/>
                <a:cs typeface="Montserrat"/>
                <a:sym typeface="Montserrat"/>
              </a:rPr>
              <a:t>Isn’t that nice? :)</a:t>
            </a:r>
            <a:endParaRPr sz="900">
              <a:solidFill>
                <a:srgbClr val="FFFFFF"/>
              </a:solidFill>
              <a:latin typeface="Montserrat"/>
              <a:ea typeface="Montserrat"/>
              <a:cs typeface="Montserrat"/>
              <a:sym typeface="Montserrat"/>
            </a:endParaRPr>
          </a:p>
          <a:p>
            <a:pPr marL="0" lvl="0" indent="0" rtl="0">
              <a:spcBef>
                <a:spcPts val="0"/>
              </a:spcBef>
              <a:spcAft>
                <a:spcPts val="0"/>
              </a:spcAft>
              <a:buNone/>
            </a:pPr>
            <a:endParaRPr sz="900">
              <a:solidFill>
                <a:srgbClr val="FFFFFF"/>
              </a:solidFill>
              <a:latin typeface="Montserrat"/>
              <a:ea typeface="Montserrat"/>
              <a:cs typeface="Montserrat"/>
              <a:sym typeface="Montserrat"/>
            </a:endParaRPr>
          </a:p>
          <a:p>
            <a:pPr marL="0" lvl="0" indent="0" rtl="0">
              <a:spcBef>
                <a:spcPts val="0"/>
              </a:spcBef>
              <a:spcAft>
                <a:spcPts val="0"/>
              </a:spcAft>
              <a:buNone/>
            </a:pPr>
            <a:r>
              <a:rPr lang="en" sz="900">
                <a:solidFill>
                  <a:srgbClr val="FFFFFF"/>
                </a:solidFill>
                <a:latin typeface="Montserrat"/>
                <a:ea typeface="Montserrat"/>
                <a:cs typeface="Montserrat"/>
                <a:sym typeface="Montserrat"/>
              </a:rPr>
              <a:t>Examples:</a:t>
            </a:r>
            <a:endParaRPr sz="900">
              <a:solidFill>
                <a:srgbClr val="FFFFFF"/>
              </a:solidFill>
              <a:latin typeface="Montserrat"/>
              <a:ea typeface="Montserrat"/>
              <a:cs typeface="Montserrat"/>
              <a:sym typeface="Montserrat"/>
            </a:endParaRPr>
          </a:p>
          <a:p>
            <a:pPr marL="0" lvl="0" indent="0" rtl="0">
              <a:spcBef>
                <a:spcPts val="0"/>
              </a:spcBef>
              <a:spcAft>
                <a:spcPts val="0"/>
              </a:spcAft>
              <a:buClr>
                <a:schemeClr val="dk1"/>
              </a:buClr>
              <a:buSzPts val="1100"/>
              <a:buFont typeface="Arial"/>
              <a:buNone/>
            </a:pPr>
            <a:endParaRPr sz="900">
              <a:solidFill>
                <a:srgbClr val="FFFFFF"/>
              </a:solidFill>
              <a:latin typeface="Montserrat"/>
              <a:ea typeface="Montserrat"/>
              <a:cs typeface="Montserrat"/>
              <a:sym typeface="Montserrat"/>
            </a:endParaRPr>
          </a:p>
          <a:p>
            <a:pPr marL="0" lvl="0" indent="0" rtl="0">
              <a:spcBef>
                <a:spcPts val="0"/>
              </a:spcBef>
              <a:spcAft>
                <a:spcPts val="0"/>
              </a:spcAft>
              <a:buNone/>
            </a:pPr>
            <a:endParaRPr sz="900">
              <a:solidFill>
                <a:srgbClr val="FFFFFF"/>
              </a:solidFill>
              <a:latin typeface="Montserrat"/>
              <a:ea typeface="Montserrat"/>
              <a:cs typeface="Montserrat"/>
              <a:sym typeface="Montserrat"/>
            </a:endParaRPr>
          </a:p>
        </p:txBody>
      </p:sp>
      <p:sp>
        <p:nvSpPr>
          <p:cNvPr id="619" name="Shape 619"/>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3"/>
        <p:cNvGrpSpPr/>
        <p:nvPr/>
      </p:nvGrpSpPr>
      <p:grpSpPr>
        <a:xfrm>
          <a:off x="0" y="0"/>
          <a:ext cx="0" cy="0"/>
          <a:chOff x="0" y="0"/>
          <a:chExt cx="0" cy="0"/>
        </a:xfrm>
      </p:grpSpPr>
      <p:sp>
        <p:nvSpPr>
          <p:cNvPr id="624" name="Shape 624"/>
          <p:cNvSpPr txBox="1"/>
          <p:nvPr/>
        </p:nvSpPr>
        <p:spPr>
          <a:xfrm>
            <a:off x="2163850" y="1142875"/>
            <a:ext cx="6676800" cy="138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b="1">
                <a:solidFill>
                  <a:srgbClr val="FFFFFF"/>
                </a:solidFill>
                <a:latin typeface="Montserrat"/>
                <a:ea typeface="Montserrat"/>
                <a:cs typeface="Montserrat"/>
                <a:sym typeface="Montserrat"/>
              </a:rPr>
              <a:t>Now you can use any emoji as an icon!</a:t>
            </a:r>
            <a:endParaRPr sz="1200">
              <a:solidFill>
                <a:srgbClr val="FFFFFF"/>
              </a:solidFill>
              <a:latin typeface="Montserrat"/>
              <a:ea typeface="Montserrat"/>
              <a:cs typeface="Montserrat"/>
              <a:sym typeface="Montserrat"/>
            </a:endParaRPr>
          </a:p>
          <a:p>
            <a:pPr marL="0" lvl="0" indent="0" rtl="0">
              <a:spcBef>
                <a:spcPts val="0"/>
              </a:spcBef>
              <a:spcAft>
                <a:spcPts val="0"/>
              </a:spcAft>
              <a:buClr>
                <a:schemeClr val="dk1"/>
              </a:buClr>
              <a:buSzPts val="1100"/>
              <a:buFont typeface="Arial"/>
              <a:buNone/>
            </a:pPr>
            <a:r>
              <a:rPr lang="en" sz="1200">
                <a:solidFill>
                  <a:srgbClr val="FFFFFF"/>
                </a:solidFill>
                <a:latin typeface="Montserrat"/>
                <a:ea typeface="Montserrat"/>
                <a:cs typeface="Montserrat"/>
                <a:sym typeface="Montserrat"/>
              </a:rPr>
              <a:t>And of course it resizes without losing quality and you can change the color.</a:t>
            </a:r>
            <a:endParaRPr sz="1200">
              <a:solidFill>
                <a:srgbClr val="FFFFFF"/>
              </a:solidFill>
              <a:latin typeface="Montserrat"/>
              <a:ea typeface="Montserrat"/>
              <a:cs typeface="Montserrat"/>
              <a:sym typeface="Montserrat"/>
            </a:endParaRPr>
          </a:p>
          <a:p>
            <a:pPr marL="0" lvl="0" indent="0" rtl="0">
              <a:spcBef>
                <a:spcPts val="0"/>
              </a:spcBef>
              <a:spcAft>
                <a:spcPts val="0"/>
              </a:spcAft>
              <a:buNone/>
            </a:pPr>
            <a:endParaRPr sz="1200">
              <a:solidFill>
                <a:srgbClr val="FFFFFF"/>
              </a:solidFill>
              <a:latin typeface="Montserrat"/>
              <a:ea typeface="Montserrat"/>
              <a:cs typeface="Montserrat"/>
              <a:sym typeface="Montserrat"/>
            </a:endParaRPr>
          </a:p>
          <a:p>
            <a:pPr marL="0" lvl="0" indent="0">
              <a:spcBef>
                <a:spcPts val="0"/>
              </a:spcBef>
              <a:spcAft>
                <a:spcPts val="0"/>
              </a:spcAft>
              <a:buNone/>
            </a:pPr>
            <a:r>
              <a:rPr lang="en" sz="1200">
                <a:solidFill>
                  <a:srgbClr val="FFFFFF"/>
                </a:solidFill>
                <a:latin typeface="Montserrat"/>
                <a:ea typeface="Montserrat"/>
                <a:cs typeface="Montserrat"/>
                <a:sym typeface="Montserrat"/>
              </a:rPr>
              <a:t>How? Follow Google instructions </a:t>
            </a:r>
            <a:r>
              <a:rPr lang="en" sz="1200" u="sng">
                <a:solidFill>
                  <a:srgbClr val="FFFFFF"/>
                </a:solidFill>
                <a:latin typeface="Montserrat"/>
                <a:ea typeface="Montserrat"/>
                <a:cs typeface="Montserrat"/>
                <a:sym typeface="Montserrat"/>
                <a:hlinkClick r:id="rId3"/>
              </a:rPr>
              <a:t>https://twitter.com/googledocs/status/730087240156643328</a:t>
            </a:r>
            <a:endParaRPr sz="1200">
              <a:solidFill>
                <a:srgbClr val="FFFFFF"/>
              </a:solidFill>
              <a:latin typeface="Montserrat"/>
              <a:ea typeface="Montserrat"/>
              <a:cs typeface="Montserrat"/>
              <a:sym typeface="Montserrat"/>
            </a:endParaRPr>
          </a:p>
          <a:p>
            <a:pPr marL="0" lvl="0" indent="0" rtl="0">
              <a:spcBef>
                <a:spcPts val="0"/>
              </a:spcBef>
              <a:spcAft>
                <a:spcPts val="0"/>
              </a:spcAft>
              <a:buNone/>
            </a:pPr>
            <a:endParaRPr sz="1200">
              <a:solidFill>
                <a:srgbClr val="FFFFFF"/>
              </a:solidFill>
              <a:latin typeface="Montserrat"/>
              <a:ea typeface="Montserrat"/>
              <a:cs typeface="Montserrat"/>
              <a:sym typeface="Montserrat"/>
            </a:endParaRPr>
          </a:p>
          <a:p>
            <a:pPr marL="0" lvl="0" indent="0" rtl="0">
              <a:spcBef>
                <a:spcPts val="0"/>
              </a:spcBef>
              <a:spcAft>
                <a:spcPts val="0"/>
              </a:spcAft>
              <a:buNone/>
            </a:pPr>
            <a:endParaRPr sz="1200">
              <a:solidFill>
                <a:srgbClr val="FFFFFF"/>
              </a:solidFill>
              <a:latin typeface="Montserrat"/>
              <a:ea typeface="Montserrat"/>
              <a:cs typeface="Montserrat"/>
              <a:sym typeface="Montserrat"/>
            </a:endParaRPr>
          </a:p>
          <a:p>
            <a:pPr marL="0" lvl="0" indent="0" rtl="0">
              <a:spcBef>
                <a:spcPts val="0"/>
              </a:spcBef>
              <a:spcAft>
                <a:spcPts val="0"/>
              </a:spcAft>
              <a:buClr>
                <a:schemeClr val="dk1"/>
              </a:buClr>
              <a:buSzPts val="1100"/>
              <a:buFont typeface="Arial"/>
              <a:buNone/>
            </a:pPr>
            <a:endParaRPr sz="1200">
              <a:solidFill>
                <a:srgbClr val="FFFFFF"/>
              </a:solidFill>
              <a:latin typeface="Montserrat"/>
              <a:ea typeface="Montserrat"/>
              <a:cs typeface="Montserrat"/>
              <a:sym typeface="Montserrat"/>
            </a:endParaRPr>
          </a:p>
          <a:p>
            <a:pPr marL="0" lvl="0" indent="0" rtl="0">
              <a:spcBef>
                <a:spcPts val="0"/>
              </a:spcBef>
              <a:spcAft>
                <a:spcPts val="0"/>
              </a:spcAft>
              <a:buNone/>
            </a:pPr>
            <a:endParaRPr sz="1200">
              <a:solidFill>
                <a:srgbClr val="FFFFFF"/>
              </a:solidFill>
              <a:latin typeface="Montserrat"/>
              <a:ea typeface="Montserrat"/>
              <a:cs typeface="Montserrat"/>
              <a:sym typeface="Montserrat"/>
            </a:endParaRPr>
          </a:p>
        </p:txBody>
      </p:sp>
      <p:sp>
        <p:nvSpPr>
          <p:cNvPr id="625" name="Shape 625"/>
          <p:cNvSpPr txBox="1"/>
          <p:nvPr/>
        </p:nvSpPr>
        <p:spPr>
          <a:xfrm>
            <a:off x="808100" y="2374250"/>
            <a:ext cx="7638900" cy="21174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3600">
                <a:solidFill>
                  <a:srgbClr val="FFFFFF"/>
                </a:solidFill>
                <a:latin typeface="Montserrat"/>
                <a:ea typeface="Montserrat"/>
                <a:cs typeface="Montserrat"/>
                <a:sym typeface="Montserrat"/>
              </a:rPr>
              <a:t>✋👆👉👍👤👦👧👨👩👪💃🏃💑❤😂😉😋😒😭👶😸🐟🍒🍔💣📌📖🔨🎃🎈🎨🏈🏰🌏🔌🔑</a:t>
            </a:r>
            <a:r>
              <a:rPr lang="en" sz="2400">
                <a:solidFill>
                  <a:srgbClr val="FFFFFF"/>
                </a:solidFill>
                <a:highlight>
                  <a:srgbClr val="800080"/>
                </a:highlight>
                <a:latin typeface="Montserrat"/>
                <a:ea typeface="Montserrat"/>
                <a:cs typeface="Montserrat"/>
                <a:sym typeface="Montserrat"/>
              </a:rPr>
              <a:t> and many more...</a:t>
            </a:r>
            <a:endParaRPr sz="2400">
              <a:solidFill>
                <a:srgbClr val="FFFFFF"/>
              </a:solidFill>
              <a:highlight>
                <a:srgbClr val="800080"/>
              </a:highlight>
              <a:latin typeface="Montserrat"/>
              <a:ea typeface="Montserrat"/>
              <a:cs typeface="Montserrat"/>
              <a:sym typeface="Montserrat"/>
            </a:endParaRPr>
          </a:p>
        </p:txBody>
      </p:sp>
      <p:sp>
        <p:nvSpPr>
          <p:cNvPr id="626" name="Shape 626"/>
          <p:cNvSpPr txBox="1"/>
          <p:nvPr/>
        </p:nvSpPr>
        <p:spPr>
          <a:xfrm>
            <a:off x="648975" y="1085014"/>
            <a:ext cx="1440600" cy="12960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9600">
                <a:solidFill>
                  <a:srgbClr val="FFFF00"/>
                </a:solidFill>
              </a:rPr>
              <a:t>😉</a:t>
            </a:r>
            <a:endParaRPr sz="9600">
              <a:solidFill>
                <a:srgbClr val="FFFF00"/>
              </a:solidFill>
            </a:endParaRPr>
          </a:p>
        </p:txBody>
      </p:sp>
      <p:sp>
        <p:nvSpPr>
          <p:cNvPr id="627" name="Shape 627"/>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928662" y="571486"/>
            <a:ext cx="7529400" cy="3909900"/>
          </a:xfrm>
          <a:prstGeom prst="rect">
            <a:avLst/>
          </a:prstGeom>
        </p:spPr>
        <p:txBody>
          <a:bodyPr spcFirstLastPara="1" wrap="square" lIns="91425" tIns="91425" rIns="91425" bIns="91425" anchor="ctr" anchorCtr="0">
            <a:noAutofit/>
          </a:bodyPr>
          <a:lstStyle/>
          <a:p>
            <a:pPr algn="r" rtl="1"/>
            <a:r>
              <a:rPr lang="ar-IQ" sz="1600" b="1" dirty="0" err="1" smtClean="0"/>
              <a:t>اولاً</a:t>
            </a:r>
            <a:r>
              <a:rPr lang="ar-IQ" sz="1600" b="1" dirty="0" smtClean="0"/>
              <a:t> </a:t>
            </a:r>
            <a:r>
              <a:rPr lang="ar-IQ" sz="1600" b="1" dirty="0" err="1" smtClean="0"/>
              <a:t>اعمال</a:t>
            </a:r>
            <a:r>
              <a:rPr lang="ar-IQ" sz="1600" b="1" dirty="0" smtClean="0"/>
              <a:t> السيادة</a:t>
            </a:r>
            <a:endParaRPr lang="en-US" sz="1600" dirty="0" smtClean="0"/>
          </a:p>
          <a:p>
            <a:pPr algn="r" rtl="1"/>
            <a:r>
              <a:rPr lang="ar-IQ" sz="1600" dirty="0" smtClean="0"/>
              <a:t>وهي طائفة من </a:t>
            </a:r>
            <a:r>
              <a:rPr lang="ar-IQ" sz="1600" dirty="0" err="1" smtClean="0"/>
              <a:t>اعمال</a:t>
            </a:r>
            <a:r>
              <a:rPr lang="ar-IQ" sz="1600" dirty="0" smtClean="0"/>
              <a:t> السلطة التنفيذية تخرج من اختصاص نظر المحاكم بصفة عامة </a:t>
            </a:r>
            <a:r>
              <a:rPr lang="ar-IQ" sz="1600" dirty="0" err="1" smtClean="0"/>
              <a:t>اذ</a:t>
            </a:r>
            <a:r>
              <a:rPr lang="ar-IQ" sz="1600" dirty="0" smtClean="0"/>
              <a:t> لا يمكن الطعن </a:t>
            </a:r>
            <a:r>
              <a:rPr lang="ar-IQ" sz="1600" dirty="0" err="1" smtClean="0"/>
              <a:t>بها</a:t>
            </a:r>
            <a:r>
              <a:rPr lang="ar-IQ" sz="1600" dirty="0" smtClean="0"/>
              <a:t> </a:t>
            </a:r>
            <a:r>
              <a:rPr lang="ar-IQ" sz="1600" dirty="0" err="1" smtClean="0"/>
              <a:t>امام</a:t>
            </a:r>
            <a:r>
              <a:rPr lang="ar-IQ" sz="1600" dirty="0" smtClean="0"/>
              <a:t> أي جهة قضائية سواء كان ذلك </a:t>
            </a:r>
            <a:r>
              <a:rPr lang="ar-IQ" sz="1600" dirty="0" err="1" smtClean="0"/>
              <a:t>بالالغاء</a:t>
            </a:r>
            <a:r>
              <a:rPr lang="ar-IQ" sz="1600" dirty="0" smtClean="0"/>
              <a:t> </a:t>
            </a:r>
            <a:r>
              <a:rPr lang="ar-IQ" sz="1600" dirty="0" err="1" smtClean="0"/>
              <a:t>ام</a:t>
            </a:r>
            <a:r>
              <a:rPr lang="ar-IQ" sz="1600" dirty="0" smtClean="0"/>
              <a:t> بالتعويض في الظروف </a:t>
            </a:r>
            <a:r>
              <a:rPr lang="ar-IQ" sz="1600" dirty="0" err="1" smtClean="0"/>
              <a:t>الاعيتادية</a:t>
            </a:r>
            <a:r>
              <a:rPr lang="ar-IQ" sz="1600" dirty="0" smtClean="0"/>
              <a:t> </a:t>
            </a:r>
            <a:r>
              <a:rPr lang="ar-IQ" sz="1600" dirty="0" err="1" smtClean="0"/>
              <a:t>ام</a:t>
            </a:r>
            <a:r>
              <a:rPr lang="ar-IQ" sz="1600" dirty="0" smtClean="0"/>
              <a:t> في الظروف الاستثنائية.</a:t>
            </a:r>
            <a:endParaRPr lang="en-US" sz="1600" dirty="0" smtClean="0"/>
          </a:p>
          <a:p>
            <a:pPr algn="r" rtl="1"/>
            <a:r>
              <a:rPr lang="ar-IQ" sz="1600" dirty="0" err="1" smtClean="0"/>
              <a:t>ان</a:t>
            </a:r>
            <a:r>
              <a:rPr lang="ar-IQ" sz="1600" dirty="0" smtClean="0"/>
              <a:t> </a:t>
            </a:r>
            <a:r>
              <a:rPr lang="ar-IQ" sz="1600" dirty="0" smtClean="0"/>
              <a:t>مصدر </a:t>
            </a:r>
            <a:r>
              <a:rPr lang="ar-IQ" sz="1600" dirty="0" err="1" smtClean="0"/>
              <a:t>الاعمال</a:t>
            </a:r>
            <a:r>
              <a:rPr lang="ar-IQ" sz="1600" dirty="0" smtClean="0"/>
              <a:t> الحكومية </a:t>
            </a:r>
            <a:r>
              <a:rPr lang="ar-IQ" sz="1600" dirty="0" err="1" smtClean="0"/>
              <a:t>او</a:t>
            </a:r>
            <a:r>
              <a:rPr lang="ar-IQ" sz="1600" dirty="0" smtClean="0"/>
              <a:t> </a:t>
            </a:r>
            <a:r>
              <a:rPr lang="ar-IQ" sz="1600" dirty="0" err="1" smtClean="0"/>
              <a:t>اعمال</a:t>
            </a:r>
            <a:r>
              <a:rPr lang="ar-IQ" sz="1600" dirty="0" smtClean="0"/>
              <a:t> السيادة </a:t>
            </a:r>
            <a:r>
              <a:rPr lang="ar-IQ" sz="1600" dirty="0" err="1" smtClean="0"/>
              <a:t>او</a:t>
            </a:r>
            <a:r>
              <a:rPr lang="ar-IQ" sz="1600" dirty="0" smtClean="0"/>
              <a:t> </a:t>
            </a:r>
            <a:r>
              <a:rPr lang="ar-IQ" sz="1600" dirty="0" err="1" smtClean="0"/>
              <a:t>اعمال</a:t>
            </a:r>
            <a:r>
              <a:rPr lang="ar-IQ" sz="1600" dirty="0" smtClean="0"/>
              <a:t> الدولة أي كانت التسمية التي تطلق عليها من صنع وخلق القضاء </a:t>
            </a:r>
            <a:r>
              <a:rPr lang="ar-IQ" sz="1600" dirty="0" err="1" smtClean="0"/>
              <a:t>الاداري</a:t>
            </a:r>
            <a:r>
              <a:rPr lang="ar-IQ" sz="1600" dirty="0" smtClean="0"/>
              <a:t> الفرنسي ممثلاً بمجلس الدولة الفرنسي فهي نظرية قضائية فرنسية ظهرت </a:t>
            </a:r>
            <a:r>
              <a:rPr lang="ar-IQ" sz="1600" dirty="0" err="1" smtClean="0"/>
              <a:t>لاول</a:t>
            </a:r>
            <a:r>
              <a:rPr lang="ar-IQ" sz="1600" dirty="0" smtClean="0"/>
              <a:t> مرة ابتداءً من حكم مجلس الدولة الفرنسي في قضية (</a:t>
            </a:r>
            <a:r>
              <a:rPr lang="en-US" sz="1600" dirty="0" err="1" smtClean="0"/>
              <a:t>laffite</a:t>
            </a:r>
            <a:r>
              <a:rPr lang="ar-IQ" sz="1600" dirty="0" smtClean="0"/>
              <a:t>) في عام 1822، في محاولة من المجلس لاسترضاء الحكومة الملكية التي عادت </a:t>
            </a:r>
            <a:r>
              <a:rPr lang="ar-IQ" sz="1600" dirty="0" err="1" smtClean="0"/>
              <a:t>الى</a:t>
            </a:r>
            <a:r>
              <a:rPr lang="ar-IQ" sz="1600" dirty="0" smtClean="0"/>
              <a:t> فرنسا بعد سقوط نابليون في عام 1816، وللحيلولة من دون </a:t>
            </a:r>
            <a:r>
              <a:rPr lang="ar-IQ" sz="1600" dirty="0" err="1" smtClean="0"/>
              <a:t>الغاء</a:t>
            </a:r>
            <a:r>
              <a:rPr lang="ar-IQ" sz="1600" dirty="0" smtClean="0"/>
              <a:t> هذا المجلس الذي هو ثمرة من ثمار حكم نابليون.</a:t>
            </a:r>
            <a:endParaRPr lang="en-US" sz="1600" dirty="0" smtClean="0"/>
          </a:p>
          <a:p>
            <a:pPr algn="r" rtl="1"/>
            <a:r>
              <a:rPr lang="ar-IQ" sz="1600" dirty="0" smtClean="0"/>
              <a:t> فابتكر المجلس هذه النظرية التي تحمي بعض </a:t>
            </a:r>
            <a:r>
              <a:rPr lang="ar-IQ" sz="1600" dirty="0" err="1" smtClean="0"/>
              <a:t>اعمال</a:t>
            </a:r>
            <a:r>
              <a:rPr lang="ar-IQ" sz="1600" dirty="0" smtClean="0"/>
              <a:t> السلطة التنفيذية من </a:t>
            </a:r>
            <a:r>
              <a:rPr lang="ar-IQ" sz="1600" dirty="0" err="1" smtClean="0"/>
              <a:t>الالغاء</a:t>
            </a:r>
            <a:r>
              <a:rPr lang="ar-IQ" sz="1600" dirty="0" smtClean="0"/>
              <a:t> </a:t>
            </a:r>
            <a:r>
              <a:rPr lang="ar-IQ" sz="1600" dirty="0" err="1" smtClean="0"/>
              <a:t>او</a:t>
            </a:r>
            <a:r>
              <a:rPr lang="ar-IQ" sz="1600" dirty="0" smtClean="0"/>
              <a:t> التعويض </a:t>
            </a:r>
            <a:r>
              <a:rPr lang="ar-IQ" sz="1600" dirty="0" err="1" smtClean="0"/>
              <a:t>او</a:t>
            </a:r>
            <a:r>
              <a:rPr lang="ar-IQ" sz="1600" dirty="0" smtClean="0"/>
              <a:t> وقف التنفيذ </a:t>
            </a:r>
            <a:r>
              <a:rPr lang="ar-IQ" sz="1600" dirty="0" err="1" smtClean="0"/>
              <a:t>او</a:t>
            </a:r>
            <a:r>
              <a:rPr lang="ar-IQ" sz="1600" dirty="0" smtClean="0"/>
              <a:t> فحص المشروعية.</a:t>
            </a:r>
            <a:endParaRPr lang="en-US" sz="1600" dirty="0" smtClean="0"/>
          </a:p>
          <a:p>
            <a:pPr algn="r" rtl="1"/>
            <a:r>
              <a:rPr lang="ar-IQ" sz="1600" dirty="0" smtClean="0"/>
              <a:t>وقد نجح مجلس الدولة الفرنسي في هذه السياسة القضائية </a:t>
            </a:r>
            <a:r>
              <a:rPr lang="ar-IQ" sz="1600" dirty="0" err="1" smtClean="0"/>
              <a:t>اذ</a:t>
            </a:r>
            <a:r>
              <a:rPr lang="ar-IQ" sz="1600" dirty="0" smtClean="0"/>
              <a:t> تمكن من الاستمرار والحصول على سلطة القضاء البات </a:t>
            </a:r>
            <a:r>
              <a:rPr lang="ar-IQ" sz="1600" dirty="0" err="1" smtClean="0"/>
              <a:t>او</a:t>
            </a:r>
            <a:r>
              <a:rPr lang="ar-IQ" sz="1600" dirty="0" smtClean="0"/>
              <a:t> المفوض ابتداءً من عام 1872 وغدت </a:t>
            </a:r>
            <a:r>
              <a:rPr lang="ar-IQ" sz="1600" dirty="0" err="1" smtClean="0"/>
              <a:t>احكامه</a:t>
            </a:r>
            <a:r>
              <a:rPr lang="ar-IQ" sz="1600" dirty="0" smtClean="0"/>
              <a:t> نهائية ولا تحتاج </a:t>
            </a:r>
            <a:r>
              <a:rPr lang="ar-IQ" sz="1600" dirty="0" err="1" smtClean="0"/>
              <a:t>الى</a:t>
            </a:r>
            <a:r>
              <a:rPr lang="ar-IQ" sz="1600" dirty="0" smtClean="0"/>
              <a:t> تأييد من رئيس السلطة التنفيذية، </a:t>
            </a:r>
            <a:r>
              <a:rPr lang="ar-IQ" sz="1600" dirty="0" err="1" smtClean="0"/>
              <a:t>واضحى</a:t>
            </a:r>
            <a:r>
              <a:rPr lang="ar-IQ" sz="1600" dirty="0" smtClean="0"/>
              <a:t> المجلس عندها سلطة قضائية بكل معنى الكلمة.</a:t>
            </a:r>
            <a:endParaRPr lang="en-US" sz="1600" dirty="0" smtClean="0"/>
          </a:p>
          <a:p>
            <a:pPr marL="0" lvl="0" indent="0" algn="ctr" rtl="0">
              <a:spcBef>
                <a:spcPts val="600"/>
              </a:spcBef>
              <a:spcAft>
                <a:spcPts val="0"/>
              </a:spcAft>
              <a:buNone/>
            </a:pPr>
            <a:endParaRPr sz="1400" b="1">
              <a:cs typeface="+mj-cs"/>
            </a:endParaRPr>
          </a:p>
        </p:txBody>
      </p:sp>
      <p:sp>
        <p:nvSpPr>
          <p:cNvPr id="103" name="Shape 103"/>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descr="_0001_IMG_5864.jpg"/>
          <p:cNvPicPr preferRelativeResize="0"/>
          <p:nvPr/>
        </p:nvPicPr>
        <p:blipFill rotWithShape="1">
          <a:blip r:embed="rId3">
            <a:alphaModFix amt="16000"/>
          </a:blip>
          <a:srcRect t="22241" b="6991"/>
          <a:stretch/>
        </p:blipFill>
        <p:spPr>
          <a:xfrm>
            <a:off x="335225" y="329575"/>
            <a:ext cx="8473825" cy="4497675"/>
          </a:xfrm>
          <a:prstGeom prst="rect">
            <a:avLst/>
          </a:prstGeom>
          <a:noFill/>
          <a:ln>
            <a:noFill/>
          </a:ln>
        </p:spPr>
      </p:pic>
      <p:sp>
        <p:nvSpPr>
          <p:cNvPr id="109" name="Shape 109"/>
          <p:cNvSpPr txBox="1">
            <a:spLocks noGrp="1"/>
          </p:cNvSpPr>
          <p:nvPr>
            <p:ph type="ctrTitle"/>
          </p:nvPr>
        </p:nvSpPr>
        <p:spPr>
          <a:xfrm>
            <a:off x="428596" y="428610"/>
            <a:ext cx="8286808" cy="421484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sz="1400"/>
          </a:p>
        </p:txBody>
      </p:sp>
      <p:sp>
        <p:nvSpPr>
          <p:cNvPr id="110" name="Shape 110"/>
          <p:cNvSpPr txBox="1">
            <a:spLocks noGrp="1"/>
          </p:cNvSpPr>
          <p:nvPr>
            <p:ph type="subTitle" idx="1"/>
          </p:nvPr>
        </p:nvSpPr>
        <p:spPr>
          <a:xfrm>
            <a:off x="357158" y="428610"/>
            <a:ext cx="8358246" cy="4143404"/>
          </a:xfrm>
          <a:prstGeom prst="rect">
            <a:avLst/>
          </a:prstGeom>
        </p:spPr>
        <p:txBody>
          <a:bodyPr spcFirstLastPara="1" wrap="square" lIns="91425" tIns="91425" rIns="91425" bIns="91425" anchor="t" anchorCtr="0">
            <a:noAutofit/>
          </a:bodyPr>
          <a:lstStyle/>
          <a:p>
            <a:pPr algn="r" rtl="1"/>
            <a:r>
              <a:rPr lang="ar-IQ" sz="1600" b="1" dirty="0" err="1" smtClean="0">
                <a:latin typeface="Monotype Koufi" pitchFamily="2" charset="-78"/>
                <a:ea typeface="Monotype Koufi" pitchFamily="2" charset="-78"/>
                <a:cs typeface="Monotype Koufi" pitchFamily="2" charset="-78"/>
              </a:rPr>
              <a:t>اسباب</a:t>
            </a:r>
            <a:r>
              <a:rPr lang="ar-IQ" sz="1600" b="1" dirty="0" smtClean="0">
                <a:latin typeface="Monotype Koufi" pitchFamily="2" charset="-78"/>
                <a:ea typeface="Monotype Koufi" pitchFamily="2" charset="-78"/>
                <a:cs typeface="Monotype Koufi" pitchFamily="2" charset="-78"/>
              </a:rPr>
              <a:t> عدم خضوع </a:t>
            </a:r>
            <a:r>
              <a:rPr lang="ar-IQ" sz="1600" b="1" dirty="0" err="1" smtClean="0">
                <a:latin typeface="Monotype Koufi" pitchFamily="2" charset="-78"/>
                <a:ea typeface="Monotype Koufi" pitchFamily="2" charset="-78"/>
                <a:cs typeface="Monotype Koufi" pitchFamily="2" charset="-78"/>
              </a:rPr>
              <a:t>اعمال</a:t>
            </a:r>
            <a:r>
              <a:rPr lang="ar-IQ" sz="1600" b="1" dirty="0" smtClean="0">
                <a:latin typeface="Monotype Koufi" pitchFamily="2" charset="-78"/>
                <a:ea typeface="Monotype Koufi" pitchFamily="2" charset="-78"/>
                <a:cs typeface="Monotype Koufi" pitchFamily="2" charset="-78"/>
              </a:rPr>
              <a:t> السيادة لرقابة </a:t>
            </a:r>
            <a:r>
              <a:rPr lang="ar-IQ" sz="1600" b="1" dirty="0" smtClean="0">
                <a:latin typeface="Monotype Koufi" pitchFamily="2" charset="-78"/>
                <a:ea typeface="Monotype Koufi" pitchFamily="2" charset="-78"/>
                <a:cs typeface="Monotype Koufi" pitchFamily="2" charset="-78"/>
              </a:rPr>
              <a:t>القضاء: </a:t>
            </a:r>
            <a:endParaRPr lang="en-US" sz="1600" dirty="0" smtClean="0">
              <a:ea typeface="Monotype Koufi" pitchFamily="2" charset="-78"/>
              <a:cs typeface="Monotype Koufi" pitchFamily="2" charset="-78"/>
            </a:endParaRPr>
          </a:p>
          <a:p>
            <a:pPr algn="r" rtl="1"/>
            <a:r>
              <a:rPr lang="ar-IQ" sz="1600" dirty="0" err="1" smtClean="0"/>
              <a:t>ان</a:t>
            </a:r>
            <a:r>
              <a:rPr lang="ar-IQ" sz="1600" dirty="0" smtClean="0"/>
              <a:t> هذه </a:t>
            </a:r>
            <a:r>
              <a:rPr lang="ar-IQ" sz="1600" dirty="0" err="1" smtClean="0"/>
              <a:t>الاسس</a:t>
            </a:r>
            <a:r>
              <a:rPr lang="ar-IQ" sz="1600" dirty="0" smtClean="0"/>
              <a:t> التي </a:t>
            </a:r>
            <a:r>
              <a:rPr lang="ar-IQ" sz="1600" dirty="0" err="1" smtClean="0"/>
              <a:t>سنتاولها</a:t>
            </a:r>
            <a:r>
              <a:rPr lang="ar-IQ" sz="1600" dirty="0" smtClean="0"/>
              <a:t> تباعاً تقتصر على فرنسا ومن ثم ظهرت في هذا الشأن </a:t>
            </a:r>
            <a:r>
              <a:rPr lang="ar-IQ" sz="1600" dirty="0" err="1" smtClean="0"/>
              <a:t>اراء</a:t>
            </a:r>
            <a:r>
              <a:rPr lang="ar-IQ" sz="1600" dirty="0" smtClean="0"/>
              <a:t> منها:</a:t>
            </a:r>
            <a:endParaRPr lang="en-US" sz="1600" dirty="0" smtClean="0"/>
          </a:p>
          <a:p>
            <a:pPr lvl="0" algn="r" rtl="1"/>
            <a:r>
              <a:rPr lang="ar-IQ" sz="1600" dirty="0" smtClean="0"/>
              <a:t>- </a:t>
            </a:r>
            <a:r>
              <a:rPr lang="ar-IQ" sz="1600" dirty="0" err="1" smtClean="0"/>
              <a:t>الاساس</a:t>
            </a:r>
            <a:r>
              <a:rPr lang="ar-IQ" sz="1600" dirty="0" smtClean="0"/>
              <a:t> </a:t>
            </a:r>
            <a:r>
              <a:rPr lang="ar-IQ" sz="1600" dirty="0" smtClean="0"/>
              <a:t>التشريعي لنظرية </a:t>
            </a:r>
            <a:r>
              <a:rPr lang="ar-IQ" sz="1600" dirty="0" err="1" smtClean="0"/>
              <a:t>اعمال</a:t>
            </a:r>
            <a:r>
              <a:rPr lang="ar-IQ" sz="1600" dirty="0" smtClean="0"/>
              <a:t> السيادة الذي قال </a:t>
            </a:r>
            <a:r>
              <a:rPr lang="ar-IQ" sz="1600" dirty="0" err="1" smtClean="0"/>
              <a:t>به</a:t>
            </a:r>
            <a:r>
              <a:rPr lang="ar-IQ" sz="1600" dirty="0" smtClean="0"/>
              <a:t> بعض الفقهاء في فرنسا لاسيما نص المادتين 47 من القانون الصادر في عام 1849 </a:t>
            </a:r>
            <a:r>
              <a:rPr lang="ar-IQ" sz="1600" dirty="0" err="1" smtClean="0"/>
              <a:t>و</a:t>
            </a:r>
            <a:r>
              <a:rPr lang="ar-IQ" sz="1600" dirty="0" smtClean="0"/>
              <a:t> 26 من القانون الصادر في عام 1872، بعد هذه النصوص تتيح للوزراء الحق في </a:t>
            </a:r>
            <a:r>
              <a:rPr lang="ar-IQ" sz="1600" dirty="0" err="1" smtClean="0"/>
              <a:t>ان</a:t>
            </a:r>
            <a:r>
              <a:rPr lang="ar-IQ" sz="1600" dirty="0" smtClean="0"/>
              <a:t> يرفعوا </a:t>
            </a:r>
            <a:r>
              <a:rPr lang="ar-IQ" sz="1600" dirty="0" err="1" smtClean="0"/>
              <a:t>الى</a:t>
            </a:r>
            <a:r>
              <a:rPr lang="ar-IQ" sz="1600" dirty="0" smtClean="0"/>
              <a:t> محكمة تنازع الاختصاص القضايا المرفوعة </a:t>
            </a:r>
            <a:r>
              <a:rPr lang="ar-IQ" sz="1600" dirty="0" err="1" smtClean="0"/>
              <a:t>امام</a:t>
            </a:r>
            <a:r>
              <a:rPr lang="ar-IQ" sz="1600" dirty="0" smtClean="0"/>
              <a:t> مجلس الدولة والتي لا تختص المحاكم </a:t>
            </a:r>
            <a:r>
              <a:rPr lang="ar-IQ" sz="1600" dirty="0" err="1" smtClean="0"/>
              <a:t>الادارية</a:t>
            </a:r>
            <a:r>
              <a:rPr lang="ar-IQ" sz="1600" dirty="0" smtClean="0"/>
              <a:t> بنظرها. ولكن هذا التفسير كان غير دقيق، لان النص الوارد في هاتين المادتين، </a:t>
            </a:r>
            <a:r>
              <a:rPr lang="ar-IQ" sz="1600" dirty="0" err="1" smtClean="0"/>
              <a:t>انما</a:t>
            </a:r>
            <a:r>
              <a:rPr lang="ar-IQ" sz="1600" dirty="0" smtClean="0"/>
              <a:t> يرمي </a:t>
            </a:r>
            <a:r>
              <a:rPr lang="ar-IQ" sz="1600" dirty="0" err="1" smtClean="0"/>
              <a:t>الى</a:t>
            </a:r>
            <a:r>
              <a:rPr lang="ar-IQ" sz="1600" dirty="0" smtClean="0"/>
              <a:t> </a:t>
            </a:r>
            <a:r>
              <a:rPr lang="ar-IQ" sz="1600" dirty="0" err="1" smtClean="0"/>
              <a:t>ايجاد</a:t>
            </a:r>
            <a:r>
              <a:rPr lang="ar-IQ" sz="1600" dirty="0" smtClean="0"/>
              <a:t> نوع من التوازن بين اختصاصات جهتي القضاء الاعتيادي </a:t>
            </a:r>
            <a:r>
              <a:rPr lang="ar-IQ" sz="1600" dirty="0" err="1" smtClean="0"/>
              <a:t>والاداري</a:t>
            </a:r>
            <a:r>
              <a:rPr lang="ar-IQ" sz="1600" dirty="0" smtClean="0"/>
              <a:t>، ومن ثم فشل تحديد </a:t>
            </a:r>
            <a:r>
              <a:rPr lang="ar-IQ" sz="1600" dirty="0" err="1" smtClean="0"/>
              <a:t>اساس</a:t>
            </a:r>
            <a:r>
              <a:rPr lang="ar-IQ" sz="1600" dirty="0" smtClean="0"/>
              <a:t> هذه النظرية.</a:t>
            </a:r>
            <a:endParaRPr lang="en-US" sz="1600" dirty="0" smtClean="0"/>
          </a:p>
          <a:p>
            <a:pPr lvl="0" algn="r" rtl="1"/>
            <a:r>
              <a:rPr lang="ar-IQ" sz="1600" dirty="0" smtClean="0"/>
              <a:t>- يرى </a:t>
            </a:r>
            <a:r>
              <a:rPr lang="ar-IQ" sz="1600" dirty="0" smtClean="0"/>
              <a:t>جانب من الفقهاء </a:t>
            </a:r>
            <a:r>
              <a:rPr lang="ar-IQ" sz="1600" dirty="0" err="1" smtClean="0"/>
              <a:t>ان</a:t>
            </a:r>
            <a:r>
              <a:rPr lang="ar-IQ" sz="1600" dirty="0" smtClean="0"/>
              <a:t> </a:t>
            </a:r>
            <a:r>
              <a:rPr lang="ar-IQ" sz="1600" dirty="0" err="1" smtClean="0"/>
              <a:t>الاساس</a:t>
            </a:r>
            <a:r>
              <a:rPr lang="ar-IQ" sz="1600" dirty="0" smtClean="0"/>
              <a:t> السليم لتأسيس نظرية </a:t>
            </a:r>
            <a:r>
              <a:rPr lang="ar-IQ" sz="1600" dirty="0" err="1" smtClean="0"/>
              <a:t>اعمال</a:t>
            </a:r>
            <a:r>
              <a:rPr lang="ar-IQ" sz="1600" dirty="0" smtClean="0"/>
              <a:t> الحكومة </a:t>
            </a:r>
            <a:r>
              <a:rPr lang="ar-IQ" sz="1600" dirty="0" err="1" smtClean="0"/>
              <a:t>انما</a:t>
            </a:r>
            <a:r>
              <a:rPr lang="ar-IQ" sz="1600" dirty="0" smtClean="0"/>
              <a:t> هي قواعد الاختصاص القضائي، </a:t>
            </a:r>
            <a:r>
              <a:rPr lang="ar-IQ" sz="1600" dirty="0" err="1" smtClean="0"/>
              <a:t>فاعمال</a:t>
            </a:r>
            <a:r>
              <a:rPr lang="ar-IQ" sz="1600" dirty="0" smtClean="0"/>
              <a:t> السيادة هي </a:t>
            </a:r>
            <a:r>
              <a:rPr lang="ar-IQ" sz="1600" dirty="0" err="1" smtClean="0"/>
              <a:t>اعمال</a:t>
            </a:r>
            <a:r>
              <a:rPr lang="ar-IQ" sz="1600" dirty="0" smtClean="0"/>
              <a:t> صادرة من السلطة التنفيذية بوصفها حكومة وليس </a:t>
            </a:r>
            <a:r>
              <a:rPr lang="ar-IQ" sz="1600" dirty="0" err="1" smtClean="0"/>
              <a:t>ادارة</a:t>
            </a:r>
            <a:r>
              <a:rPr lang="ar-IQ" sz="1600" dirty="0" smtClean="0"/>
              <a:t>، فهي </a:t>
            </a:r>
            <a:r>
              <a:rPr lang="ar-IQ" sz="1600" dirty="0" err="1" smtClean="0"/>
              <a:t>اعمال</a:t>
            </a:r>
            <a:r>
              <a:rPr lang="ar-IQ" sz="1600" dirty="0" smtClean="0"/>
              <a:t> من طبيعة خاصة </a:t>
            </a:r>
            <a:r>
              <a:rPr lang="ar-IQ" sz="1600" dirty="0" err="1" smtClean="0"/>
              <a:t>تتحصن</a:t>
            </a:r>
            <a:r>
              <a:rPr lang="ar-IQ" sz="1600" dirty="0" smtClean="0"/>
              <a:t> من رقابة القضاء، </a:t>
            </a:r>
            <a:r>
              <a:rPr lang="ar-IQ" sz="1600" dirty="0" err="1" smtClean="0"/>
              <a:t>لانها</a:t>
            </a:r>
            <a:r>
              <a:rPr lang="ar-IQ" sz="1600" dirty="0" smtClean="0"/>
              <a:t> تتصل بعلاقات السلطة العامة بعضها بالبعض </a:t>
            </a:r>
            <a:r>
              <a:rPr lang="ar-IQ" sz="1600" dirty="0" err="1" smtClean="0"/>
              <a:t>الاخر</a:t>
            </a:r>
            <a:r>
              <a:rPr lang="ar-IQ" sz="1600" dirty="0" smtClean="0"/>
              <a:t> نحو قرار حل البرلمان  الذي يتصل بعلاقة السلطة التنفيذية مع السلطة التشريعية، </a:t>
            </a:r>
            <a:r>
              <a:rPr lang="ar-IQ" sz="1600" dirty="0" err="1" smtClean="0"/>
              <a:t>او</a:t>
            </a:r>
            <a:r>
              <a:rPr lang="ar-IQ" sz="1600" dirty="0" smtClean="0"/>
              <a:t> </a:t>
            </a:r>
            <a:r>
              <a:rPr lang="ar-IQ" sz="1600" dirty="0" err="1" smtClean="0"/>
              <a:t>لانها</a:t>
            </a:r>
            <a:r>
              <a:rPr lang="ar-IQ" sz="1600" dirty="0" smtClean="0"/>
              <a:t> تتصل بمعاهدات وعلاقات دولية، ومن ثم تثير مسائل تدخل في </a:t>
            </a:r>
            <a:r>
              <a:rPr lang="ar-IQ" sz="1600" dirty="0" err="1" smtClean="0"/>
              <a:t>اطار</a:t>
            </a:r>
            <a:r>
              <a:rPr lang="ar-IQ" sz="1600" dirty="0" smtClean="0"/>
              <a:t> القانون الدولي العام، نحو </a:t>
            </a:r>
            <a:r>
              <a:rPr lang="ar-IQ" sz="1600" dirty="0" err="1" smtClean="0"/>
              <a:t>اعلان</a:t>
            </a:r>
            <a:r>
              <a:rPr lang="ar-IQ" sz="1600" dirty="0" smtClean="0"/>
              <a:t> الحرب فهذه </a:t>
            </a:r>
            <a:r>
              <a:rPr lang="ar-IQ" sz="1600" dirty="0" err="1" smtClean="0"/>
              <a:t>الاعمال</a:t>
            </a:r>
            <a:r>
              <a:rPr lang="ar-IQ" sz="1600" dirty="0" smtClean="0"/>
              <a:t> لا تدخل ضمن مفهوم المنازعات </a:t>
            </a:r>
            <a:r>
              <a:rPr lang="ar-IQ" sz="1600" dirty="0" err="1" smtClean="0"/>
              <a:t>الادارية</a:t>
            </a:r>
            <a:r>
              <a:rPr lang="ar-IQ" sz="1600" dirty="0" smtClean="0"/>
              <a:t> </a:t>
            </a:r>
            <a:r>
              <a:rPr lang="ar-IQ" sz="1600" dirty="0" err="1" smtClean="0"/>
              <a:t>الي</a:t>
            </a:r>
            <a:r>
              <a:rPr lang="ar-IQ" sz="1600" dirty="0" smtClean="0"/>
              <a:t> يختص القضاء </a:t>
            </a:r>
            <a:r>
              <a:rPr lang="ar-IQ" sz="1600" dirty="0" err="1" smtClean="0"/>
              <a:t>الاداري</a:t>
            </a:r>
            <a:r>
              <a:rPr lang="ar-IQ" sz="1600" dirty="0" smtClean="0"/>
              <a:t> بالفصل فيها، فضلاً عن </a:t>
            </a:r>
            <a:r>
              <a:rPr lang="ar-IQ" sz="1600" dirty="0" err="1" smtClean="0"/>
              <a:t>انها</a:t>
            </a:r>
            <a:r>
              <a:rPr lang="ar-IQ" sz="1600" dirty="0" smtClean="0"/>
              <a:t> تخرج عن اختصاص القضاء الاعتيادي.</a:t>
            </a:r>
            <a:endParaRPr lang="en-US" sz="1600" dirty="0" smtClean="0"/>
          </a:p>
          <a:p>
            <a:pPr marL="0" lvl="0" indent="0" rtl="0">
              <a:spcBef>
                <a:spcPts val="0"/>
              </a:spcBef>
              <a:spcAft>
                <a:spcPts val="0"/>
              </a:spcAft>
              <a:buNone/>
            </a:pPr>
            <a:endParaRPr/>
          </a:p>
        </p:txBody>
      </p:sp>
      <p:sp>
        <p:nvSpPr>
          <p:cNvPr id="111" name="Shape 111"/>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5</a:t>
            </a:fld>
            <a:endParaRPr/>
          </a:p>
        </p:txBody>
      </p:sp>
      <p:sp>
        <p:nvSpPr>
          <p:cNvPr id="4" name="عنصر نائب للنص 3"/>
          <p:cNvSpPr>
            <a:spLocks noGrp="1"/>
          </p:cNvSpPr>
          <p:nvPr>
            <p:ph type="body" idx="1"/>
          </p:nvPr>
        </p:nvSpPr>
        <p:spPr>
          <a:xfrm>
            <a:off x="357158" y="357172"/>
            <a:ext cx="8274776" cy="4429156"/>
          </a:xfrm>
        </p:spPr>
        <p:txBody>
          <a:bodyPr/>
          <a:lstStyle/>
          <a:p>
            <a:pPr algn="r" rtl="1"/>
            <a:r>
              <a:rPr lang="ar-IQ" sz="1400" b="1" dirty="0" smtClean="0">
                <a:cs typeface="Simple Bold Jut Out" pitchFamily="2" charset="-78"/>
              </a:rPr>
              <a:t>ثانياً: نظرية الضرورة</a:t>
            </a:r>
            <a:endParaRPr lang="en-US" sz="1400" dirty="0" smtClean="0">
              <a:cs typeface="Simple Bold Jut Out" pitchFamily="2" charset="-78"/>
            </a:endParaRPr>
          </a:p>
          <a:p>
            <a:pPr algn="r" rtl="1"/>
            <a:r>
              <a:rPr lang="ar-IQ" sz="1400" b="1" dirty="0" err="1" smtClean="0"/>
              <a:t>الاصل</a:t>
            </a:r>
            <a:r>
              <a:rPr lang="ar-IQ" sz="1400" b="1" dirty="0" smtClean="0"/>
              <a:t> </a:t>
            </a:r>
            <a:r>
              <a:rPr lang="ar-IQ" sz="1400" b="1" dirty="0" err="1" smtClean="0"/>
              <a:t>ان</a:t>
            </a:r>
            <a:r>
              <a:rPr lang="ar-IQ" sz="1400" b="1" dirty="0" smtClean="0"/>
              <a:t> </a:t>
            </a:r>
            <a:r>
              <a:rPr lang="ar-IQ" sz="1400" b="1" dirty="0" err="1" smtClean="0"/>
              <a:t>الادارة</a:t>
            </a:r>
            <a:r>
              <a:rPr lang="ar-IQ" sz="1400" b="1" dirty="0" smtClean="0"/>
              <a:t> ينبغي عليها الالتزام بالقواعد القانونية في كل وقت والتي كانت الظروف على وفق مبدأ المشروعية، ولكن هذا المبدأ وان كان صالحاً في </a:t>
            </a:r>
            <a:r>
              <a:rPr lang="ar-IQ" sz="1400" b="1" dirty="0" err="1" smtClean="0"/>
              <a:t>الاوقات</a:t>
            </a:r>
            <a:r>
              <a:rPr lang="ar-IQ" sz="1400" b="1" dirty="0" smtClean="0"/>
              <a:t> الطبيعية </a:t>
            </a:r>
            <a:r>
              <a:rPr lang="ar-IQ" sz="1400" b="1" dirty="0" err="1" smtClean="0"/>
              <a:t>الا</a:t>
            </a:r>
            <a:r>
              <a:rPr lang="ar-IQ" sz="1400" b="1" dirty="0" smtClean="0"/>
              <a:t> انه يبدو صعب التطبيق في </a:t>
            </a:r>
            <a:r>
              <a:rPr lang="ar-IQ" sz="1400" b="1" dirty="0" err="1" smtClean="0"/>
              <a:t>اوقات</a:t>
            </a:r>
            <a:r>
              <a:rPr lang="ar-IQ" sz="1400" b="1" dirty="0" smtClean="0"/>
              <a:t> </a:t>
            </a:r>
            <a:r>
              <a:rPr lang="ar-IQ" sz="1400" b="1" dirty="0" err="1" smtClean="0"/>
              <a:t>الازمات</a:t>
            </a:r>
            <a:r>
              <a:rPr lang="ar-IQ" sz="1400" b="1" dirty="0" smtClean="0"/>
              <a:t> والاضطرابات </a:t>
            </a:r>
            <a:r>
              <a:rPr lang="ar-IQ" sz="1400" b="1" dirty="0" err="1" smtClean="0"/>
              <a:t>اذ</a:t>
            </a:r>
            <a:r>
              <a:rPr lang="ar-IQ" sz="1400" b="1" dirty="0" smtClean="0"/>
              <a:t> قد يترتب على </a:t>
            </a:r>
            <a:r>
              <a:rPr lang="ar-IQ" sz="1400" b="1" dirty="0" err="1" smtClean="0"/>
              <a:t>الادارة</a:t>
            </a:r>
            <a:r>
              <a:rPr lang="ar-IQ" sz="1400" b="1" dirty="0" smtClean="0"/>
              <a:t> بمبدأ المشروعية كما هو في الظروف الاستثنائية،  </a:t>
            </a:r>
            <a:r>
              <a:rPr lang="ar-IQ" sz="1400" b="1" dirty="0" err="1" smtClean="0"/>
              <a:t>الى</a:t>
            </a:r>
            <a:r>
              <a:rPr lang="ar-IQ" sz="1400" b="1" dirty="0" smtClean="0"/>
              <a:t> استفحال هذه </a:t>
            </a:r>
            <a:r>
              <a:rPr lang="ar-IQ" sz="1400" b="1" dirty="0" err="1" smtClean="0"/>
              <a:t>الازمات</a:t>
            </a:r>
            <a:r>
              <a:rPr lang="ar-IQ" sz="1400" b="1" dirty="0" smtClean="0"/>
              <a:t> مما يؤدي </a:t>
            </a:r>
            <a:r>
              <a:rPr lang="ar-IQ" sz="1400" b="1" dirty="0" err="1" smtClean="0"/>
              <a:t>الى</a:t>
            </a:r>
            <a:r>
              <a:rPr lang="ar-IQ" sz="1400" b="1" dirty="0" smtClean="0"/>
              <a:t> انهيار الدولة، </a:t>
            </a:r>
            <a:r>
              <a:rPr lang="ar-IQ" sz="1400" b="1" dirty="0" err="1" smtClean="0"/>
              <a:t>او</a:t>
            </a:r>
            <a:r>
              <a:rPr lang="ar-IQ" sz="1400" b="1" dirty="0" smtClean="0"/>
              <a:t> على </a:t>
            </a:r>
            <a:r>
              <a:rPr lang="ar-IQ" sz="1400" b="1" dirty="0" err="1" smtClean="0"/>
              <a:t>الاقل</a:t>
            </a:r>
            <a:r>
              <a:rPr lang="ar-IQ" sz="1400" b="1" dirty="0" smtClean="0"/>
              <a:t> تعريض سلامتها لمخاطر شديدة تعصف بوجودها وبكل ما حرص مبدأ المشروعية على المحافظة عليها.</a:t>
            </a:r>
            <a:endParaRPr lang="en-US" sz="1400" b="1" dirty="0" smtClean="0"/>
          </a:p>
          <a:p>
            <a:pPr algn="r" rtl="1"/>
            <a:r>
              <a:rPr lang="ar-IQ" sz="1400" b="1" dirty="0" err="1" smtClean="0"/>
              <a:t>ان</a:t>
            </a:r>
            <a:r>
              <a:rPr lang="ar-IQ" sz="1400" b="1" dirty="0" smtClean="0"/>
              <a:t> لكل شيء حسن وجهه </a:t>
            </a:r>
            <a:r>
              <a:rPr lang="ar-IQ" sz="1400" b="1" dirty="0" err="1" smtClean="0"/>
              <a:t>السيء</a:t>
            </a:r>
            <a:r>
              <a:rPr lang="ar-IQ" sz="1400" b="1" dirty="0" smtClean="0"/>
              <a:t>، والوجه </a:t>
            </a:r>
            <a:r>
              <a:rPr lang="ar-IQ" sz="1400" b="1" dirty="0" err="1" smtClean="0"/>
              <a:t>السيء</a:t>
            </a:r>
            <a:r>
              <a:rPr lang="ar-IQ" sz="1400" b="1" dirty="0" smtClean="0"/>
              <a:t> لمبدأ المشروعية انه يؤدي </a:t>
            </a:r>
            <a:r>
              <a:rPr lang="ar-IQ" sz="1400" b="1" dirty="0" err="1" smtClean="0"/>
              <a:t>الى</a:t>
            </a:r>
            <a:r>
              <a:rPr lang="ar-IQ" sz="1400" b="1" dirty="0" smtClean="0"/>
              <a:t> حدوث </a:t>
            </a:r>
            <a:r>
              <a:rPr lang="ar-IQ" sz="1400" b="1" dirty="0" err="1" smtClean="0"/>
              <a:t>اضرار</a:t>
            </a:r>
            <a:r>
              <a:rPr lang="ar-IQ" sz="1400" b="1" dirty="0" smtClean="0"/>
              <a:t> بليغة بالدولة، في حال ما </a:t>
            </a:r>
            <a:r>
              <a:rPr lang="ar-IQ" sz="1400" b="1" dirty="0" err="1" smtClean="0"/>
              <a:t>اذا</a:t>
            </a:r>
            <a:r>
              <a:rPr lang="ar-IQ" sz="1400" b="1" dirty="0" smtClean="0"/>
              <a:t> وجدت ظروف استثنائية طارئة مثل الحروب والكوارث الطبيعية </a:t>
            </a:r>
            <a:r>
              <a:rPr lang="ar-IQ" sz="1400" b="1" dirty="0" err="1" smtClean="0"/>
              <a:t>والازمات</a:t>
            </a:r>
            <a:r>
              <a:rPr lang="ar-IQ" sz="1400" b="1" dirty="0" smtClean="0"/>
              <a:t> لان التقيد بالقواعد القانونية لن يسعف </a:t>
            </a:r>
            <a:r>
              <a:rPr lang="ar-IQ" sz="1400" b="1" dirty="0" err="1" smtClean="0"/>
              <a:t>الادارة</a:t>
            </a:r>
            <a:r>
              <a:rPr lang="ar-IQ" sz="1400" b="1" dirty="0" smtClean="0"/>
              <a:t> في مواجهتها، </a:t>
            </a:r>
            <a:r>
              <a:rPr lang="ar-IQ" sz="1400" b="1" dirty="0" err="1" smtClean="0"/>
              <a:t>لانه</a:t>
            </a:r>
            <a:r>
              <a:rPr lang="ar-IQ" sz="1400" b="1" dirty="0" smtClean="0"/>
              <a:t> تستدعي السرعة في ذلك للمحافظة على سلامة البلد، ودفع </a:t>
            </a:r>
            <a:r>
              <a:rPr lang="ar-IQ" sz="1400" b="1" dirty="0" err="1" smtClean="0"/>
              <a:t>الاخطار</a:t>
            </a:r>
            <a:r>
              <a:rPr lang="ar-IQ" sz="1400" b="1" dirty="0" smtClean="0"/>
              <a:t> والكوارث العامة.</a:t>
            </a:r>
            <a:endParaRPr lang="en-US" sz="1400" b="1" dirty="0" smtClean="0"/>
          </a:p>
          <a:p>
            <a:endParaRPr lang="ar-IQ" sz="1400" b="1" dirty="0">
              <a:latin typeface="Simplified Arabic" pitchFamily="18" charset="-78"/>
              <a:cs typeface="Simplified Arabic"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28596" y="4071948"/>
            <a:ext cx="8488500" cy="393600"/>
          </a:xfrm>
          <a:prstGeom prst="rect">
            <a:avLst/>
          </a:prstGeom>
        </p:spPr>
        <p:txBody>
          <a:bodyPr spcFirstLastPara="1" wrap="square" lIns="91425" tIns="91425" rIns="91425" bIns="91425" anchor="ctr" anchorCtr="0">
            <a:noAutofit/>
          </a:bodyPr>
          <a:lstStyle/>
          <a:p>
            <a:endParaRPr/>
          </a:p>
        </p:txBody>
      </p:sp>
      <p:sp>
        <p:nvSpPr>
          <p:cNvPr id="123" name="Shape 123"/>
          <p:cNvSpPr txBox="1">
            <a:spLocks noGrp="1"/>
          </p:cNvSpPr>
          <p:nvPr>
            <p:ph type="body" idx="1"/>
          </p:nvPr>
        </p:nvSpPr>
        <p:spPr>
          <a:xfrm>
            <a:off x="807300" y="428610"/>
            <a:ext cx="7908104" cy="3956615"/>
          </a:xfrm>
          <a:prstGeom prst="rect">
            <a:avLst/>
          </a:prstGeom>
        </p:spPr>
        <p:txBody>
          <a:bodyPr spcFirstLastPara="1" wrap="square" lIns="91425" tIns="91425" rIns="91425" bIns="91425" anchor="t" anchorCtr="0">
            <a:noAutofit/>
          </a:bodyPr>
          <a:lstStyle/>
          <a:p>
            <a:pPr lvl="3" algn="r" rtl="1"/>
            <a:r>
              <a:rPr lang="ar-IQ" sz="1800" b="1" dirty="0" smtClean="0"/>
              <a:t>تكييف نظرية الضرورة</a:t>
            </a:r>
            <a:endParaRPr lang="en-US" sz="1800" dirty="0" smtClean="0"/>
          </a:p>
          <a:p>
            <a:pPr algn="r" rtl="1"/>
            <a:r>
              <a:rPr lang="ar-IQ" sz="1400" dirty="0" err="1" smtClean="0"/>
              <a:t>اما</a:t>
            </a:r>
            <a:r>
              <a:rPr lang="ar-IQ" sz="1400" dirty="0" smtClean="0"/>
              <a:t> </a:t>
            </a:r>
            <a:r>
              <a:rPr lang="ar-IQ" sz="1400" dirty="0" smtClean="0"/>
              <a:t>القسم الثاني من الفقهاء فيرى فيها نظرية قانونية على </a:t>
            </a:r>
            <a:r>
              <a:rPr lang="ar-IQ" sz="1400" dirty="0" err="1" smtClean="0"/>
              <a:t>اساس</a:t>
            </a:r>
            <a:r>
              <a:rPr lang="ar-IQ" sz="1400" dirty="0" smtClean="0"/>
              <a:t> </a:t>
            </a:r>
            <a:r>
              <a:rPr lang="ar-IQ" sz="1400" dirty="0" err="1" smtClean="0"/>
              <a:t>ان</a:t>
            </a:r>
            <a:r>
              <a:rPr lang="ar-IQ" sz="1400" dirty="0" smtClean="0"/>
              <a:t> الدولة هي التي </a:t>
            </a:r>
            <a:r>
              <a:rPr lang="ar-IQ" sz="1400" dirty="0" err="1" smtClean="0"/>
              <a:t>اوجدت</a:t>
            </a:r>
            <a:r>
              <a:rPr lang="ar-IQ" sz="1400" dirty="0" smtClean="0"/>
              <a:t> القانون، وهي تخضع له لتحقيق مصالحها، وعلى اثر ذلك فهي لا تخضع له لتحقيق مصالحها، وعلى اثر ذلك فهي لا تخضع له </a:t>
            </a:r>
            <a:r>
              <a:rPr lang="ar-IQ" sz="1400" dirty="0" err="1" smtClean="0"/>
              <a:t>اذا</a:t>
            </a:r>
            <a:r>
              <a:rPr lang="ar-IQ" sz="1400" dirty="0" smtClean="0"/>
              <a:t> كان تحقيق صالحها في عدم الخضوع له، فالقانون وسيلة لغاية وهي حماية الجماعة، </a:t>
            </a:r>
            <a:r>
              <a:rPr lang="ar-IQ" sz="1400" dirty="0" err="1" smtClean="0"/>
              <a:t>فاذا</a:t>
            </a:r>
            <a:r>
              <a:rPr lang="ar-IQ" sz="1400" dirty="0" smtClean="0"/>
              <a:t> لم تؤد هذه القواعد </a:t>
            </a:r>
            <a:r>
              <a:rPr lang="ar-IQ" sz="1400" dirty="0" err="1" smtClean="0"/>
              <a:t>الى</a:t>
            </a:r>
            <a:r>
              <a:rPr lang="ar-IQ" sz="1400" dirty="0" smtClean="0"/>
              <a:t> تلك الغاية فلا يجوز الخضوع للقانون وعلى الحكومة </a:t>
            </a:r>
            <a:r>
              <a:rPr lang="ar-IQ" sz="1400" dirty="0" err="1" smtClean="0"/>
              <a:t>ان</a:t>
            </a:r>
            <a:r>
              <a:rPr lang="ar-IQ" sz="1400" dirty="0" smtClean="0"/>
              <a:t> تضحي </a:t>
            </a:r>
            <a:r>
              <a:rPr lang="ar-IQ" sz="1400" dirty="0" err="1" smtClean="0"/>
              <a:t>به</a:t>
            </a:r>
            <a:r>
              <a:rPr lang="ar-IQ" sz="1400" dirty="0" smtClean="0"/>
              <a:t> في سبيل الجماعة.  ويترتب على هذا التكييف </a:t>
            </a:r>
            <a:r>
              <a:rPr lang="ar-IQ" sz="1400" dirty="0" err="1" smtClean="0"/>
              <a:t>ان</a:t>
            </a:r>
            <a:r>
              <a:rPr lang="ar-IQ" sz="1400" dirty="0" smtClean="0"/>
              <a:t> </a:t>
            </a:r>
            <a:r>
              <a:rPr lang="ar-IQ" sz="1400" dirty="0" err="1" smtClean="0"/>
              <a:t>الاعمال</a:t>
            </a:r>
            <a:r>
              <a:rPr lang="ar-IQ" sz="1400" dirty="0" smtClean="0"/>
              <a:t> </a:t>
            </a:r>
            <a:r>
              <a:rPr lang="ar-IQ" sz="1400" dirty="0" err="1" smtClean="0"/>
              <a:t>والاجراءات</a:t>
            </a:r>
            <a:r>
              <a:rPr lang="ar-IQ" sz="1400" dirty="0" smtClean="0"/>
              <a:t> والقرارات التي تتخذ في </a:t>
            </a:r>
            <a:r>
              <a:rPr lang="ar-IQ" sz="1400" dirty="0" err="1" smtClean="0"/>
              <a:t>احوال</a:t>
            </a:r>
            <a:r>
              <a:rPr lang="ar-IQ" sz="1400" dirty="0" smtClean="0"/>
              <a:t> الضرورة تعد </a:t>
            </a:r>
            <a:r>
              <a:rPr lang="ar-IQ" sz="1400" dirty="0" err="1" smtClean="0"/>
              <a:t>اجراءات</a:t>
            </a:r>
            <a:r>
              <a:rPr lang="ar-IQ" sz="1400" dirty="0" smtClean="0"/>
              <a:t> مشروعة </a:t>
            </a:r>
            <a:r>
              <a:rPr lang="ar-IQ" sz="1400" dirty="0" err="1" smtClean="0"/>
              <a:t>لانها</a:t>
            </a:r>
            <a:r>
              <a:rPr lang="ar-IQ" sz="1400" dirty="0" smtClean="0"/>
              <a:t> تحدد هدف القانون النهائي وهو المحافظة على سلامة الدولة، وهو يعني </a:t>
            </a:r>
            <a:r>
              <a:rPr lang="ar-IQ" sz="1400" dirty="0" err="1" smtClean="0"/>
              <a:t>ان</a:t>
            </a:r>
            <a:r>
              <a:rPr lang="ar-IQ" sz="1400" dirty="0" smtClean="0"/>
              <a:t> لا مسؤولية على الدولة عما يترتب من </a:t>
            </a:r>
            <a:r>
              <a:rPr lang="ar-IQ" sz="1400" dirty="0" err="1" smtClean="0"/>
              <a:t>اعمال</a:t>
            </a:r>
            <a:r>
              <a:rPr lang="ar-IQ" sz="1400" dirty="0" smtClean="0"/>
              <a:t> ضرورة من </a:t>
            </a:r>
            <a:r>
              <a:rPr lang="ar-IQ" sz="1400" dirty="0" err="1" smtClean="0"/>
              <a:t>اضرار</a:t>
            </a:r>
            <a:r>
              <a:rPr lang="ar-IQ" sz="1400" dirty="0" smtClean="0"/>
              <a:t> وقد </a:t>
            </a:r>
            <a:r>
              <a:rPr lang="ar-IQ" sz="1400" dirty="0" err="1" smtClean="0"/>
              <a:t>ايد</a:t>
            </a:r>
            <a:r>
              <a:rPr lang="ar-IQ" sz="1400" dirty="0" smtClean="0"/>
              <a:t> الفقهاء </a:t>
            </a:r>
            <a:r>
              <a:rPr lang="ar-IQ" sz="1400" dirty="0" err="1" smtClean="0"/>
              <a:t>الالمان</a:t>
            </a:r>
            <a:r>
              <a:rPr lang="ar-IQ" sz="1400" dirty="0" smtClean="0"/>
              <a:t> هذا التكييف.</a:t>
            </a:r>
            <a:endParaRPr lang="en-US" sz="1400" dirty="0" smtClean="0"/>
          </a:p>
          <a:p>
            <a:pPr algn="r" rtl="1"/>
            <a:r>
              <a:rPr lang="ar-IQ" sz="1400" dirty="0" smtClean="0"/>
              <a:t>لقد تعرض التكيف </a:t>
            </a:r>
            <a:r>
              <a:rPr lang="ar-IQ" sz="1400" dirty="0" err="1" smtClean="0"/>
              <a:t>الالماني</a:t>
            </a:r>
            <a:r>
              <a:rPr lang="ar-IQ" sz="1400" dirty="0" smtClean="0"/>
              <a:t> لنظرية الضرورة </a:t>
            </a:r>
            <a:r>
              <a:rPr lang="ar-IQ" sz="1400" dirty="0" err="1" smtClean="0"/>
              <a:t>الى</a:t>
            </a:r>
            <a:r>
              <a:rPr lang="ar-IQ" sz="1400" dirty="0" smtClean="0"/>
              <a:t> انتقاد الفقهاء الفرنسيين، </a:t>
            </a:r>
            <a:r>
              <a:rPr lang="ar-IQ" sz="1400" dirty="0" err="1" smtClean="0"/>
              <a:t>اذ</a:t>
            </a:r>
            <a:r>
              <a:rPr lang="ar-IQ" sz="1400" dirty="0" smtClean="0"/>
              <a:t> وصفها بأنها نظرية دكتاتورية تستهدف </a:t>
            </a:r>
            <a:r>
              <a:rPr lang="ar-IQ" sz="1400" dirty="0" err="1" smtClean="0"/>
              <a:t>اضفاء</a:t>
            </a:r>
            <a:r>
              <a:rPr lang="ar-IQ" sz="1400" dirty="0" smtClean="0"/>
              <a:t> طابع قانوني على نهج استبدادي واضح.</a:t>
            </a:r>
            <a:endParaRPr lang="en-US" sz="1400" dirty="0" smtClean="0"/>
          </a:p>
          <a:p>
            <a:pPr algn="r" rtl="1"/>
            <a:r>
              <a:rPr lang="ar-IQ" sz="1400" dirty="0" smtClean="0"/>
              <a:t>لقد حاول بعض الفقهاء الفرنسيين التوفيق بين التكييف </a:t>
            </a:r>
            <a:r>
              <a:rPr lang="ar-IQ" sz="1400" dirty="0" err="1" smtClean="0"/>
              <a:t>الالماني</a:t>
            </a:r>
            <a:r>
              <a:rPr lang="ar-IQ" sz="1400" dirty="0" smtClean="0"/>
              <a:t> والتكييف الفرنسي لنظرية الضرورة، </a:t>
            </a:r>
            <a:r>
              <a:rPr lang="ar-IQ" sz="1400" dirty="0" err="1" smtClean="0"/>
              <a:t>اذ</a:t>
            </a:r>
            <a:r>
              <a:rPr lang="ar-IQ" sz="1400" dirty="0" smtClean="0"/>
              <a:t> قالوا </a:t>
            </a:r>
            <a:r>
              <a:rPr lang="ar-IQ" sz="1400" dirty="0" err="1" smtClean="0"/>
              <a:t>بانه</a:t>
            </a:r>
            <a:r>
              <a:rPr lang="ar-IQ" sz="1400" dirty="0" smtClean="0"/>
              <a:t> يمكن للحكومة في </a:t>
            </a:r>
            <a:r>
              <a:rPr lang="ar-IQ" sz="1400" dirty="0" err="1" smtClean="0"/>
              <a:t>ظرةوف</a:t>
            </a:r>
            <a:r>
              <a:rPr lang="ar-IQ" sz="1400" dirty="0" smtClean="0"/>
              <a:t> استثنائية معينة </a:t>
            </a:r>
            <a:r>
              <a:rPr lang="ar-IQ" sz="1400" dirty="0" err="1" smtClean="0"/>
              <a:t>ان</a:t>
            </a:r>
            <a:r>
              <a:rPr lang="ar-IQ" sz="1400" dirty="0" smtClean="0"/>
              <a:t> تتخذ </a:t>
            </a:r>
            <a:r>
              <a:rPr lang="ar-IQ" sz="1400" dirty="0" err="1" smtClean="0"/>
              <a:t>اعمال</a:t>
            </a:r>
            <a:r>
              <a:rPr lang="ar-IQ" sz="1400" dirty="0" smtClean="0"/>
              <a:t> مخالفة للقانون، وذلك بشرط </a:t>
            </a:r>
            <a:r>
              <a:rPr lang="ar-IQ" sz="1400" dirty="0" err="1" smtClean="0"/>
              <a:t>ان</a:t>
            </a:r>
            <a:r>
              <a:rPr lang="ar-IQ" sz="1400" dirty="0" smtClean="0"/>
              <a:t> تكون هنالك استحالة مادية لجمع البرلمان </a:t>
            </a:r>
            <a:r>
              <a:rPr lang="ar-IQ" sz="1400" dirty="0" err="1" smtClean="0"/>
              <a:t>او</a:t>
            </a:r>
            <a:r>
              <a:rPr lang="ar-IQ" sz="1400" dirty="0" smtClean="0"/>
              <a:t> على </a:t>
            </a:r>
            <a:r>
              <a:rPr lang="ar-IQ" sz="1400" dirty="0" err="1" smtClean="0"/>
              <a:t>الاقل</a:t>
            </a:r>
            <a:r>
              <a:rPr lang="ar-IQ" sz="1400" dirty="0" smtClean="0"/>
              <a:t> </a:t>
            </a:r>
            <a:r>
              <a:rPr lang="ar-IQ" sz="1400" dirty="0" err="1" smtClean="0"/>
              <a:t>ان</a:t>
            </a:r>
            <a:r>
              <a:rPr lang="ar-IQ" sz="1400" dirty="0" smtClean="0"/>
              <a:t> لا يكون البرلمان في حالة اجتماع، وان تكون هنالك حالة ضرورة لا يمكن معها انتظار دعوة البرلمان للاجتماع، مثل حالة الحرب </a:t>
            </a:r>
            <a:r>
              <a:rPr lang="ar-IQ" sz="1400" dirty="0" err="1" smtClean="0"/>
              <a:t>او</a:t>
            </a:r>
            <a:r>
              <a:rPr lang="ar-IQ" sz="1400" dirty="0" smtClean="0"/>
              <a:t> العصيات المسلح </a:t>
            </a:r>
            <a:r>
              <a:rPr lang="ar-IQ" sz="1400" dirty="0" err="1" smtClean="0"/>
              <a:t>او</a:t>
            </a:r>
            <a:r>
              <a:rPr lang="ar-IQ" sz="1400" dirty="0" smtClean="0"/>
              <a:t> </a:t>
            </a:r>
            <a:r>
              <a:rPr lang="ar-IQ" sz="1400" dirty="0" err="1" smtClean="0"/>
              <a:t>الاضراب</a:t>
            </a:r>
            <a:r>
              <a:rPr lang="ar-IQ" sz="1400" dirty="0" smtClean="0"/>
              <a:t> العام.</a:t>
            </a:r>
            <a:endParaRPr lang="en-US" sz="1400" dirty="0" smtClean="0"/>
          </a:p>
          <a:p>
            <a:pPr algn="r" rtl="1"/>
            <a:r>
              <a:rPr lang="ar-IQ" sz="1400" dirty="0" smtClean="0"/>
              <a:t>لقد انقسمت </a:t>
            </a:r>
            <a:r>
              <a:rPr lang="ar-IQ" sz="1400" dirty="0" err="1" smtClean="0"/>
              <a:t>اراء</a:t>
            </a:r>
            <a:r>
              <a:rPr lang="ar-IQ" sz="1400" dirty="0" smtClean="0"/>
              <a:t> الفقهاء بشأن تكييف هذه النظرية على قسمين </a:t>
            </a:r>
            <a:r>
              <a:rPr lang="ar-IQ" sz="1400" dirty="0" err="1" smtClean="0"/>
              <a:t>الاول</a:t>
            </a:r>
            <a:r>
              <a:rPr lang="ar-IQ" sz="1400" dirty="0" smtClean="0"/>
              <a:t> يرى فيها نظرية سياسية واقعية تخرج عن دائرة المشروعية، ومن ثم فان </a:t>
            </a:r>
            <a:r>
              <a:rPr lang="ar-IQ" sz="1400" dirty="0" err="1" smtClean="0"/>
              <a:t>الاجراءات</a:t>
            </a:r>
            <a:r>
              <a:rPr lang="ar-IQ" sz="1400" dirty="0" smtClean="0"/>
              <a:t> والقرارات جميعها التي تتخذها </a:t>
            </a:r>
            <a:r>
              <a:rPr lang="ar-IQ" sz="1400" dirty="0" err="1" smtClean="0"/>
              <a:t>الادارة</a:t>
            </a:r>
            <a:r>
              <a:rPr lang="ar-IQ" sz="1400" dirty="0" smtClean="0"/>
              <a:t> لمواجهة الظروف الاستثنائية مخالفة فيها للقواعد القانونية، تعد </a:t>
            </a:r>
            <a:r>
              <a:rPr lang="ar-IQ" sz="1400" dirty="0" err="1" smtClean="0"/>
              <a:t>اجراءات</a:t>
            </a:r>
            <a:r>
              <a:rPr lang="ar-IQ" sz="1400" dirty="0" smtClean="0"/>
              <a:t> باطلة وتظل غير مشروعة قانوناً، وترتب مسؤولية </a:t>
            </a:r>
            <a:r>
              <a:rPr lang="ar-IQ" sz="1400" dirty="0" err="1" smtClean="0"/>
              <a:t>الادارة</a:t>
            </a:r>
            <a:r>
              <a:rPr lang="ar-IQ" sz="1400" dirty="0" smtClean="0"/>
              <a:t> فيها. ما لم يصححها البرلمان لاحقاً بوصفه السلطة التشريعية المختصة </a:t>
            </a:r>
            <a:r>
              <a:rPr lang="ar-IQ" sz="1400" dirty="0" err="1" smtClean="0"/>
              <a:t>باصدار</a:t>
            </a:r>
            <a:r>
              <a:rPr lang="ar-IQ" sz="1400" dirty="0" smtClean="0"/>
              <a:t> قوانين التضمينات التي تعفي </a:t>
            </a:r>
            <a:r>
              <a:rPr lang="ar-IQ" sz="1400" dirty="0" err="1" smtClean="0"/>
              <a:t>الادارة</a:t>
            </a:r>
            <a:r>
              <a:rPr lang="ar-IQ" sz="1400" dirty="0" smtClean="0"/>
              <a:t> من المسؤولية، </a:t>
            </a:r>
            <a:r>
              <a:rPr lang="ar-IQ" sz="1400" dirty="0" err="1" smtClean="0"/>
              <a:t>او</a:t>
            </a:r>
            <a:r>
              <a:rPr lang="ar-IQ" sz="1400" dirty="0" smtClean="0"/>
              <a:t> من خلال </a:t>
            </a:r>
            <a:r>
              <a:rPr lang="ar-IQ" sz="1400" dirty="0" err="1" smtClean="0"/>
              <a:t>اصدار</a:t>
            </a:r>
            <a:r>
              <a:rPr lang="ar-IQ" sz="1400" dirty="0" smtClean="0"/>
              <a:t> تشريعات تتضمن نصوص هذه التصرفات الباطلة </a:t>
            </a:r>
            <a:r>
              <a:rPr lang="ar-IQ" sz="1400" dirty="0" err="1" smtClean="0"/>
              <a:t>وتنص</a:t>
            </a:r>
            <a:r>
              <a:rPr lang="ar-IQ" sz="1400" dirty="0" smtClean="0"/>
              <a:t> على </a:t>
            </a:r>
            <a:r>
              <a:rPr lang="ar-IQ" sz="1400" dirty="0" err="1" smtClean="0"/>
              <a:t>الاثر</a:t>
            </a:r>
            <a:r>
              <a:rPr lang="ar-IQ" sz="1400" dirty="0" smtClean="0"/>
              <a:t> الرجعي لها ابتداءً من تاريخ صدور القرار الباطل، وقد </a:t>
            </a:r>
            <a:r>
              <a:rPr lang="ar-IQ" sz="1400" dirty="0" err="1" smtClean="0"/>
              <a:t>ايد</a:t>
            </a:r>
            <a:r>
              <a:rPr lang="ar-IQ" sz="1400" dirty="0" smtClean="0"/>
              <a:t> الفقهاء الفرنسيون هذا التكييف.</a:t>
            </a:r>
            <a:endParaRPr lang="en-US" sz="1400" dirty="0" smtClean="0"/>
          </a:p>
          <a:p>
            <a:pPr marL="457200" lvl="0" indent="-381000" algn="r" rtl="0">
              <a:spcBef>
                <a:spcPts val="600"/>
              </a:spcBef>
              <a:spcAft>
                <a:spcPts val="0"/>
              </a:spcAft>
              <a:buSzPts val="2400"/>
              <a:buChar char="▪"/>
            </a:pPr>
            <a:endParaRPr sz="1400"/>
          </a:p>
        </p:txBody>
      </p:sp>
      <p:sp>
        <p:nvSpPr>
          <p:cNvPr id="124" name="Shape 124"/>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txBox="1">
            <a:spLocks noGrp="1"/>
          </p:cNvSpPr>
          <p:nvPr>
            <p:ph type="subTitle" idx="4294967295"/>
          </p:nvPr>
        </p:nvSpPr>
        <p:spPr>
          <a:xfrm>
            <a:off x="500034" y="357172"/>
            <a:ext cx="8215370" cy="4357718"/>
          </a:xfrm>
          <a:prstGeom prst="rect">
            <a:avLst/>
          </a:prstGeom>
        </p:spPr>
        <p:txBody>
          <a:bodyPr spcFirstLastPara="1" wrap="square" lIns="91425" tIns="91425" rIns="91425" bIns="91425" anchor="t" anchorCtr="0">
            <a:noAutofit/>
          </a:bodyPr>
          <a:lstStyle/>
          <a:p>
            <a:pPr algn="r" rtl="1"/>
            <a:r>
              <a:rPr lang="ar-IQ" sz="1400" b="1" dirty="0" smtClean="0">
                <a:latin typeface="Microsoft Uighur" pitchFamily="2" charset="-78"/>
                <a:cs typeface="Simple Bold Jut Out" pitchFamily="2" charset="-78"/>
              </a:rPr>
              <a:t>شروط تطبيق نظرية الضرورة</a:t>
            </a:r>
            <a:endParaRPr lang="en-US" sz="1400" b="1" dirty="0" smtClean="0">
              <a:latin typeface="Microsoft Uighur" pitchFamily="2" charset="-78"/>
              <a:cs typeface="Simple Bold Jut Out" pitchFamily="2" charset="-78"/>
            </a:endParaRPr>
          </a:p>
          <a:p>
            <a:pPr algn="r" rtl="1"/>
            <a:r>
              <a:rPr lang="ar-IQ" sz="1400" b="1" dirty="0" smtClean="0">
                <a:latin typeface="Simplified Arabic" pitchFamily="18" charset="-78"/>
                <a:cs typeface="Simplified Arabic" pitchFamily="18" charset="-78"/>
              </a:rPr>
              <a:t>لتطبيق </a:t>
            </a:r>
            <a:r>
              <a:rPr lang="ar-IQ" sz="1400" b="1" dirty="0" smtClean="0">
                <a:latin typeface="Simplified Arabic" pitchFamily="18" charset="-78"/>
                <a:cs typeface="Simplified Arabic" pitchFamily="18" charset="-78"/>
              </a:rPr>
              <a:t>نظرية الضرورة يشترط </a:t>
            </a:r>
            <a:r>
              <a:rPr lang="ar-IQ" sz="1400" b="1" dirty="0" err="1" smtClean="0">
                <a:latin typeface="Simplified Arabic" pitchFamily="18" charset="-78"/>
                <a:cs typeface="Simplified Arabic" pitchFamily="18" charset="-78"/>
              </a:rPr>
              <a:t>ان</a:t>
            </a:r>
            <a:r>
              <a:rPr lang="ar-IQ" sz="1400" b="1" dirty="0" smtClean="0">
                <a:latin typeface="Simplified Arabic" pitchFamily="18" charset="-78"/>
                <a:cs typeface="Simplified Arabic" pitchFamily="18" charset="-78"/>
              </a:rPr>
              <a:t> تتوافر الشروط </a:t>
            </a:r>
            <a:r>
              <a:rPr lang="ar-IQ" sz="1400" b="1" dirty="0" err="1" smtClean="0">
                <a:latin typeface="Simplified Arabic" pitchFamily="18" charset="-78"/>
                <a:cs typeface="Simplified Arabic" pitchFamily="18" charset="-78"/>
              </a:rPr>
              <a:t>الاتية</a:t>
            </a:r>
            <a:r>
              <a:rPr lang="ar-IQ" sz="1400" b="1" dirty="0" smtClean="0">
                <a:latin typeface="Simplified Arabic" pitchFamily="18" charset="-78"/>
                <a:cs typeface="Simplified Arabic" pitchFamily="18" charset="-78"/>
              </a:rPr>
              <a:t>:</a:t>
            </a:r>
            <a:endParaRPr lang="en-US" sz="1400" b="1" dirty="0" smtClean="0">
              <a:latin typeface="Simplified Arabic" pitchFamily="18" charset="-78"/>
              <a:cs typeface="Simplified Arabic" pitchFamily="18" charset="-78"/>
            </a:endParaRPr>
          </a:p>
          <a:p>
            <a:pPr lvl="0" algn="r" rtl="1"/>
            <a:r>
              <a:rPr lang="ar-IQ" sz="1400" b="1" dirty="0" smtClean="0">
                <a:latin typeface="Simplified Arabic" pitchFamily="18" charset="-78"/>
                <a:cs typeface="Simplified Arabic" pitchFamily="18" charset="-78"/>
              </a:rPr>
              <a:t>وجود تهديد بخطر جسيم حال موجه </a:t>
            </a:r>
            <a:r>
              <a:rPr lang="ar-IQ" sz="1400" b="1" dirty="0" err="1" smtClean="0">
                <a:latin typeface="Simplified Arabic" pitchFamily="18" charset="-78"/>
                <a:cs typeface="Simplified Arabic" pitchFamily="18" charset="-78"/>
              </a:rPr>
              <a:t>الى</a:t>
            </a:r>
            <a:r>
              <a:rPr lang="ar-IQ" sz="1400" b="1" dirty="0" smtClean="0">
                <a:latin typeface="Simplified Arabic" pitchFamily="18" charset="-78"/>
                <a:cs typeface="Simplified Arabic" pitchFamily="18" charset="-78"/>
              </a:rPr>
              <a:t> الدولة...</a:t>
            </a:r>
            <a:endParaRPr lang="en-US" sz="1400" b="1" dirty="0" smtClean="0">
              <a:latin typeface="Simplified Arabic" pitchFamily="18" charset="-78"/>
              <a:cs typeface="Simplified Arabic" pitchFamily="18" charset="-78"/>
            </a:endParaRPr>
          </a:p>
          <a:p>
            <a:pPr lvl="0" algn="r" rtl="1"/>
            <a:r>
              <a:rPr lang="ar-IQ" sz="1400" b="1" dirty="0" smtClean="0">
                <a:latin typeface="Simplified Arabic" pitchFamily="18" charset="-78"/>
                <a:cs typeface="Simplified Arabic" pitchFamily="18" charset="-78"/>
              </a:rPr>
              <a:t>استحالة </a:t>
            </a:r>
            <a:r>
              <a:rPr lang="ar-IQ" sz="1400" b="1" dirty="0" smtClean="0">
                <a:latin typeface="Simplified Arabic" pitchFamily="18" charset="-78"/>
                <a:cs typeface="Simplified Arabic" pitchFamily="18" charset="-78"/>
              </a:rPr>
              <a:t>مواجهة هذا التهديد بالطرائق </a:t>
            </a:r>
            <a:r>
              <a:rPr lang="ar-IQ" sz="1400" b="1" dirty="0" smtClean="0">
                <a:latin typeface="Simplified Arabic" pitchFamily="18" charset="-78"/>
                <a:cs typeface="Simplified Arabic" pitchFamily="18" charset="-78"/>
              </a:rPr>
              <a:t>الاعتيادية</a:t>
            </a:r>
            <a:endParaRPr lang="en-US" sz="1400" b="1" dirty="0" smtClean="0">
              <a:latin typeface="Simplified Arabic" pitchFamily="18" charset="-78"/>
              <a:cs typeface="Simplified Arabic" pitchFamily="18" charset="-78"/>
            </a:endParaRPr>
          </a:p>
          <a:p>
            <a:pPr lvl="0" algn="r" rtl="1"/>
            <a:r>
              <a:rPr lang="ar-IQ" sz="1400" b="1" dirty="0" smtClean="0">
                <a:latin typeface="Simplified Arabic" pitchFamily="18" charset="-78"/>
                <a:cs typeface="Simplified Arabic" pitchFamily="18" charset="-78"/>
              </a:rPr>
              <a:t>تحقق الارتباط بين </a:t>
            </a:r>
            <a:r>
              <a:rPr lang="ar-IQ" sz="1400" b="1" dirty="0" err="1" smtClean="0">
                <a:latin typeface="Simplified Arabic" pitchFamily="18" charset="-78"/>
                <a:cs typeface="Simplified Arabic" pitchFamily="18" charset="-78"/>
              </a:rPr>
              <a:t>اعمال</a:t>
            </a:r>
            <a:r>
              <a:rPr lang="ar-IQ" sz="1400" b="1" dirty="0" smtClean="0">
                <a:latin typeface="Simplified Arabic" pitchFamily="18" charset="-78"/>
                <a:cs typeface="Simplified Arabic" pitchFamily="18" charset="-78"/>
              </a:rPr>
              <a:t> حالة الضرورة والهدف منها، </a:t>
            </a:r>
            <a:r>
              <a:rPr lang="ar-IQ" sz="1400" b="1" dirty="0" err="1" smtClean="0">
                <a:latin typeface="Simplified Arabic" pitchFamily="18" charset="-78"/>
                <a:cs typeface="Simplified Arabic" pitchFamily="18" charset="-78"/>
              </a:rPr>
              <a:t>اذ</a:t>
            </a:r>
            <a:r>
              <a:rPr lang="ar-IQ" sz="1400" b="1" dirty="0" smtClean="0">
                <a:latin typeface="Simplified Arabic" pitchFamily="18" charset="-78"/>
                <a:cs typeface="Simplified Arabic" pitchFamily="18" charset="-78"/>
              </a:rPr>
              <a:t> ينبغي </a:t>
            </a:r>
            <a:r>
              <a:rPr lang="ar-IQ" sz="1400" b="1" dirty="0" err="1" smtClean="0">
                <a:latin typeface="Simplified Arabic" pitchFamily="18" charset="-78"/>
                <a:cs typeface="Simplified Arabic" pitchFamily="18" charset="-78"/>
              </a:rPr>
              <a:t>ان</a:t>
            </a:r>
            <a:r>
              <a:rPr lang="ar-IQ" sz="1400" b="1" dirty="0" smtClean="0">
                <a:latin typeface="Simplified Arabic" pitchFamily="18" charset="-78"/>
                <a:cs typeface="Simplified Arabic" pitchFamily="18" charset="-78"/>
              </a:rPr>
              <a:t> لا تستهدف هذه </a:t>
            </a:r>
            <a:r>
              <a:rPr lang="ar-IQ" sz="1400" b="1" dirty="0" err="1" smtClean="0">
                <a:latin typeface="Simplified Arabic" pitchFamily="18" charset="-78"/>
                <a:cs typeface="Simplified Arabic" pitchFamily="18" charset="-78"/>
              </a:rPr>
              <a:t>الاعمال</a:t>
            </a:r>
            <a:r>
              <a:rPr lang="ar-IQ" sz="1400" b="1" dirty="0" smtClean="0">
                <a:latin typeface="Simplified Arabic" pitchFamily="18" charset="-78"/>
                <a:cs typeface="Simplified Arabic" pitchFamily="18" charset="-78"/>
              </a:rPr>
              <a:t> سوى المحافظة على سلامة الدولة وبمواجهة الظروف الاستثنائية التي تهددها، </a:t>
            </a:r>
            <a:r>
              <a:rPr lang="ar-IQ" sz="1400" b="1" dirty="0" err="1" smtClean="0">
                <a:latin typeface="Simplified Arabic" pitchFamily="18" charset="-78"/>
                <a:cs typeface="Simplified Arabic" pitchFamily="18" charset="-78"/>
              </a:rPr>
              <a:t>واعادة</a:t>
            </a:r>
            <a:r>
              <a:rPr lang="ar-IQ" sz="1400" b="1" dirty="0" smtClean="0">
                <a:latin typeface="Simplified Arabic" pitchFamily="18" charset="-78"/>
                <a:cs typeface="Simplified Arabic" pitchFamily="18" charset="-78"/>
              </a:rPr>
              <a:t> </a:t>
            </a:r>
            <a:r>
              <a:rPr lang="ar-IQ" sz="1400" b="1" dirty="0" err="1" smtClean="0">
                <a:latin typeface="Simplified Arabic" pitchFamily="18" charset="-78"/>
                <a:cs typeface="Simplified Arabic" pitchFamily="18" charset="-78"/>
              </a:rPr>
              <a:t>الاوضاع</a:t>
            </a:r>
            <a:r>
              <a:rPr lang="ar-IQ" sz="1400" b="1" dirty="0" smtClean="0">
                <a:latin typeface="Simplified Arabic" pitchFamily="18" charset="-78"/>
                <a:cs typeface="Simplified Arabic" pitchFamily="18" charset="-78"/>
              </a:rPr>
              <a:t> </a:t>
            </a:r>
            <a:r>
              <a:rPr lang="ar-IQ" sz="1400" b="1" dirty="0" err="1" smtClean="0">
                <a:latin typeface="Simplified Arabic" pitchFamily="18" charset="-78"/>
                <a:cs typeface="Simplified Arabic" pitchFamily="18" charset="-78"/>
              </a:rPr>
              <a:t>الى</a:t>
            </a:r>
            <a:r>
              <a:rPr lang="ar-IQ" sz="1400" b="1" dirty="0" smtClean="0">
                <a:latin typeface="Simplified Arabic" pitchFamily="18" charset="-78"/>
                <a:cs typeface="Simplified Arabic" pitchFamily="18" charset="-78"/>
              </a:rPr>
              <a:t> طبيعتها الاعتيادية في اقل وقت ممكن.</a:t>
            </a:r>
            <a:endParaRPr lang="en-US" sz="1400" b="1" dirty="0" smtClean="0">
              <a:latin typeface="Simplified Arabic" pitchFamily="18" charset="-78"/>
              <a:cs typeface="Simplified Arabic" pitchFamily="18" charset="-78"/>
            </a:endParaRPr>
          </a:p>
          <a:p>
            <a:pPr lvl="0" algn="r" rtl="1"/>
            <a:r>
              <a:rPr lang="ar-IQ" sz="1400" b="1" dirty="0" smtClean="0">
                <a:latin typeface="Simplified Arabic" pitchFamily="18" charset="-78"/>
                <a:cs typeface="Simplified Arabic" pitchFamily="18" charset="-78"/>
              </a:rPr>
              <a:t>لا يجوز </a:t>
            </a:r>
            <a:r>
              <a:rPr lang="ar-IQ" sz="1400" b="1" dirty="0" err="1" smtClean="0">
                <a:latin typeface="Simplified Arabic" pitchFamily="18" charset="-78"/>
                <a:cs typeface="Simplified Arabic" pitchFamily="18" charset="-78"/>
              </a:rPr>
              <a:t>لاعمال</a:t>
            </a:r>
            <a:r>
              <a:rPr lang="ar-IQ" sz="1400" b="1" dirty="0" smtClean="0">
                <a:latin typeface="Simplified Arabic" pitchFamily="18" charset="-78"/>
                <a:cs typeface="Simplified Arabic" pitchFamily="18" charset="-78"/>
              </a:rPr>
              <a:t> الضرورة </a:t>
            </a:r>
            <a:r>
              <a:rPr lang="ar-IQ" sz="1400" b="1" dirty="0" err="1" smtClean="0">
                <a:latin typeface="Simplified Arabic" pitchFamily="18" charset="-78"/>
                <a:cs typeface="Simplified Arabic" pitchFamily="18" charset="-78"/>
              </a:rPr>
              <a:t>ان</a:t>
            </a:r>
            <a:r>
              <a:rPr lang="ar-IQ" sz="1400" b="1" dirty="0" smtClean="0">
                <a:latin typeface="Simplified Arabic" pitchFamily="18" charset="-78"/>
                <a:cs typeface="Simplified Arabic" pitchFamily="18" charset="-78"/>
              </a:rPr>
              <a:t> تتدخل في المجال المحتجز للقانون، وهو مجال يحدده المشرع الدستوري وقد </a:t>
            </a:r>
            <a:r>
              <a:rPr lang="ar-IQ" sz="1400" b="1" dirty="0" err="1" smtClean="0">
                <a:latin typeface="Simplified Arabic" pitchFamily="18" charset="-78"/>
                <a:cs typeface="Simplified Arabic" pitchFamily="18" charset="-78"/>
              </a:rPr>
              <a:t>ينوب</a:t>
            </a:r>
            <a:r>
              <a:rPr lang="ar-IQ" sz="1400" b="1" dirty="0" smtClean="0">
                <a:latin typeface="Simplified Arabic" pitchFamily="18" charset="-78"/>
                <a:cs typeface="Simplified Arabic" pitchFamily="18" charset="-78"/>
              </a:rPr>
              <a:t> عنه </a:t>
            </a:r>
            <a:r>
              <a:rPr lang="ar-IQ" sz="1400" b="1" dirty="0" err="1" smtClean="0">
                <a:latin typeface="Simplified Arabic" pitchFamily="18" charset="-78"/>
                <a:cs typeface="Simplified Arabic" pitchFamily="18" charset="-78"/>
              </a:rPr>
              <a:t>او</a:t>
            </a:r>
            <a:r>
              <a:rPr lang="ar-IQ" sz="1400" b="1" dirty="0" smtClean="0">
                <a:latin typeface="Simplified Arabic" pitchFamily="18" charset="-78"/>
                <a:cs typeface="Simplified Arabic" pitchFamily="18" charset="-78"/>
              </a:rPr>
              <a:t> يكمله القضاء والفقه.</a:t>
            </a:r>
            <a:endParaRPr lang="en-US" sz="1400" b="1" dirty="0" smtClean="0">
              <a:latin typeface="Simplified Arabic" pitchFamily="18" charset="-78"/>
              <a:cs typeface="Simplified Arabic" pitchFamily="18" charset="-78"/>
            </a:endParaRPr>
          </a:p>
          <a:p>
            <a:pPr algn="r" rtl="1"/>
            <a:r>
              <a:rPr lang="ar-IQ" sz="1400" b="1" dirty="0" smtClean="0">
                <a:latin typeface="Simplified Arabic" pitchFamily="18" charset="-78"/>
                <a:cs typeface="Simplified Arabic" pitchFamily="18" charset="-78"/>
              </a:rPr>
              <a:t>مما يؤخذ عليه هذا الشرط </a:t>
            </a:r>
            <a:r>
              <a:rPr lang="ar-IQ" sz="1400" b="1" dirty="0" err="1" smtClean="0">
                <a:latin typeface="Simplified Arabic" pitchFamily="18" charset="-78"/>
                <a:cs typeface="Simplified Arabic" pitchFamily="18" charset="-78"/>
              </a:rPr>
              <a:t>ان</a:t>
            </a:r>
            <a:r>
              <a:rPr lang="ar-IQ" sz="1400" b="1" dirty="0" smtClean="0">
                <a:latin typeface="Simplified Arabic" pitchFamily="18" charset="-78"/>
                <a:cs typeface="Simplified Arabic" pitchFamily="18" charset="-78"/>
              </a:rPr>
              <a:t> </a:t>
            </a:r>
            <a:r>
              <a:rPr lang="ar-IQ" sz="1400" b="1" dirty="0" err="1" smtClean="0">
                <a:latin typeface="Simplified Arabic" pitchFamily="18" charset="-78"/>
                <a:cs typeface="Simplified Arabic" pitchFamily="18" charset="-78"/>
              </a:rPr>
              <a:t>اعمال</a:t>
            </a:r>
            <a:r>
              <a:rPr lang="ar-IQ" sz="1400" b="1" dirty="0" smtClean="0">
                <a:latin typeface="Simplified Arabic" pitchFamily="18" charset="-78"/>
                <a:cs typeface="Simplified Arabic" pitchFamily="18" charset="-78"/>
              </a:rPr>
              <a:t> الضرورة تتطلب في كثير من </a:t>
            </a:r>
            <a:r>
              <a:rPr lang="ar-IQ" sz="1400" b="1" dirty="0" err="1" smtClean="0">
                <a:latin typeface="Simplified Arabic" pitchFamily="18" charset="-78"/>
                <a:cs typeface="Simplified Arabic" pitchFamily="18" charset="-78"/>
              </a:rPr>
              <a:t>الاحيان</a:t>
            </a:r>
            <a:r>
              <a:rPr lang="ar-IQ" sz="1400" b="1" dirty="0" smtClean="0">
                <a:latin typeface="Simplified Arabic" pitchFamily="18" charset="-78"/>
                <a:cs typeface="Simplified Arabic" pitchFamily="18" charset="-78"/>
              </a:rPr>
              <a:t> الخروج عن القواعد القانونية والقيام </a:t>
            </a:r>
            <a:r>
              <a:rPr lang="ar-IQ" sz="1400" b="1" dirty="0" err="1" smtClean="0">
                <a:latin typeface="Simplified Arabic" pitchFamily="18" charset="-78"/>
                <a:cs typeface="Simplified Arabic" pitchFamily="18" charset="-78"/>
              </a:rPr>
              <a:t>باعمال</a:t>
            </a:r>
            <a:r>
              <a:rPr lang="ar-IQ" sz="1400" b="1" dirty="0" smtClean="0">
                <a:latin typeface="Simplified Arabic" pitchFamily="18" charset="-78"/>
                <a:cs typeface="Simplified Arabic" pitchFamily="18" charset="-78"/>
              </a:rPr>
              <a:t> قد تكون غير مشروعة في الظروف الطبيعية.</a:t>
            </a:r>
            <a:endParaRPr lang="en-US" sz="1400" b="1" dirty="0" smtClean="0">
              <a:latin typeface="Simplified Arabic" pitchFamily="18" charset="-78"/>
              <a:cs typeface="Simplified Arabic" pitchFamily="18" charset="-78"/>
            </a:endParaRPr>
          </a:p>
          <a:p>
            <a:pPr algn="r" rtl="1"/>
            <a:r>
              <a:rPr lang="ar-IQ" sz="1400" b="1" dirty="0" smtClean="0">
                <a:latin typeface="Simplified Arabic" pitchFamily="18" charset="-78"/>
                <a:cs typeface="Simplified Arabic" pitchFamily="18" charset="-78"/>
              </a:rPr>
              <a:t>ومن الجدير بالذكر </a:t>
            </a:r>
            <a:r>
              <a:rPr lang="ar-IQ" sz="1400" b="1" dirty="0" err="1" smtClean="0">
                <a:latin typeface="Simplified Arabic" pitchFamily="18" charset="-78"/>
                <a:cs typeface="Simplified Arabic" pitchFamily="18" charset="-78"/>
              </a:rPr>
              <a:t>ان</a:t>
            </a:r>
            <a:r>
              <a:rPr lang="ar-IQ" sz="1400" b="1" dirty="0" smtClean="0">
                <a:latin typeface="Simplified Arabic" pitchFamily="18" charset="-78"/>
                <a:cs typeface="Simplified Arabic" pitchFamily="18" charset="-78"/>
              </a:rPr>
              <a:t> </a:t>
            </a:r>
            <a:r>
              <a:rPr lang="ar-IQ" sz="1400" b="1" dirty="0" err="1" smtClean="0">
                <a:latin typeface="Simplified Arabic" pitchFamily="18" charset="-78"/>
                <a:cs typeface="Simplified Arabic" pitchFamily="18" charset="-78"/>
              </a:rPr>
              <a:t>الادارة</a:t>
            </a:r>
            <a:r>
              <a:rPr lang="ar-IQ" sz="1400" b="1" dirty="0" smtClean="0">
                <a:latin typeface="Simplified Arabic" pitchFamily="18" charset="-78"/>
                <a:cs typeface="Simplified Arabic" pitchFamily="18" charset="-78"/>
              </a:rPr>
              <a:t> </a:t>
            </a:r>
            <a:r>
              <a:rPr lang="ar-IQ" sz="1400" b="1" dirty="0" err="1" smtClean="0">
                <a:latin typeface="Simplified Arabic" pitchFamily="18" charset="-78"/>
                <a:cs typeface="Simplified Arabic" pitchFamily="18" charset="-78"/>
              </a:rPr>
              <a:t>ان</a:t>
            </a:r>
            <a:r>
              <a:rPr lang="ar-IQ" sz="1400" b="1" dirty="0" smtClean="0">
                <a:latin typeface="Simplified Arabic" pitchFamily="18" charset="-78"/>
                <a:cs typeface="Simplified Arabic" pitchFamily="18" charset="-78"/>
              </a:rPr>
              <a:t> كان لها </a:t>
            </a:r>
            <a:r>
              <a:rPr lang="ar-IQ" sz="1400" b="1" dirty="0" err="1" smtClean="0">
                <a:latin typeface="Simplified Arabic" pitchFamily="18" charset="-78"/>
                <a:cs typeface="Simplified Arabic" pitchFamily="18" charset="-78"/>
              </a:rPr>
              <a:t>ان</a:t>
            </a:r>
            <a:r>
              <a:rPr lang="ar-IQ" sz="1400" b="1" dirty="0" smtClean="0">
                <a:latin typeface="Simplified Arabic" pitchFamily="18" charset="-78"/>
                <a:cs typeface="Simplified Arabic" pitchFamily="18" charset="-78"/>
              </a:rPr>
              <a:t> تخالف القانون الاعتيادي، فانه لا يجوز لها </a:t>
            </a:r>
            <a:r>
              <a:rPr lang="ar-IQ" sz="1400" b="1" dirty="0" err="1" smtClean="0">
                <a:latin typeface="Simplified Arabic" pitchFamily="18" charset="-78"/>
                <a:cs typeface="Simplified Arabic" pitchFamily="18" charset="-78"/>
              </a:rPr>
              <a:t>ان</a:t>
            </a:r>
            <a:r>
              <a:rPr lang="ar-IQ" sz="1400" b="1" dirty="0" smtClean="0">
                <a:latin typeface="Simplified Arabic" pitchFamily="18" charset="-78"/>
                <a:cs typeface="Simplified Arabic" pitchFamily="18" charset="-78"/>
              </a:rPr>
              <a:t> تخالف الدستور </a:t>
            </a:r>
            <a:r>
              <a:rPr lang="ar-IQ" sz="1400" b="1" dirty="0" err="1" smtClean="0">
                <a:latin typeface="Simplified Arabic" pitchFamily="18" charset="-78"/>
                <a:cs typeface="Simplified Arabic" pitchFamily="18" charset="-78"/>
              </a:rPr>
              <a:t>او</a:t>
            </a:r>
            <a:r>
              <a:rPr lang="ar-IQ" sz="1400" b="1" dirty="0" smtClean="0">
                <a:latin typeface="Simplified Arabic" pitchFamily="18" charset="-78"/>
                <a:cs typeface="Simplified Arabic" pitchFamily="18" charset="-78"/>
              </a:rPr>
              <a:t> </a:t>
            </a:r>
            <a:r>
              <a:rPr lang="ar-IQ" sz="1400" b="1" dirty="0" err="1" smtClean="0">
                <a:latin typeface="Simplified Arabic" pitchFamily="18" charset="-78"/>
                <a:cs typeface="Simplified Arabic" pitchFamily="18" charset="-78"/>
              </a:rPr>
              <a:t>ان</a:t>
            </a:r>
            <a:r>
              <a:rPr lang="ar-IQ" sz="1400" b="1" dirty="0" smtClean="0">
                <a:latin typeface="Simplified Arabic" pitchFamily="18" charset="-78"/>
                <a:cs typeface="Simplified Arabic" pitchFamily="18" charset="-78"/>
              </a:rPr>
              <a:t> تعدله كلياً </a:t>
            </a:r>
            <a:r>
              <a:rPr lang="ar-IQ" sz="1400" b="1" dirty="0" err="1" smtClean="0">
                <a:latin typeface="Simplified Arabic" pitchFamily="18" charset="-78"/>
                <a:cs typeface="Simplified Arabic" pitchFamily="18" charset="-78"/>
              </a:rPr>
              <a:t>او</a:t>
            </a:r>
            <a:r>
              <a:rPr lang="ar-IQ" sz="1400" b="1" dirty="0" smtClean="0">
                <a:latin typeface="Simplified Arabic" pitchFamily="18" charset="-78"/>
                <a:cs typeface="Simplified Arabic" pitchFamily="18" charset="-78"/>
              </a:rPr>
              <a:t> جزئياً، ما لم </a:t>
            </a:r>
            <a:r>
              <a:rPr lang="ar-IQ" sz="1400" b="1" dirty="0" err="1" smtClean="0">
                <a:latin typeface="Simplified Arabic" pitchFamily="18" charset="-78"/>
                <a:cs typeface="Simplified Arabic" pitchFamily="18" charset="-78"/>
              </a:rPr>
              <a:t>ينص</a:t>
            </a:r>
            <a:r>
              <a:rPr lang="ar-IQ" sz="1400" b="1" dirty="0" smtClean="0">
                <a:latin typeface="Simplified Arabic" pitchFamily="18" charset="-78"/>
                <a:cs typeface="Simplified Arabic" pitchFamily="18" charset="-78"/>
              </a:rPr>
              <a:t> الدستور على خلاف ذلك، </a:t>
            </a:r>
            <a:r>
              <a:rPr lang="ar-IQ" sz="1400" b="1" dirty="0" err="1" smtClean="0">
                <a:latin typeface="Simplified Arabic" pitchFamily="18" charset="-78"/>
                <a:cs typeface="Simplified Arabic" pitchFamily="18" charset="-78"/>
              </a:rPr>
              <a:t>لانه</a:t>
            </a:r>
            <a:r>
              <a:rPr lang="ar-IQ" sz="1400" b="1" dirty="0" smtClean="0">
                <a:latin typeface="Simplified Arabic" pitchFamily="18" charset="-78"/>
                <a:cs typeface="Simplified Arabic" pitchFamily="18" charset="-78"/>
              </a:rPr>
              <a:t> سنخرج بذلك من دائرة نظرية الضرورة ومبدأ المشروعية والدولة القانونية </a:t>
            </a:r>
            <a:r>
              <a:rPr lang="ar-IQ" sz="1400" b="1" dirty="0" err="1" smtClean="0">
                <a:latin typeface="Simplified Arabic" pitchFamily="18" charset="-78"/>
                <a:cs typeface="Simplified Arabic" pitchFamily="18" charset="-78"/>
              </a:rPr>
              <a:t>الى</a:t>
            </a:r>
            <a:r>
              <a:rPr lang="ar-IQ" sz="1400" b="1" dirty="0" smtClean="0">
                <a:latin typeface="Simplified Arabic" pitchFamily="18" charset="-78"/>
                <a:cs typeface="Simplified Arabic" pitchFamily="18" charset="-78"/>
              </a:rPr>
              <a:t> دائرة الانقلابات والثورات واندماج السلطات..</a:t>
            </a:r>
            <a:endParaRPr lang="en-US" sz="1400" b="1" dirty="0" smtClean="0">
              <a:latin typeface="Simplified Arabic" pitchFamily="18" charset="-78"/>
              <a:cs typeface="Simplified Arabic" pitchFamily="18" charset="-78"/>
            </a:endParaRPr>
          </a:p>
          <a:p>
            <a:pPr lvl="0" algn="r" rtl="1"/>
            <a:r>
              <a:rPr lang="ar-IQ" sz="1400" b="1" dirty="0" smtClean="0">
                <a:latin typeface="Simplified Arabic" pitchFamily="18" charset="-78"/>
                <a:cs typeface="Simplified Arabic" pitchFamily="18" charset="-78"/>
              </a:rPr>
              <a:t>يجب </a:t>
            </a:r>
            <a:r>
              <a:rPr lang="ar-IQ" sz="1400" b="1" dirty="0" err="1" smtClean="0">
                <a:latin typeface="Simplified Arabic" pitchFamily="18" charset="-78"/>
                <a:cs typeface="Simplified Arabic" pitchFamily="18" charset="-78"/>
              </a:rPr>
              <a:t>ان</a:t>
            </a:r>
            <a:r>
              <a:rPr lang="ar-IQ" sz="1400" b="1" dirty="0" smtClean="0">
                <a:latin typeface="Simplified Arabic" pitchFamily="18" charset="-78"/>
                <a:cs typeface="Simplified Arabic" pitchFamily="18" charset="-78"/>
              </a:rPr>
              <a:t> ينتهي تطبيق نظرية الضرورة بنهاية </a:t>
            </a:r>
            <a:r>
              <a:rPr lang="ar-IQ" sz="1400" b="1" dirty="0" err="1" smtClean="0">
                <a:latin typeface="Simplified Arabic" pitchFamily="18" charset="-78"/>
                <a:cs typeface="Simplified Arabic" pitchFamily="18" charset="-78"/>
              </a:rPr>
              <a:t>او</a:t>
            </a:r>
            <a:r>
              <a:rPr lang="ar-IQ" sz="1400" b="1" dirty="0" smtClean="0">
                <a:latin typeface="Simplified Arabic" pitchFamily="18" charset="-78"/>
                <a:cs typeface="Simplified Arabic" pitchFamily="18" charset="-78"/>
              </a:rPr>
              <a:t> زوال الظرف الاستثنائي الذي دعا </a:t>
            </a:r>
            <a:r>
              <a:rPr lang="ar-IQ" sz="1400" b="1" dirty="0" err="1" smtClean="0">
                <a:latin typeface="Simplified Arabic" pitchFamily="18" charset="-78"/>
                <a:cs typeface="Simplified Arabic" pitchFamily="18" charset="-78"/>
              </a:rPr>
              <a:t>الى</a:t>
            </a:r>
            <a:r>
              <a:rPr lang="ar-IQ" sz="1400" b="1" dirty="0" smtClean="0">
                <a:latin typeface="Simplified Arabic" pitchFamily="18" charset="-78"/>
                <a:cs typeface="Simplified Arabic" pitchFamily="18" charset="-78"/>
              </a:rPr>
              <a:t> تطبيقها.</a:t>
            </a:r>
            <a:endParaRPr lang="en-US" sz="1400" b="1" dirty="0" smtClean="0">
              <a:latin typeface="Simplified Arabic" pitchFamily="18" charset="-78"/>
              <a:cs typeface="Simplified Arabic" pitchFamily="18" charset="-78"/>
            </a:endParaRPr>
          </a:p>
          <a:p>
            <a:pPr marL="0" lvl="0" indent="0" algn="ctr" rtl="0">
              <a:spcBef>
                <a:spcPts val="600"/>
              </a:spcBef>
              <a:spcAft>
                <a:spcPts val="0"/>
              </a:spcAft>
              <a:buNone/>
            </a:pP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59000" y="1658700"/>
            <a:ext cx="3507300" cy="276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White</a:t>
            </a:r>
            <a:endParaRPr b="1"/>
          </a:p>
          <a:p>
            <a:pPr marL="0" lvl="0" indent="0">
              <a:spcBef>
                <a:spcPts val="600"/>
              </a:spcBef>
              <a:spcAft>
                <a:spcPts val="0"/>
              </a:spcAft>
              <a:buNone/>
            </a:pPr>
            <a:r>
              <a:rPr lang="en"/>
              <a:t>Is the color of milk and fresh snow, the color produced by the combination of all the colors of the visible spectrum.</a:t>
            </a:r>
            <a:endParaRPr/>
          </a:p>
        </p:txBody>
      </p:sp>
      <p:sp>
        <p:nvSpPr>
          <p:cNvPr id="149" name="Shape 149"/>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You can also split your content</a:t>
            </a:r>
            <a:endParaRPr/>
          </a:p>
        </p:txBody>
      </p:sp>
      <p:sp>
        <p:nvSpPr>
          <p:cNvPr id="150" name="Shape 150"/>
          <p:cNvSpPr txBox="1">
            <a:spLocks noGrp="1"/>
          </p:cNvSpPr>
          <p:nvPr>
            <p:ph type="body" idx="2"/>
          </p:nvPr>
        </p:nvSpPr>
        <p:spPr>
          <a:xfrm>
            <a:off x="4677601" y="1658700"/>
            <a:ext cx="3507300" cy="276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Black</a:t>
            </a:r>
            <a:endParaRPr b="1"/>
          </a:p>
          <a:p>
            <a:pPr marL="0" lvl="0" indent="0">
              <a:spcBef>
                <a:spcPts val="600"/>
              </a:spcBef>
              <a:spcAft>
                <a:spcPts val="0"/>
              </a:spcAft>
              <a:buNone/>
            </a:pPr>
            <a:r>
              <a:rPr lang="en"/>
              <a:t>Is the color of coal, ebony, and of outer space. It is the darkest color, the result of the absence of or complete absorption of light.</a:t>
            </a:r>
            <a:endParaRPr/>
          </a:p>
        </p:txBody>
      </p:sp>
      <p:sp>
        <p:nvSpPr>
          <p:cNvPr id="151" name="Shape 151"/>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In two or three columns</a:t>
            </a:r>
            <a:endParaRPr/>
          </a:p>
        </p:txBody>
      </p:sp>
      <p:sp>
        <p:nvSpPr>
          <p:cNvPr id="157" name="Shape 157"/>
          <p:cNvSpPr txBox="1">
            <a:spLocks noGrp="1"/>
          </p:cNvSpPr>
          <p:nvPr>
            <p:ph type="body" idx="1"/>
          </p:nvPr>
        </p:nvSpPr>
        <p:spPr>
          <a:xfrm>
            <a:off x="629475" y="1606625"/>
            <a:ext cx="2520900" cy="2766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a:spcBef>
                <a:spcPts val="600"/>
              </a:spcBef>
              <a:spcAft>
                <a:spcPts val="0"/>
              </a:spcAft>
              <a:buNone/>
            </a:pPr>
            <a:r>
              <a:rPr lang="en"/>
              <a:t>Is the color of gold, butter and ripe lemons. In the spectrum of visible light, yellow is found between green and orange.</a:t>
            </a:r>
            <a:endParaRPr/>
          </a:p>
        </p:txBody>
      </p:sp>
      <p:sp>
        <p:nvSpPr>
          <p:cNvPr id="158" name="Shape 158"/>
          <p:cNvSpPr txBox="1">
            <a:spLocks noGrp="1"/>
          </p:cNvSpPr>
          <p:nvPr>
            <p:ph type="body" idx="2"/>
          </p:nvPr>
        </p:nvSpPr>
        <p:spPr>
          <a:xfrm>
            <a:off x="3279489" y="1606625"/>
            <a:ext cx="2520900" cy="2766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a:spcBef>
                <a:spcPts val="600"/>
              </a:spcBef>
              <a:spcAft>
                <a:spcPts val="0"/>
              </a:spcAft>
              <a:buNone/>
            </a:pPr>
            <a:r>
              <a:rPr lang="en"/>
              <a:t>Is the colour of the clear sky and the deep sea. It is located between violet and green on the optical spectrum.</a:t>
            </a:r>
            <a:endParaRPr/>
          </a:p>
        </p:txBody>
      </p:sp>
      <p:sp>
        <p:nvSpPr>
          <p:cNvPr id="159" name="Shape 159"/>
          <p:cNvSpPr txBox="1">
            <a:spLocks noGrp="1"/>
          </p:cNvSpPr>
          <p:nvPr>
            <p:ph type="body" idx="3"/>
          </p:nvPr>
        </p:nvSpPr>
        <p:spPr>
          <a:xfrm>
            <a:off x="5929502" y="1606625"/>
            <a:ext cx="2520900" cy="2766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a:t>Is the color of blood, and because of this it has historically been associated with sacrifice, danger and courage. </a:t>
            </a:r>
            <a:endParaRPr/>
          </a:p>
          <a:p>
            <a:pPr marL="0" lvl="0" indent="0">
              <a:spcBef>
                <a:spcPts val="600"/>
              </a:spcBef>
              <a:spcAft>
                <a:spcPts val="0"/>
              </a:spcAft>
              <a:buNone/>
            </a:pPr>
            <a:endParaRPr/>
          </a:p>
        </p:txBody>
      </p:sp>
      <p:sp>
        <p:nvSpPr>
          <p:cNvPr id="160" name="Shape 160"/>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Rosalind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1798</Words>
  <PresentationFormat>عرض على الشاشة (9:16)‏</PresentationFormat>
  <Paragraphs>164</Paragraphs>
  <Slides>29</Slides>
  <Notes>28</Notes>
  <HiddenSlides>0</HiddenSlides>
  <MMClips>0</MMClips>
  <ScaleCrop>false</ScaleCrop>
  <HeadingPairs>
    <vt:vector size="6" baseType="variant">
      <vt:variant>
        <vt:lpstr>الخطوط المستخدمة</vt:lpstr>
      </vt:variant>
      <vt:variant>
        <vt:i4>9</vt:i4>
      </vt:variant>
      <vt:variant>
        <vt:lpstr>سمة</vt:lpstr>
      </vt:variant>
      <vt:variant>
        <vt:i4>1</vt:i4>
      </vt:variant>
      <vt:variant>
        <vt:lpstr>عناوين الشرائح</vt:lpstr>
      </vt:variant>
      <vt:variant>
        <vt:i4>29</vt:i4>
      </vt:variant>
    </vt:vector>
  </HeadingPairs>
  <TitlesOfParts>
    <vt:vector size="39" baseType="lpstr">
      <vt:lpstr>Arial</vt:lpstr>
      <vt:lpstr>Vidaloka</vt:lpstr>
      <vt:lpstr>PT Bold Mirror</vt:lpstr>
      <vt:lpstr>Montserrat</vt:lpstr>
      <vt:lpstr>Monotype Koufi</vt:lpstr>
      <vt:lpstr>Simple Bold Jut Out</vt:lpstr>
      <vt:lpstr>Simplified Arabic</vt:lpstr>
      <vt:lpstr>Microsoft Uighur</vt:lpstr>
      <vt:lpstr>Calibri</vt:lpstr>
      <vt:lpstr>Rosalind template</vt:lpstr>
      <vt:lpstr>نطاق مبدأ المشروعية</vt:lpstr>
      <vt:lpstr> ان خضوع القواعد القانونية المختلفة لا يكون خاضعاً تاماً وكاملاً يشتمل كل ما تقوم به من اعمال لان هنالك من التصرفات الادارية ما يفلت من رقابة المشروعية لاسباب تشريعية وقضائية. فضلاً عن هذا فان الدولة قد تتعرض الى اخطار تتيح للسلطة الادارية التحرر من القواعد القانونية لكي تستطيع مواجهتها. اخيراً فان خضوع الادارة للقواعد القانونية ليس من شأنه ان يشل حركتها او يعرقل من اعمالها، وانما لابد ان تتمتع بهامش من الحرية، يعينها على القيام بنشاطها الاداري ومن ثم تحقيق المصلحة العامة على اكمل وجه. ومن هنا فان نطاق مبدأ المشروعية يستلزم ان ندرس هذه الحالات الثلاث التي تواجه الادارة بادئين اولاً بنظرية اعمال السيادة، ثم نظرية الضرورة واخيراً السلطة التقديرية للادارة. :   - أعمال السيادة  :  - نظرية الضرورة </vt:lpstr>
      <vt:lpstr>الشريحة 3</vt:lpstr>
      <vt:lpstr>الشريحة 4</vt:lpstr>
      <vt:lpstr>الشريحة 5</vt:lpstr>
      <vt:lpstr>الشريحة 6</vt:lpstr>
      <vt:lpstr>الشريحة 7</vt:lpstr>
      <vt:lpstr>You can also split your content</vt:lpstr>
      <vt:lpstr>In two or three columns</vt:lpstr>
      <vt:lpstr>A picture is worth a thousand words</vt:lpstr>
      <vt:lpstr>Want big impact? Use big image.</vt:lpstr>
      <vt:lpstr>Use charts to explain your ideas</vt:lpstr>
      <vt:lpstr>And tables to compare data</vt:lpstr>
      <vt:lpstr>Maps</vt:lpstr>
      <vt:lpstr>89,526,124</vt:lpstr>
      <vt:lpstr>89,526,124$</vt:lpstr>
      <vt:lpstr>Our process is easy</vt:lpstr>
      <vt:lpstr>Let’s review some concepts</vt:lpstr>
      <vt:lpstr>الشريحة 19</vt:lpstr>
      <vt:lpstr>Android project</vt:lpstr>
      <vt:lpstr>iPhone project</vt:lpstr>
      <vt:lpstr>Tablet project</vt:lpstr>
      <vt:lpstr>Desktop project</vt:lpstr>
      <vt:lpstr>Thanks!</vt:lpstr>
      <vt:lpstr>Credits</vt:lpstr>
      <vt:lpstr>Presentation design</vt:lpstr>
      <vt:lpstr>Other gradients</vt:lpstr>
      <vt:lpstr>الشريحة 28</vt:lpstr>
      <vt:lpstr>الشريحة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نطاق مبدأ المشروعية</dc:title>
  <cp:lastModifiedBy>CITY.NET</cp:lastModifiedBy>
  <cp:revision>8</cp:revision>
  <dcterms:modified xsi:type="dcterms:W3CDTF">2019-01-02T21:13:40Z</dcterms:modified>
</cp:coreProperties>
</file>