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834" y="287383"/>
            <a:ext cx="10515600" cy="6008914"/>
          </a:xfrm>
        </p:spPr>
        <p:txBody>
          <a:bodyPr>
            <a:normAutofit lnSpcReduction="10000"/>
          </a:bodyPr>
          <a:lstStyle/>
          <a:p>
            <a:r>
              <a:rPr lang="ar-IQ" sz="2000" dirty="0" smtClean="0">
                <a:solidFill>
                  <a:schemeClr val="tx1"/>
                </a:solidFill>
                <a:cs typeface="PT Bold Mirror" pitchFamily="2" charset="-78"/>
              </a:rPr>
              <a:t>ثانياً: مصادر المشروعية غير المدونة : </a:t>
            </a:r>
            <a:r>
              <a:rPr lang="ar-IQ" sz="1400" dirty="0" smtClean="0">
                <a:solidFill>
                  <a:schemeClr val="tx1"/>
                </a:solidFill>
                <a:cs typeface="PT Bold Mirror" pitchFamily="2" charset="-78"/>
              </a:rPr>
              <a:t/>
            </a:r>
            <a:br>
              <a:rPr lang="ar-IQ" sz="1400" dirty="0" smtClean="0">
                <a:solidFill>
                  <a:schemeClr val="tx1"/>
                </a:solidFill>
                <a:cs typeface="PT Bold Mirror" pitchFamily="2" charset="-78"/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  <a:cs typeface="PT Bold Mirror" pitchFamily="2" charset="-78"/>
              </a:rPr>
              <a:t>أولا- المبادئ القانون العامة:</a:t>
            </a:r>
            <a:r>
              <a:rPr lang="ar-IQ" sz="1400" dirty="0" smtClean="0">
                <a:solidFill>
                  <a:schemeClr val="tx1"/>
                </a:solidFill>
                <a:cs typeface="PT Bold Mirror" pitchFamily="2" charset="-78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وهي تلك القواعد القانونية غير المكتوبة التي يقررها </a:t>
            </a:r>
            <a:r>
              <a:rPr lang="ar-IQ" sz="2000" dirty="0" err="1" smtClean="0">
                <a:solidFill>
                  <a:schemeClr val="tx1"/>
                </a:solidFill>
              </a:rPr>
              <a:t>او</a:t>
            </a:r>
            <a:r>
              <a:rPr lang="ar-IQ" sz="2000" dirty="0" smtClean="0">
                <a:solidFill>
                  <a:schemeClr val="tx1"/>
                </a:solidFill>
              </a:rPr>
              <a:t> يكتشفها </a:t>
            </a:r>
            <a:r>
              <a:rPr lang="ar-IQ" sz="2000" dirty="0" err="1" smtClean="0">
                <a:solidFill>
                  <a:schemeClr val="tx1"/>
                </a:solidFill>
              </a:rPr>
              <a:t>او</a:t>
            </a:r>
            <a:r>
              <a:rPr lang="ar-IQ" sz="2000" dirty="0" smtClean="0">
                <a:solidFill>
                  <a:schemeClr val="tx1"/>
                </a:solidFill>
              </a:rPr>
              <a:t> يستنبطها القضاء ويعلنها في </a:t>
            </a:r>
            <a:r>
              <a:rPr lang="ar-IQ" sz="2000" dirty="0" err="1" smtClean="0">
                <a:solidFill>
                  <a:schemeClr val="tx1"/>
                </a:solidFill>
              </a:rPr>
              <a:t>احكامه</a:t>
            </a:r>
            <a:r>
              <a:rPr lang="ar-IQ" sz="2000" dirty="0" smtClean="0">
                <a:solidFill>
                  <a:schemeClr val="tx1"/>
                </a:solidFill>
              </a:rPr>
              <a:t>، فتكتسب قوة </a:t>
            </a:r>
            <a:r>
              <a:rPr lang="ar-IQ" sz="2000" dirty="0" err="1" smtClean="0">
                <a:solidFill>
                  <a:schemeClr val="tx1"/>
                </a:solidFill>
              </a:rPr>
              <a:t>الزامية</a:t>
            </a:r>
            <a:r>
              <a:rPr lang="ar-IQ" sz="2000" dirty="0" smtClean="0">
                <a:solidFill>
                  <a:schemeClr val="tx1"/>
                </a:solidFill>
              </a:rPr>
              <a:t> وتصبح مصدراً من مصادر المشروعية.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err="1" smtClean="0">
                <a:solidFill>
                  <a:schemeClr val="tx1"/>
                </a:solidFill>
              </a:rPr>
              <a:t>ان</a:t>
            </a:r>
            <a:r>
              <a:rPr lang="ar-IQ" sz="2000" dirty="0" smtClean="0">
                <a:solidFill>
                  <a:schemeClr val="tx1"/>
                </a:solidFill>
              </a:rPr>
              <a:t> على </a:t>
            </a:r>
            <a:r>
              <a:rPr lang="ar-IQ" sz="2000" dirty="0" err="1" smtClean="0">
                <a:solidFill>
                  <a:schemeClr val="tx1"/>
                </a:solidFill>
              </a:rPr>
              <a:t>الادارة</a:t>
            </a:r>
            <a:r>
              <a:rPr lang="ar-IQ" sz="2000" dirty="0" smtClean="0">
                <a:solidFill>
                  <a:schemeClr val="tx1"/>
                </a:solidFill>
              </a:rPr>
              <a:t> احترام المبادئ القانونية العامة وعدم الخروج عليها في </a:t>
            </a:r>
            <a:r>
              <a:rPr lang="ar-IQ" sz="2000" dirty="0" err="1" smtClean="0">
                <a:solidFill>
                  <a:schemeClr val="tx1"/>
                </a:solidFill>
              </a:rPr>
              <a:t>اعمالها</a:t>
            </a:r>
            <a:r>
              <a:rPr lang="ar-IQ" sz="2000" dirty="0" smtClean="0">
                <a:solidFill>
                  <a:schemeClr val="tx1"/>
                </a:solidFill>
              </a:rPr>
              <a:t> القانونية والمادية، </a:t>
            </a:r>
            <a:r>
              <a:rPr lang="ar-IQ" sz="2000" dirty="0" err="1" smtClean="0">
                <a:solidFill>
                  <a:schemeClr val="tx1"/>
                </a:solidFill>
              </a:rPr>
              <a:t>الا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اذا</a:t>
            </a:r>
            <a:r>
              <a:rPr lang="ar-IQ" sz="2000" dirty="0" smtClean="0">
                <a:solidFill>
                  <a:schemeClr val="tx1"/>
                </a:solidFill>
              </a:rPr>
              <a:t> كانت هذه </a:t>
            </a:r>
            <a:r>
              <a:rPr lang="ar-IQ" sz="2000" dirty="0" err="1" smtClean="0">
                <a:solidFill>
                  <a:schemeClr val="tx1"/>
                </a:solidFill>
              </a:rPr>
              <a:t>الاعمال</a:t>
            </a:r>
            <a:r>
              <a:rPr lang="ar-IQ" sz="2000" dirty="0" smtClean="0">
                <a:solidFill>
                  <a:schemeClr val="tx1"/>
                </a:solidFill>
              </a:rPr>
              <a:t> مشوبة بعيب مخالفة القانون وتصرفها تصرف غير مشروع يؤدي بالقاضي </a:t>
            </a:r>
            <a:r>
              <a:rPr lang="ar-IQ" sz="2000" dirty="0" err="1" smtClean="0">
                <a:solidFill>
                  <a:schemeClr val="tx1"/>
                </a:solidFill>
              </a:rPr>
              <a:t>ال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الغائه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او</a:t>
            </a:r>
            <a:r>
              <a:rPr lang="ar-IQ" sz="2000" dirty="0" smtClean="0">
                <a:solidFill>
                  <a:schemeClr val="tx1"/>
                </a:solidFill>
              </a:rPr>
              <a:t> التعويض عنه.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ويرى معظم الفقهاء </a:t>
            </a:r>
            <a:r>
              <a:rPr lang="ar-IQ" sz="2000" dirty="0" err="1" smtClean="0">
                <a:solidFill>
                  <a:schemeClr val="tx1"/>
                </a:solidFill>
              </a:rPr>
              <a:t>ان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اصل</a:t>
            </a:r>
            <a:r>
              <a:rPr lang="ar-IQ" sz="2000" dirty="0" smtClean="0">
                <a:solidFill>
                  <a:schemeClr val="tx1"/>
                </a:solidFill>
              </a:rPr>
              <a:t> المبادئ القانونية العامة يعود </a:t>
            </a:r>
            <a:r>
              <a:rPr lang="ar-IQ" sz="2000" dirty="0" err="1" smtClean="0">
                <a:solidFill>
                  <a:schemeClr val="tx1"/>
                </a:solidFill>
              </a:rPr>
              <a:t>الى</a:t>
            </a:r>
            <a:r>
              <a:rPr lang="ar-IQ" sz="2000" dirty="0" smtClean="0">
                <a:solidFill>
                  <a:schemeClr val="tx1"/>
                </a:solidFill>
              </a:rPr>
              <a:t> مجلس الدولة الفرنسي الذي اكتشفها </a:t>
            </a:r>
            <a:r>
              <a:rPr lang="ar-IQ" sz="2000" dirty="0" err="1" smtClean="0">
                <a:solidFill>
                  <a:schemeClr val="tx1"/>
                </a:solidFill>
              </a:rPr>
              <a:t>واعلن</a:t>
            </a:r>
            <a:r>
              <a:rPr lang="ar-IQ" sz="2000" dirty="0" smtClean="0">
                <a:solidFill>
                  <a:schemeClr val="tx1"/>
                </a:solidFill>
              </a:rPr>
              <a:t> عنها في </a:t>
            </a:r>
            <a:r>
              <a:rPr lang="ar-IQ" sz="2000" dirty="0" err="1" smtClean="0">
                <a:solidFill>
                  <a:schemeClr val="tx1"/>
                </a:solidFill>
              </a:rPr>
              <a:t>احكامه</a:t>
            </a:r>
            <a:r>
              <a:rPr lang="ar-IQ" sz="2000" dirty="0" smtClean="0">
                <a:solidFill>
                  <a:schemeClr val="tx1"/>
                </a:solidFill>
              </a:rPr>
              <a:t> العديدة ومن </a:t>
            </a:r>
            <a:r>
              <a:rPr lang="ar-IQ" sz="2000" dirty="0" err="1" smtClean="0">
                <a:solidFill>
                  <a:schemeClr val="tx1"/>
                </a:solidFill>
              </a:rPr>
              <a:t>الامثلة</a:t>
            </a:r>
            <a:r>
              <a:rPr lang="ar-IQ" sz="2000" dirty="0" smtClean="0">
                <a:solidFill>
                  <a:schemeClr val="tx1"/>
                </a:solidFill>
              </a:rPr>
              <a:t> البارزة على تلك المبادئ: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المساواة: نحو المساواة </a:t>
            </a:r>
            <a:r>
              <a:rPr lang="ar-IQ" sz="2000" dirty="0" err="1" smtClean="0">
                <a:solidFill>
                  <a:schemeClr val="tx1"/>
                </a:solidFill>
              </a:rPr>
              <a:t>امام</a:t>
            </a:r>
            <a:r>
              <a:rPr lang="ar-IQ" sz="2000" dirty="0" smtClean="0">
                <a:solidFill>
                  <a:schemeClr val="tx1"/>
                </a:solidFill>
              </a:rPr>
              <a:t> القانون، </a:t>
            </a:r>
            <a:r>
              <a:rPr lang="ar-IQ" sz="2000" dirty="0" err="1" smtClean="0">
                <a:solidFill>
                  <a:schemeClr val="tx1"/>
                </a:solidFill>
              </a:rPr>
              <a:t>وامام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الاعباء</a:t>
            </a:r>
            <a:r>
              <a:rPr lang="ar-IQ" sz="2000" dirty="0" smtClean="0">
                <a:solidFill>
                  <a:schemeClr val="tx1"/>
                </a:solidFill>
              </a:rPr>
              <a:t> العامة، وفي الانتفاع من المرافق العامة.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في مجال الحريات العامة والحقوق الفردية، حرية الفكر والعقيدة والتجارة والصناعة.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تمكين المتهم من الدفاع عن نفسه: من مقتضى هذا المبدأ هذا المبدأ </a:t>
            </a:r>
            <a:r>
              <a:rPr lang="ar-IQ" sz="2000" dirty="0" err="1" smtClean="0">
                <a:solidFill>
                  <a:schemeClr val="tx1"/>
                </a:solidFill>
              </a:rPr>
              <a:t>اعلام</a:t>
            </a:r>
            <a:r>
              <a:rPr lang="ar-IQ" sz="2000" dirty="0" smtClean="0">
                <a:solidFill>
                  <a:schemeClr val="tx1"/>
                </a:solidFill>
              </a:rPr>
              <a:t> الشخص بالتهمة المنسوبة </a:t>
            </a:r>
            <a:r>
              <a:rPr lang="ar-IQ" sz="2000" dirty="0" err="1" smtClean="0">
                <a:solidFill>
                  <a:schemeClr val="tx1"/>
                </a:solidFill>
              </a:rPr>
              <a:t>اليه</a:t>
            </a:r>
            <a:r>
              <a:rPr lang="ar-IQ" sz="2000" dirty="0" smtClean="0">
                <a:solidFill>
                  <a:schemeClr val="tx1"/>
                </a:solidFill>
              </a:rPr>
              <a:t> قبل فرض العقوبة، وتمكينه من الدفاع عن نفسه </a:t>
            </a:r>
            <a:r>
              <a:rPr lang="ar-IQ" sz="2000" dirty="0" err="1" smtClean="0">
                <a:solidFill>
                  <a:schemeClr val="tx1"/>
                </a:solidFill>
              </a:rPr>
              <a:t>فاذا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اهمل</a:t>
            </a:r>
            <a:r>
              <a:rPr lang="ar-IQ" sz="2000" dirty="0" smtClean="0">
                <a:solidFill>
                  <a:schemeClr val="tx1"/>
                </a:solidFill>
              </a:rPr>
              <a:t> القاضي هذا </a:t>
            </a:r>
            <a:r>
              <a:rPr lang="ar-IQ" sz="2000" dirty="0" err="1" smtClean="0">
                <a:solidFill>
                  <a:schemeClr val="tx1"/>
                </a:solidFill>
              </a:rPr>
              <a:t>الاجراء</a:t>
            </a:r>
            <a:r>
              <a:rPr lang="ar-IQ" sz="2000" dirty="0" smtClean="0">
                <a:solidFill>
                  <a:schemeClr val="tx1"/>
                </a:solidFill>
              </a:rPr>
              <a:t> كان حكمه معيباً، حتى لو لم يرد نص قانوني يلزم القاضي بهذا </a:t>
            </a:r>
            <a:r>
              <a:rPr lang="ar-IQ" sz="2000" dirty="0" err="1" smtClean="0">
                <a:solidFill>
                  <a:schemeClr val="tx1"/>
                </a:solidFill>
              </a:rPr>
              <a:t>الاجراء</a:t>
            </a:r>
            <a:r>
              <a:rPr lang="ar-IQ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حجة الشيء المقضي </a:t>
            </a:r>
            <a:r>
              <a:rPr lang="ar-IQ" sz="2000" dirty="0" err="1" smtClean="0">
                <a:solidFill>
                  <a:schemeClr val="tx1"/>
                </a:solidFill>
              </a:rPr>
              <a:t>به</a:t>
            </a:r>
            <a:r>
              <a:rPr lang="ar-IQ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حق الفرد في اللجوء </a:t>
            </a:r>
            <a:r>
              <a:rPr lang="ar-IQ" sz="2000" dirty="0" err="1" smtClean="0">
                <a:solidFill>
                  <a:schemeClr val="tx1"/>
                </a:solidFill>
              </a:rPr>
              <a:t>الى</a:t>
            </a:r>
            <a:r>
              <a:rPr lang="ar-IQ" sz="2000" dirty="0" smtClean="0">
                <a:solidFill>
                  <a:schemeClr val="tx1"/>
                </a:solidFill>
              </a:rPr>
              <a:t> القضاء والطعن في تصرفات </a:t>
            </a:r>
            <a:r>
              <a:rPr lang="ar-IQ" sz="2000" dirty="0" err="1" smtClean="0">
                <a:solidFill>
                  <a:schemeClr val="tx1"/>
                </a:solidFill>
              </a:rPr>
              <a:t>الادارة</a:t>
            </a:r>
            <a:r>
              <a:rPr lang="ar-IQ" sz="2000" dirty="0" smtClean="0">
                <a:solidFill>
                  <a:schemeClr val="tx1"/>
                </a:solidFill>
              </a:rPr>
              <a:t> حتى لو منعت النصوص القانونية الطعن </a:t>
            </a:r>
            <a:r>
              <a:rPr lang="ar-IQ" sz="2000" dirty="0" err="1" smtClean="0">
                <a:solidFill>
                  <a:schemeClr val="tx1"/>
                </a:solidFill>
              </a:rPr>
              <a:t>بها</a:t>
            </a:r>
            <a:r>
              <a:rPr lang="ar-IQ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تضمين </a:t>
            </a:r>
            <a:r>
              <a:rPr lang="ar-IQ" sz="2000" dirty="0" err="1" smtClean="0">
                <a:solidFill>
                  <a:schemeClr val="tx1"/>
                </a:solidFill>
              </a:rPr>
              <a:t>الادارة</a:t>
            </a:r>
            <a:r>
              <a:rPr lang="ar-IQ" sz="2000" dirty="0" smtClean="0">
                <a:solidFill>
                  <a:schemeClr val="tx1"/>
                </a:solidFill>
              </a:rPr>
              <a:t> لعمالها وموظفيها عن </a:t>
            </a:r>
            <a:r>
              <a:rPr lang="ar-IQ" sz="2000" dirty="0" err="1" smtClean="0">
                <a:solidFill>
                  <a:schemeClr val="tx1"/>
                </a:solidFill>
              </a:rPr>
              <a:t>الاخطاء</a:t>
            </a:r>
            <a:r>
              <a:rPr lang="ar-IQ" sz="2000" dirty="0" smtClean="0">
                <a:solidFill>
                  <a:schemeClr val="tx1"/>
                </a:solidFill>
              </a:rPr>
              <a:t> التي يرتكبونها </a:t>
            </a:r>
            <a:r>
              <a:rPr lang="ar-IQ" sz="2000" dirty="0" err="1" smtClean="0">
                <a:solidFill>
                  <a:schemeClr val="tx1"/>
                </a:solidFill>
              </a:rPr>
              <a:t>اذا</a:t>
            </a:r>
            <a:r>
              <a:rPr lang="ar-IQ" sz="2000" dirty="0" smtClean="0">
                <a:solidFill>
                  <a:schemeClr val="tx1"/>
                </a:solidFill>
              </a:rPr>
              <a:t> لم ينسب </a:t>
            </a:r>
            <a:r>
              <a:rPr lang="ar-IQ" sz="2000" dirty="0" err="1" smtClean="0">
                <a:solidFill>
                  <a:schemeClr val="tx1"/>
                </a:solidFill>
              </a:rPr>
              <a:t>اليهم</a:t>
            </a:r>
            <a:r>
              <a:rPr lang="ar-IQ" sz="2000" dirty="0" smtClean="0">
                <a:solidFill>
                  <a:schemeClr val="tx1"/>
                </a:solidFill>
              </a:rPr>
              <a:t> خطأ شخصي.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</a:t>
            </a:r>
            <a:r>
              <a:rPr lang="ar-IQ" sz="2000" dirty="0" err="1" smtClean="0">
                <a:solidFill>
                  <a:schemeClr val="tx1"/>
                </a:solidFill>
              </a:rPr>
              <a:t>الاصل</a:t>
            </a:r>
            <a:r>
              <a:rPr lang="ar-IQ" sz="2000" dirty="0" smtClean="0">
                <a:solidFill>
                  <a:schemeClr val="tx1"/>
                </a:solidFill>
              </a:rPr>
              <a:t> في </a:t>
            </a:r>
            <a:r>
              <a:rPr lang="ar-IQ" sz="2000" dirty="0" err="1" smtClean="0">
                <a:solidFill>
                  <a:schemeClr val="tx1"/>
                </a:solidFill>
              </a:rPr>
              <a:t>الاشياء</a:t>
            </a:r>
            <a:r>
              <a:rPr lang="ar-IQ" sz="2000" dirty="0" smtClean="0">
                <a:solidFill>
                  <a:schemeClr val="tx1"/>
                </a:solidFill>
              </a:rPr>
              <a:t> </a:t>
            </a:r>
            <a:r>
              <a:rPr lang="ar-IQ" sz="2000" dirty="0" err="1" smtClean="0">
                <a:solidFill>
                  <a:schemeClr val="tx1"/>
                </a:solidFill>
              </a:rPr>
              <a:t>الاباحة</a:t>
            </a:r>
            <a:r>
              <a:rPr lang="ar-IQ" sz="2000" dirty="0" smtClean="0">
                <a:solidFill>
                  <a:schemeClr val="tx1"/>
                </a:solidFill>
              </a:rPr>
              <a:t> حتى يرد الدليل على التحريم </a:t>
            </a:r>
            <a:r>
              <a:rPr lang="ar-IQ" sz="2000" dirty="0" err="1" smtClean="0">
                <a:solidFill>
                  <a:schemeClr val="tx1"/>
                </a:solidFill>
              </a:rPr>
              <a:t>او</a:t>
            </a:r>
            <a:r>
              <a:rPr lang="ar-IQ" sz="2000" dirty="0" smtClean="0">
                <a:solidFill>
                  <a:schemeClr val="tx1"/>
                </a:solidFill>
              </a:rPr>
              <a:t> المنع.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مبدأ عدم رجعية القرارات </a:t>
            </a:r>
            <a:r>
              <a:rPr lang="ar-IQ" sz="2000" dirty="0" err="1" smtClean="0">
                <a:solidFill>
                  <a:schemeClr val="tx1"/>
                </a:solidFill>
              </a:rPr>
              <a:t>الادارية</a:t>
            </a:r>
            <a:r>
              <a:rPr lang="ar-IQ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4400" y="431074"/>
            <a:ext cx="106984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2400" b="1" dirty="0" smtClean="0">
                <a:cs typeface="PT Bold Mirror" pitchFamily="2" charset="-78"/>
              </a:rPr>
              <a:t>ثانياً- العرف : </a:t>
            </a:r>
            <a:endParaRPr lang="en-US" sz="2400" dirty="0" smtClean="0">
              <a:cs typeface="PT Bold Mirror" pitchFamily="2" charset="-78"/>
            </a:endParaRPr>
          </a:p>
          <a:p>
            <a:pPr algn="r" rtl="1"/>
            <a:r>
              <a:rPr lang="ar-IQ" dirty="0" smtClean="0"/>
              <a:t>العرف </a:t>
            </a:r>
            <a:r>
              <a:rPr lang="ar-IQ" dirty="0" err="1" smtClean="0"/>
              <a:t>الاداري</a:t>
            </a:r>
            <a:r>
              <a:rPr lang="ar-IQ" dirty="0" smtClean="0"/>
              <a:t>، مجموعة من القواعد التي درجت </a:t>
            </a:r>
            <a:r>
              <a:rPr lang="ar-IQ" dirty="0" err="1" smtClean="0"/>
              <a:t>الادارة</a:t>
            </a:r>
            <a:r>
              <a:rPr lang="ar-IQ" dirty="0" smtClean="0"/>
              <a:t> على </a:t>
            </a:r>
            <a:r>
              <a:rPr lang="ar-IQ" dirty="0" err="1" smtClean="0"/>
              <a:t>اتباعها</a:t>
            </a:r>
            <a:r>
              <a:rPr lang="ar-IQ" dirty="0" smtClean="0"/>
              <a:t> فيما يتصل بمجال من نشاطها، </a:t>
            </a:r>
            <a:r>
              <a:rPr lang="ar-IQ" dirty="0" err="1" smtClean="0"/>
              <a:t>اذ</a:t>
            </a:r>
            <a:r>
              <a:rPr lang="ar-IQ" dirty="0" smtClean="0"/>
              <a:t> تصبح هذه القواعد بمثابة القواعد القانونية المكتوبة من حيث </a:t>
            </a:r>
            <a:r>
              <a:rPr lang="ar-IQ" dirty="0" err="1" smtClean="0"/>
              <a:t>الزامها</a:t>
            </a:r>
            <a:r>
              <a:rPr lang="ar-IQ" dirty="0" smtClean="0"/>
              <a:t> ووجوب الخضوع لها.</a:t>
            </a:r>
            <a:endParaRPr lang="en-US" dirty="0" smtClean="0"/>
          </a:p>
          <a:p>
            <a:pPr algn="r" rtl="1"/>
            <a:r>
              <a:rPr lang="ar-IQ" dirty="0" smtClean="0"/>
              <a:t>ومن المعلوم </a:t>
            </a:r>
            <a:r>
              <a:rPr lang="ar-IQ" dirty="0" err="1" smtClean="0"/>
              <a:t>ان</a:t>
            </a:r>
            <a:r>
              <a:rPr lang="ar-IQ" dirty="0" smtClean="0"/>
              <a:t> العرف يتكون من ركنين: </a:t>
            </a:r>
            <a:r>
              <a:rPr lang="ar-IQ" dirty="0" err="1" smtClean="0"/>
              <a:t>الاول</a:t>
            </a:r>
            <a:r>
              <a:rPr lang="ar-IQ" dirty="0" smtClean="0"/>
              <a:t> الركن المادي، ويعني اعتياد </a:t>
            </a:r>
            <a:r>
              <a:rPr lang="ar-IQ" dirty="0" err="1" smtClean="0"/>
              <a:t>الادارة</a:t>
            </a:r>
            <a:r>
              <a:rPr lang="ar-IQ" dirty="0" smtClean="0"/>
              <a:t> على </a:t>
            </a:r>
            <a:r>
              <a:rPr lang="ar-IQ" dirty="0" err="1" smtClean="0"/>
              <a:t>اتباع</a:t>
            </a:r>
            <a:r>
              <a:rPr lang="ar-IQ" dirty="0" smtClean="0"/>
              <a:t> نهج معين في تنظيم نشاط معين من نشاطاتها بصورة </a:t>
            </a:r>
            <a:r>
              <a:rPr lang="ar-IQ" dirty="0" err="1" smtClean="0"/>
              <a:t>دائمية</a:t>
            </a:r>
            <a:r>
              <a:rPr lang="ar-IQ" dirty="0" smtClean="0"/>
              <a:t> ومنتظمة. </a:t>
            </a:r>
            <a:r>
              <a:rPr lang="ar-IQ" dirty="0" err="1" smtClean="0"/>
              <a:t>اما</a:t>
            </a:r>
            <a:r>
              <a:rPr lang="ar-IQ" dirty="0" smtClean="0"/>
              <a:t> الركن الثاني فهو الركن المعنوي الذي يتمثل في الشعور </a:t>
            </a:r>
            <a:r>
              <a:rPr lang="ar-IQ" dirty="0" err="1" smtClean="0"/>
              <a:t>بالزامية</a:t>
            </a:r>
            <a:r>
              <a:rPr lang="ar-IQ" dirty="0" smtClean="0"/>
              <a:t> هذا الاعتياد.</a:t>
            </a:r>
            <a:endParaRPr lang="en-US" dirty="0" smtClean="0"/>
          </a:p>
          <a:p>
            <a:pPr algn="r" rtl="1"/>
            <a:r>
              <a:rPr lang="ar-IQ" dirty="0" smtClean="0"/>
              <a:t>ويعد العرف مصدراً من مصادر المشروعية غير المكتوبة ينبغي </a:t>
            </a:r>
            <a:r>
              <a:rPr lang="ar-IQ" dirty="0" err="1" smtClean="0"/>
              <a:t>ان</a:t>
            </a:r>
            <a:r>
              <a:rPr lang="ar-IQ" dirty="0" smtClean="0"/>
              <a:t> تتوافر الشروط </a:t>
            </a:r>
            <a:r>
              <a:rPr lang="ar-IQ" dirty="0" err="1" smtClean="0"/>
              <a:t>الاتية</a:t>
            </a:r>
            <a:r>
              <a:rPr lang="ar-IQ" dirty="0" smtClean="0"/>
              <a:t>:-</a:t>
            </a:r>
            <a:endParaRPr lang="en-US" dirty="0" smtClean="0"/>
          </a:p>
          <a:p>
            <a:pPr lvl="0" algn="r" rtl="1"/>
            <a:r>
              <a:rPr lang="ar-IQ" dirty="0" err="1" smtClean="0"/>
              <a:t>ان</a:t>
            </a:r>
            <a:r>
              <a:rPr lang="ar-IQ" dirty="0" smtClean="0"/>
              <a:t> يكون العرف عاماً.</a:t>
            </a:r>
            <a:endParaRPr lang="en-US" dirty="0" smtClean="0"/>
          </a:p>
          <a:p>
            <a:pPr lvl="0" algn="r" rtl="1"/>
            <a:r>
              <a:rPr lang="ar-IQ" dirty="0" smtClean="0"/>
              <a:t>وان تطبقه </a:t>
            </a:r>
            <a:r>
              <a:rPr lang="ar-IQ" dirty="0" err="1" smtClean="0"/>
              <a:t>الادارة</a:t>
            </a:r>
            <a:r>
              <a:rPr lang="ar-IQ" dirty="0" smtClean="0"/>
              <a:t> بصورة دائمة ومنتظمة.</a:t>
            </a:r>
            <a:endParaRPr lang="en-US" dirty="0" smtClean="0"/>
          </a:p>
          <a:p>
            <a:pPr lvl="0" algn="r" rtl="1"/>
            <a:r>
              <a:rPr lang="ar-IQ" dirty="0" smtClean="0"/>
              <a:t>وان يكون قديماً قد مضى على تكراره مدة زمنية معقولة.</a:t>
            </a:r>
            <a:endParaRPr lang="en-US" dirty="0" smtClean="0"/>
          </a:p>
          <a:p>
            <a:pPr lvl="0" algn="r" rtl="1"/>
            <a:r>
              <a:rPr lang="ar-IQ" dirty="0" err="1" smtClean="0"/>
              <a:t>ان</a:t>
            </a:r>
            <a:r>
              <a:rPr lang="ar-IQ" dirty="0" smtClean="0"/>
              <a:t> لا يكون مخالفاً لنص قانوني اعتيادي </a:t>
            </a:r>
            <a:r>
              <a:rPr lang="ar-IQ" dirty="0" err="1" smtClean="0"/>
              <a:t>او</a:t>
            </a:r>
            <a:r>
              <a:rPr lang="ar-IQ" dirty="0" smtClean="0"/>
              <a:t> للنظام العام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الاداب</a:t>
            </a:r>
            <a:r>
              <a:rPr lang="ar-IQ" dirty="0" smtClean="0"/>
              <a:t> العامة.</a:t>
            </a:r>
            <a:endParaRPr lang="en-US" dirty="0" smtClean="0"/>
          </a:p>
          <a:p>
            <a:pPr algn="r" rtl="1"/>
            <a:r>
              <a:rPr lang="ar-IQ" dirty="0" smtClean="0"/>
              <a:t>وينبغي على </a:t>
            </a:r>
            <a:r>
              <a:rPr lang="ar-IQ" dirty="0" err="1" smtClean="0"/>
              <a:t>الادارة</a:t>
            </a:r>
            <a:r>
              <a:rPr lang="ar-IQ" dirty="0" smtClean="0"/>
              <a:t> احترام العرف بوصفه مصدراً من مصادر المشروعية غير المكتوبة، في كل ما تصدره من </a:t>
            </a:r>
            <a:r>
              <a:rPr lang="ar-IQ" dirty="0" err="1" smtClean="0"/>
              <a:t>اعمال</a:t>
            </a:r>
            <a:r>
              <a:rPr lang="ar-IQ" dirty="0" smtClean="0"/>
              <a:t> قانونية </a:t>
            </a:r>
            <a:r>
              <a:rPr lang="ar-IQ" dirty="0" err="1" smtClean="0"/>
              <a:t>او</a:t>
            </a:r>
            <a:r>
              <a:rPr lang="ar-IQ" dirty="0" smtClean="0"/>
              <a:t> مادية ايجابية </a:t>
            </a:r>
            <a:r>
              <a:rPr lang="ar-IQ" dirty="0" err="1" smtClean="0"/>
              <a:t>ام</a:t>
            </a:r>
            <a:r>
              <a:rPr lang="ar-IQ" dirty="0" smtClean="0"/>
              <a:t> سلبية، </a:t>
            </a:r>
            <a:r>
              <a:rPr lang="ar-IQ" dirty="0" err="1" smtClean="0"/>
              <a:t>والا</a:t>
            </a:r>
            <a:r>
              <a:rPr lang="ar-IQ" dirty="0" smtClean="0"/>
              <a:t> كان عملها غير مشروع، فالعرف </a:t>
            </a:r>
            <a:r>
              <a:rPr lang="ar-IQ" dirty="0" err="1" smtClean="0"/>
              <a:t>الاداري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توافرت شروطه سيكون ملزماً </a:t>
            </a:r>
            <a:r>
              <a:rPr lang="ar-IQ" dirty="0" err="1" smtClean="0"/>
              <a:t>للادارة</a:t>
            </a:r>
            <a:r>
              <a:rPr lang="ar-IQ" dirty="0" smtClean="0"/>
              <a:t> على غرار مصادر المشروعية المكتوبة </a:t>
            </a:r>
            <a:r>
              <a:rPr lang="ar-IQ" dirty="0" err="1" smtClean="0"/>
              <a:t>الاخرى</a:t>
            </a:r>
            <a:r>
              <a:rPr lang="ar-IQ" dirty="0" smtClean="0"/>
              <a:t>، </a:t>
            </a:r>
            <a:r>
              <a:rPr lang="ar-IQ" dirty="0" err="1" smtClean="0"/>
              <a:t>الا</a:t>
            </a:r>
            <a:r>
              <a:rPr lang="ar-IQ" dirty="0" smtClean="0"/>
              <a:t> انه سيكون في منزلة </a:t>
            </a:r>
            <a:r>
              <a:rPr lang="ar-IQ" dirty="0" err="1" smtClean="0"/>
              <a:t>ادنى</a:t>
            </a:r>
            <a:r>
              <a:rPr lang="ar-IQ" dirty="0" smtClean="0"/>
              <a:t> من منزلة النص المكتوب أي القانون الاعتيادي الصادر من البرلمان، </a:t>
            </a:r>
            <a:r>
              <a:rPr lang="ar-IQ" dirty="0" err="1" smtClean="0"/>
              <a:t>فاذا</a:t>
            </a:r>
            <a:r>
              <a:rPr lang="ar-IQ" dirty="0" smtClean="0"/>
              <a:t> خالف العرف تشريعاً </a:t>
            </a:r>
            <a:r>
              <a:rPr lang="ar-IQ" dirty="0" err="1" smtClean="0"/>
              <a:t>اعتيادياص</a:t>
            </a:r>
            <a:r>
              <a:rPr lang="ar-IQ" dirty="0" smtClean="0"/>
              <a:t>، </a:t>
            </a:r>
            <a:r>
              <a:rPr lang="ar-IQ" dirty="0" err="1" smtClean="0"/>
              <a:t>فيهمل</a:t>
            </a:r>
            <a:r>
              <a:rPr lang="ar-IQ" dirty="0" smtClean="0"/>
              <a:t> العرف </a:t>
            </a:r>
            <a:r>
              <a:rPr lang="ar-IQ" dirty="0" smtClean="0"/>
              <a:t>ويطبق التشريع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210</Words>
  <Application>Microsoft Office PowerPoint</Application>
  <PresentationFormat>مخصص</PresentationFormat>
  <Paragraphs>10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Facet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CITY.NET</cp:lastModifiedBy>
  <cp:revision>4</cp:revision>
  <dcterms:created xsi:type="dcterms:W3CDTF">2014-09-12T02:18:09Z</dcterms:created>
  <dcterms:modified xsi:type="dcterms:W3CDTF">2019-01-02T20:32:37Z</dcterms:modified>
</cp:coreProperties>
</file>