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4640" y="3135086"/>
            <a:ext cx="6492240" cy="1201783"/>
          </a:xfrm>
        </p:spPr>
        <p:txBody>
          <a:bodyPr>
            <a:normAutofit/>
          </a:bodyPr>
          <a:lstStyle/>
          <a:p>
            <a:pPr algn="r"/>
            <a:endParaRPr lang="ar-IQ" sz="2000" b="1" dirty="0" smtClean="0"/>
          </a:p>
          <a:p>
            <a:pPr algn="r"/>
            <a:r>
              <a:rPr lang="ar-IQ" sz="4400" b="1" dirty="0" smtClean="0">
                <a:cs typeface="PT Bold Mirror" pitchFamily="2" charset="-78"/>
              </a:rPr>
              <a:t>تدرج القواعد القانونية</a:t>
            </a:r>
            <a:r>
              <a:rPr lang="ar-IQ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271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0891" y="731520"/>
            <a:ext cx="1122099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 dirty="0" smtClean="0">
                <a:cs typeface="Simple Bold Jut Out" pitchFamily="2" charset="-78"/>
              </a:rPr>
              <a:t>تدرج القواعد القانونية : </a:t>
            </a:r>
            <a:endParaRPr lang="en-US" dirty="0" smtClean="0">
              <a:cs typeface="Simple Bold Jut Out" pitchFamily="2" charset="-78"/>
            </a:endParaRPr>
          </a:p>
          <a:p>
            <a:pPr algn="r" rtl="1"/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وهذا يؤدي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القول بأن مصادر مبدأ المشروعية ليست على درجة واحدة من القوة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وانما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هنالك مصادر تعلو على مصادر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اخرى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، أي بعبارة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اخرى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ادق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هنالك بعض القواعد تتمتع بقوة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الزامية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مما تتمتع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به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القواعد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الاخرى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التي تأتي بعدها في المرتبة، ومن ثم يجب على كل سلطة عند قيامها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بانشاء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القواعد القانونية من المعلوم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مصادر مبدأ المشروعية متعددة، وعند حدوث تعارض بين هذه المصادر فان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الامر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يقتضي حل هذه المشكلة من خلال المفاضلة بين هذه المصادر.</a:t>
            </a:r>
            <a:endParaRPr lang="en-US" sz="2000" b="1" dirty="0" smtClean="0">
              <a:latin typeface="Arabic Typesetting" pitchFamily="66" charset="-78"/>
              <a:ea typeface="Monotype Koufi" pitchFamily="2" charset="-78"/>
              <a:cs typeface="Monotype Koufi" pitchFamily="2" charset="-78"/>
            </a:endParaRPr>
          </a:p>
          <a:p>
            <a:pPr algn="r" rtl="1"/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تراعي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احكام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القواعد القانونية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،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اذ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لا يجوز للقاعدة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الادنى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مرتبة تعديل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او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الغاء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القاعدة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مرتبة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والا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كانت مخالفة للمشروعية.</a:t>
            </a:r>
            <a:endParaRPr lang="en-US" sz="2000" b="1" dirty="0" smtClean="0">
              <a:latin typeface="Arabic Typesetting" pitchFamily="66" charset="-78"/>
              <a:ea typeface="Monotype Koufi" pitchFamily="2" charset="-78"/>
              <a:cs typeface="Monotype Koufi" pitchFamily="2" charset="-78"/>
            </a:endParaRPr>
          </a:p>
          <a:p>
            <a:pPr algn="r" rtl="1"/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وان هنالك اتفاقاً بين الفقه والقضاء على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تحتل القواعد الدستورية قمة القواعد القانونية المكتوبة ومن ثم تأتي بعدها القواعد التشريعية الاعتيادية ثم القرارات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الادارية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التنظيمية، في حين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المبادئ القانونية العامة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تاتي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في مرتبة القواعد التشريعية الاعتيادية، بوصفها من المصادر غير المكتوبة المشروعية، ثم يجئ بعد ذلك العرف الذي هو بمرتبة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ادنى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من النص المكتوب (القانون).</a:t>
            </a:r>
            <a:endParaRPr lang="en-US" sz="2000" b="1" dirty="0" smtClean="0">
              <a:latin typeface="Arabic Typesetting" pitchFamily="66" charset="-78"/>
              <a:ea typeface="Monotype Koufi" pitchFamily="2" charset="-78"/>
              <a:cs typeface="Monotype Koufi" pitchFamily="2" charset="-78"/>
            </a:endParaRPr>
          </a:p>
          <a:p>
            <a:pPr algn="r" rtl="1"/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هذا التسلسل المشار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اليه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يعتمد على المعيار الشكلي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او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العضوي وهذا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الاخير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يعتمد على مرتبة السلطة، التي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اصدرت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القاعدة القانونية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والاجراءات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المتبعة لذلك، فالقاعدة الصادرة من سلطة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تعد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مرتبة من تلك الصادرة من سلطة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ادنى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،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فاذا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اصدرت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القاعدتان من السلطة نفسها، كانت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الاجراءات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المتبعة في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اصدارهما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هي المرجح بينهما، فالقاعدة التي تصدر على وفق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اجراءات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اشد،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اعلى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مرتبة من تلك التي لا تتطلب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لاصدارها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سوى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اجراءات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اعتيادية،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او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لا تتطلب أي </a:t>
            </a:r>
            <a:r>
              <a:rPr lang="ar-IQ" sz="2000" b="1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اجراءات</a:t>
            </a:r>
            <a:r>
              <a:rPr lang="ar-IQ" sz="2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.</a:t>
            </a:r>
            <a:endParaRPr lang="en-US" sz="2000" b="1" dirty="0" smtClean="0">
              <a:latin typeface="Arabic Typesetting" pitchFamily="66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0081" y="731517"/>
            <a:ext cx="10502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>
                <a:cs typeface="PT Bold Mirror" pitchFamily="2" charset="-78"/>
              </a:rPr>
              <a:t>نتائج تدرج القواعد القانونية</a:t>
            </a:r>
            <a:r>
              <a:rPr lang="ar-IQ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ومعنى ذلك </a:t>
            </a:r>
            <a:r>
              <a:rPr lang="ar-IQ" dirty="0" err="1" smtClean="0"/>
              <a:t>ان</a:t>
            </a:r>
            <a:r>
              <a:rPr lang="ar-IQ" dirty="0" smtClean="0"/>
              <a:t> القوانين التي تقرها السلطة التشريعية وتخالف </a:t>
            </a:r>
            <a:r>
              <a:rPr lang="ar-IQ" dirty="0" err="1" smtClean="0"/>
              <a:t>بها</a:t>
            </a:r>
            <a:r>
              <a:rPr lang="ar-IQ" dirty="0" smtClean="0"/>
              <a:t> </a:t>
            </a:r>
            <a:r>
              <a:rPr lang="ar-IQ" dirty="0" err="1" smtClean="0"/>
              <a:t>احكام</a:t>
            </a:r>
            <a:r>
              <a:rPr lang="ar-IQ" dirty="0" smtClean="0"/>
              <a:t> الدستور تكون باطلة، ومن ثم يمكن للقضاء </a:t>
            </a:r>
            <a:r>
              <a:rPr lang="ar-IQ" dirty="0" err="1" smtClean="0"/>
              <a:t>ان</a:t>
            </a:r>
            <a:r>
              <a:rPr lang="ar-IQ" dirty="0" smtClean="0"/>
              <a:t> يحكم بعدم دستوريتها، فضلاً عن هذا فان القرارات التنظيمية </a:t>
            </a:r>
            <a:r>
              <a:rPr lang="ar-IQ" dirty="0" err="1" smtClean="0"/>
              <a:t>الادارية</a:t>
            </a:r>
            <a:r>
              <a:rPr lang="ar-IQ" dirty="0" smtClean="0"/>
              <a:t> التي تصدرها السلطة التنفيذية وتخالف </a:t>
            </a:r>
            <a:r>
              <a:rPr lang="ar-IQ" dirty="0" err="1" smtClean="0"/>
              <a:t>بها</a:t>
            </a:r>
            <a:r>
              <a:rPr lang="ar-IQ" dirty="0" smtClean="0"/>
              <a:t> </a:t>
            </a:r>
            <a:r>
              <a:rPr lang="ar-IQ" dirty="0" err="1" smtClean="0"/>
              <a:t>احكام</a:t>
            </a:r>
            <a:r>
              <a:rPr lang="ar-IQ" dirty="0" smtClean="0"/>
              <a:t> الدستور، </a:t>
            </a:r>
            <a:r>
              <a:rPr lang="ar-IQ" dirty="0" err="1" smtClean="0"/>
              <a:t>او</a:t>
            </a:r>
            <a:r>
              <a:rPr lang="ar-IQ" dirty="0" smtClean="0"/>
              <a:t> القوانين الاعتيادية تكون باطلة </a:t>
            </a:r>
            <a:r>
              <a:rPr lang="ar-IQ" dirty="0" err="1" smtClean="0"/>
              <a:t>ايضاً</a:t>
            </a:r>
            <a:r>
              <a:rPr lang="ar-IQ" dirty="0" smtClean="0"/>
              <a:t>، ويحكم القضاء بعدم دستوريتها </a:t>
            </a:r>
            <a:r>
              <a:rPr lang="ar-IQ" dirty="0" err="1" smtClean="0"/>
              <a:t>او</a:t>
            </a:r>
            <a:r>
              <a:rPr lang="ar-IQ" dirty="0" smtClean="0"/>
              <a:t> بعدم </a:t>
            </a:r>
            <a:endParaRPr lang="en-US" dirty="0" smtClean="0"/>
          </a:p>
          <a:p>
            <a:pPr algn="r"/>
            <a:r>
              <a:rPr lang="ar-IQ" dirty="0" smtClean="0"/>
              <a:t>مشروعيتها. وهذه النتائج هي :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3100250" y="2259874"/>
            <a:ext cx="812074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IQ" sz="2000" b="1" dirty="0" smtClean="0"/>
              <a:t>- عدم </a:t>
            </a:r>
            <a:r>
              <a:rPr lang="ar-IQ" sz="2000" b="1" dirty="0" smtClean="0"/>
              <a:t>دستورية القوانين</a:t>
            </a:r>
            <a:endParaRPr lang="en-US" sz="2000" b="1" dirty="0" smtClean="0"/>
          </a:p>
          <a:p>
            <a:pPr algn="r"/>
            <a:r>
              <a:rPr lang="ar-IQ" b="1" dirty="0" smtClean="0"/>
              <a:t>هو مخالفة القانون لقواعد الدستور ، ومن ثم يجوز للقاضي </a:t>
            </a:r>
            <a:r>
              <a:rPr lang="ar-IQ" b="1" dirty="0" err="1" smtClean="0"/>
              <a:t>الغائه</a:t>
            </a:r>
            <a:r>
              <a:rPr lang="ar-IQ" b="1" dirty="0" smtClean="0"/>
              <a:t> لعدم دستوريته </a:t>
            </a:r>
          </a:p>
          <a:p>
            <a:pPr algn="r"/>
            <a:r>
              <a:rPr lang="ar-IQ" b="1" smtClean="0"/>
              <a:t>- البطلان </a:t>
            </a:r>
            <a:r>
              <a:rPr lang="ar-IQ" b="1" dirty="0" smtClean="0"/>
              <a:t>: إن مخالفة القواعد الدستورية يؤدي </a:t>
            </a:r>
            <a:r>
              <a:rPr lang="ar-IQ" b="1" dirty="0" err="1" smtClean="0"/>
              <a:t>الى</a:t>
            </a:r>
            <a:r>
              <a:rPr lang="ar-IQ" b="1" dirty="0" smtClean="0"/>
              <a:t> بطلان عمل </a:t>
            </a:r>
            <a:r>
              <a:rPr lang="ar-IQ" b="1" dirty="0" err="1" smtClean="0"/>
              <a:t>الادارة</a:t>
            </a:r>
            <a:r>
              <a:rPr lang="ar-IQ" b="1" dirty="0" smtClean="0"/>
              <a:t> سواء أكان عملاً ماديا أو قانونياً . وللبطلان ثلاث درجات :- </a:t>
            </a:r>
          </a:p>
          <a:p>
            <a:pPr algn="r"/>
            <a:r>
              <a:rPr lang="ar-IQ" b="1" dirty="0" smtClean="0"/>
              <a:t>- الانعدام </a:t>
            </a:r>
          </a:p>
          <a:p>
            <a:pPr algn="r"/>
            <a:r>
              <a:rPr lang="ar-IQ" b="1" dirty="0" smtClean="0"/>
              <a:t>- البطلان المطلق </a:t>
            </a:r>
          </a:p>
          <a:p>
            <a:pPr algn="r"/>
            <a:r>
              <a:rPr lang="ar-IQ" b="1" dirty="0" smtClean="0"/>
              <a:t>- البطلان النسبي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40</TotalTime>
  <Words>312</Words>
  <Application>Microsoft Office PowerPoint</Application>
  <PresentationFormat>مخصص</PresentationFormat>
  <Paragraphs>15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Savon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CITY.NET</cp:lastModifiedBy>
  <cp:revision>4</cp:revision>
  <dcterms:created xsi:type="dcterms:W3CDTF">2014-09-12T02:12:20Z</dcterms:created>
  <dcterms:modified xsi:type="dcterms:W3CDTF">2019-01-02T21:14:03Z</dcterms:modified>
</cp:coreProperties>
</file>