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84" autoAdjust="0"/>
    <p:restoredTop sz="94660"/>
  </p:normalViewPr>
  <p:slideViewPr>
    <p:cSldViewPr snapToGrid="0">
      <p:cViewPr varScale="1">
        <p:scale>
          <a:sx n="71" d="100"/>
          <a:sy n="71" d="100"/>
        </p:scale>
        <p:origin x="-4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pPr/>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pPr/>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pPr/>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pPr/>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pPr/>
              <a:t>1/4/2019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pPr/>
              <a:t>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pPr/>
              <a:t>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pPr/>
              <a:t>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pPr/>
              <a:t>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pPr/>
              <a:t>1/4/2019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pPr/>
              <a:t>1/4/2019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pPr/>
              <a:t>1/4/2019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dirty="0" smtClean="0"/>
              <a:t> </a:t>
            </a:r>
            <a:r>
              <a:rPr lang="ar-IQ" sz="6000" b="1" dirty="0" smtClean="0"/>
              <a:t>الرقابة </a:t>
            </a:r>
            <a:r>
              <a:rPr lang="ar-IQ" sz="6000" b="1" dirty="0" err="1" smtClean="0"/>
              <a:t>الادارية</a:t>
            </a:r>
            <a:r>
              <a:rPr lang="ar-IQ" sz="6000" b="1" dirty="0" smtClean="0"/>
              <a:t> على المشروعية</a:t>
            </a:r>
            <a:r>
              <a:rPr lang="en-US" sz="6000" b="1" dirty="0" smtClean="0"/>
              <a:t>  </a:t>
            </a:r>
            <a:endParaRPr lang="en-US" sz="60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387934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
            <a:ext cx="12192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38125" algn="l"/>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الرقابة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38125" algn="l"/>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وهي الرقابة التي تتولاها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بنفسها، للتحري عن مشروعية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الصادرة منها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مدى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ملاءمتها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للظروف المحيطة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38125" algn="l"/>
              </a:tabLst>
            </a:pP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واجب احترام القانون بمعناه الواسع في كل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القانونية والمادية الصادرة منها ومن ثم فأن عليها الرجوع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وابطال</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تلك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كانت مخالفة للقانون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غير ملائمة للظروف الجديدة من خلال تعديلها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الغائها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سحبها.</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38125" algn="l"/>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ومن نافلة القول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الهدف الرئيسي من الرقابة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هو تحقيق مبدأ المشروعية وضمان الحفاظ على حقوق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وحرياتهم فضلاً عن كفالة حسن سير المرافق العامة وتنفيذ القوانين والقرارات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التنظيمية وضمان نزاهة الموظفين وكفايتهم.</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38125" algn="l"/>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مزايا الرقابة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38125" algn="l"/>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تتميز الرقابة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بما يأتي:-</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هي رقابة مرنة ويسيرة، تمارسها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من تلقاء نفسها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نبتء</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تظلم مقدم من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وهي لا تتطلب من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اتباع</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اجراءات</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قد تتسم بالطول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البطئ</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التعقيد، فضلاً عن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لاتحمل</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اعباء</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مالية مثلما يحتاج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اليه</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الطعن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امام</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القضاء.</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هي رقابة تشتمل على الرقابة على مشروعية العمل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فضلاً عن رقابة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الملاءمة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التي تمتد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بحث الظروف الاجتماعية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والانسانية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كافة التي تحيط بالقرار وظروف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اصداره</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الرقابة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تؤدي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سحب القرار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الغائه</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تعديله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تحويله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القرار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الاخر</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وهي سلطات واسعة لا يمكن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تمتلكها أي جهة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اخرى</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عدا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رقابة تمارسها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نفسها، ومن ثم فهي تمتلك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ازاءها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صلاحيات واسعة التقدير والتفسير بما يتيح لها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اعادة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النظر في قراراتها.</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رقابة ملزمة،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فالادارة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ليست حرة في مخالفة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احكام</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القانون،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وانما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ينبغي عليها تصحيح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الاخطاء</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التي وقعت فيها بما ينسجم مع قواعد القانون.</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رقابة تبرز في الدول ذات النظام القضائي الموحد الذي يتسم بوجود جهة قضائية واحدة وهي جهة القضاء الاعتيادي، الذي ينظر في المنازعات المدنية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كافة، لاسيما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اذا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تعددت الاستثناءات التي تمنع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من الطعن في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اعمال</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امام</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القضاء، فلا يبقى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امام</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سوى اللجوء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التظلمات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ar-IQ"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11981329"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الاساس</a:t>
            </a: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القانوني للرقابة </a:t>
            </a:r>
            <a:r>
              <a:rPr kumimoji="0" lang="ar-IQ" sz="24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لقد تعددت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الاراء</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التي قيلت بشأن تحديد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الاساس</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القانوني للرقابة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اعمالها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فذهب رأي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القرارات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لا تتمتع بالحجية القانونية التي تتمتع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الاحكام</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القضائية مما يتيح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الرجوع عنها.</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وذهب رأي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اخر</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القرار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غير المشروع يكون مهدداً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بالالغاء</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من خلال القضاء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اذا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طعن فيه صاحب مصلحة، ولما كان طريق القضاء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ممنوعاص</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نفسها، فانه يكون لها الرجوع عن هذا القرار لموازنة حق ذوي المصلحة في الطعن فيه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امام</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القضاء.</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ويرى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اخرون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السلطة الرئاسية التي يمتلكها الرؤساء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الاداريون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تجاه مرؤوسيهم، تتيح لهم تقويم وتصحيح وتوجيه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اوامر</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مرؤوسيهم، ومن ثم فهي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اساس</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الرقابة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اعمالها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واخيراً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اتجه بعض الفقهاء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تأسيس الرقابة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فكرة المصلحة العامة، فضلاً عن مبدأ المشروعية نحن نؤيد هذا الاتجاه لان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العامة لم تنشأ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لاجل</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تحقيق المصلحة العامة بضمان سير المرافق العامة بانتظام واستمرار، والمحافظة على النظام العام،  وهذا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الامر</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يقتضي منها التقيد في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اصدار</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قراراتها، فان خالفته فينبغي عليها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ترجع عن هذه القرارات المخالفة للقانون</a:t>
            </a: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ar-IQ"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12192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tab pos="228600" algn="l"/>
                <a:tab pos="249238"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انواع الرقابة الادارية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28600" algn="l"/>
                <a:tab pos="249238"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قسمت الرقابة الادارية تقسيمات متعددة منها تقسيمات ادارية على رقابة داخلية ورقابة خارجية، ويراد بالرقابة الداخلية الرقابة التي يباشرها اعضاء المرفق او المؤسسة نفسها. اما الخارجية فهي الرقابة التي تباشرها هيأت ادارية تختص كل منها برقابة نوع معين من اوجه النشاط الاداري للسلطة التنفيذية فهذه الرقابة تباشرها هيأت ادارية منفصلة عن الاجهزة الادارية المطلوب مراقبة اعمالها. كما قسمت الرقابة الادارية على رقابة تلقائية ورقابة تجري بناء على تظلم وسندرس هذا التقسيم بشيء من التفصيل.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28600" algn="l"/>
                <a:tab pos="249238"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اولاً: الرقابة التلقائية: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28600" algn="l"/>
                <a:tab pos="249238"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وهي الرقابة التي تجريها الدولة من تلقاء نفسها، وهي بصدد مراجعة اعمالها والتفتيش عليها، وهي اما ان تكون ولائية او رئاسية.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228600" algn="l"/>
                <a:tab pos="249238"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الرقابة الولائية: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28600" algn="l"/>
                <a:tab pos="249238"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وفيها يقوم عضو الادارة الذي قام بالتصرف بمراجعته وتقليب النظر حوله، فاذا اكتشف خطأ فيه، فأنه يقوم بالغائه او تعديله او استبداله باخر، مع ملاحظة ان هنالك حالات يستنفذ فيها العضو الاداري سلطته باصدار القرار، ومن ثم لا يجوز له الرجوع فيه. ومن الامثلة على ذلك قرارات لجان الكمارك وتقدير الضرائب ومجالس التأديب.</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228600" algn="l"/>
                <a:tab pos="249238"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الرقابة الرئاسية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28600" algn="l"/>
                <a:tab pos="249238"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وهي التي يتولاها الرئيس الاداري على اعمال المرؤوسين سواء اقام بهذه الرقابة بنفسه ام كلف معاونيه القيام بها.  وان حق الرقابة مقرر للرئيس الاداري لانه تقع على عاتقه مسؤولية حسن سير العمل في المرفق العام. واذ تكون المسؤولية تكون السلطة. ان الرقابة الرئاسية اما ان تكون سابقة على العمل الاداري او لاحقة عليه.</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228600" algn="l"/>
                <a:tab pos="249238"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الرقابة السابقة: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28600" algn="l"/>
                <a:tab pos="249238"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يملك الرئيس الاداري الحق في توجيه مرؤوسيه وارشادهم في تأدية اعمالهم ويتمثل ذلك فيما يصدره اليهم من اوامر وتعليمات ومنشورات يلتزم المرؤوس باحترامها وتطبيقها، والا تعرض للمسؤولية التأديبية.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228600" algn="l"/>
                <a:tab pos="249238"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 الرقابة اللاحقة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28600" algn="l"/>
                <a:tab pos="249238"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تتضمن السلطة الرئاسية حق مراقبة اعمال المرؤوسين والتعقيب عليها بعد صدورها فعلى الرئيس الاداري ان يراجع ويراقب من تلقاء نفسه اعمال المرؤوسين. فاذا اكتشف فيها اخطاء قانونياً او وجدها غير ملائمة بسبب الاوضاع والظروف المحيطة بها، فله الغاء العمل او تعديله جزئياً، او احلال عمل اخر محله مع ملاحظة انه لا يجوز للرئيس الاداري ممارسة السلطات المذكورة الا في حدود المواعيد المقررة قانوناً لانه بانقضائها يكتسب العمل حصانة تعصمه من الالغاء او السحب او التعديل، اذا اتصل به حق للغير.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28600" algn="l"/>
                <a:tab pos="249238"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هذا والاصل ان تسري السلطة الرئاسية بحق المرؤوسين جميعهم الا من استثني بنص خاص مثل ان يخول القانون موظزفاً اختصاصاً نهائياً في موضوع معين، فلا يجوز للرئيس الاداري ان يعقب على عمل المرؤس هذا، لاننا نكون في مواجهة قاعدة توزيع الاختصاص بين الاثنين، ما لا يجوز لاي منهما الخروج عليها. كما قد يفوض القانون للمرؤوس ممارسة اختصاص معين مع ابقائه خاضعاً لرقابة الرئيس الاداري، فيملك الاخير في هذه الحالة سلطة مراقبة اعمال المرؤوس بما تنطوي عليه من الغاء او سحب او تعديل ولكن لا يحق له الحلول محله في ممارسة الاختصاص ابتداءً، بل ان عليه ان ينتظر قيام المرؤوس بالعمل ثم يباشر رقابته عليه، وبخلاف ذلك يعد عمل الرئيس الاداري مخالفاً للقانون.</a:t>
            </a:r>
            <a:endParaRPr kumimoji="0" lang="ar-IQ" sz="16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1199477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tab pos="238125"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ثانياً: الرقابة الادارية بناءً على تظلم</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وهي الرقابة التي تجري بناءً على تظلم يقدمه احد الافراد، ويمكن ان يأخذ الاشكال الاتية:-</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التظلم الولائي:</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وفيه يتقدم المتضرر من العمل الاداري تظلماً الى الموظف الذي اصدره، ويطلب منه اعادة النظر فيه وازالة ما لحقه من ظلم منه، فيقوم الموظف المذكور بفحص التظلم، فاذا اقتنع بصحة ما ورد فيه جاز له ان يسحب او يلغي او يعدل العمل الذي صدر منه، كما ان بامكانه ان يلتزم الصمت، هذا ويستطيع الفرد المتضرر ان يتقدم بهذا النوع من التظلم لاكثر من مرة واحدة، كما انه يستطيع ان يتقدم به حتى من دون وجود نص قانوني يبيح له بذلك.</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التظلم الرئاسي</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في هذا الشكل يقدم التظلم الى الرئيس الاداري للموظف الذي اصدر القرار، وقد يحقق هذا النظام للمتضرر مأربه، لان الرئيس الاداري يتمتع بسلطة حقيقية على اعمال المرؤوسين هذا ويمكن ان يأخذ التظلم الرئاسي احدى الصورتين</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التظلم الرئاسي متعدد الدرجات:</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وفيه يستطيع المتظلم اللجوء الى درجات متعددة في السلم الاداري للمنظمة، التي يتظلم من اعمالها، فالمتضرر من قرار اداري اصدره مدير ناحية مثلاُ يستطيع التظلم منه امام القائمقام، والمحافظ، ووزير الداخلية.</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التظلم الرئاسي بدرجة واحدة:</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وهو يجير اما بنص في القانون يقرر الحق في التظلم، كما هو الحال فيما يخص التظلم من قرار المحافظ برفض تأسيس (جمعية تعاونية) اذ يجوز التظلم من القرار المذكور امام وزير الداخلية، او ان التظلم المشار اليه ينبع من طبيعة نظام تدرج الوظيفة الادارية، الذي يتيح للرئيس الاداري سلطة واسعة على اعمال المرؤوسين، وبذلك يعد هذا التظلم القاعدة العامة في حين ان التظلم الذي مصدره القانون يمثل الاستثناء.</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1600" b="1"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التظلم الى لجنة:</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توجد في نطاق الادارة لجان متعددة يحدد القانون تشكيلاتها واختصاصاتها تتولى مهمة النظر في تظلمات الافراد على اعمال الادارة، وقد تباشر المهمة المذكورة من تلقاء نفسها ومن دون حاجة الى تظلم.</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ان رقابة اللجان الادارية تمثل في مرحلة متوسطة بين الرقابة الادارية والرقابة القضائية وفي اكثر الحالات ينتهي بها التطور الانتقال نحو الرقابة القضائية فمجلس الدولة الفرنسي بدأ عمله على شكل لجان ادارية وانتهى الى سلطة قضائية تباشر رقابة قضائية كاملة على اعمال الادارة.</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15152" y="-1"/>
            <a:ext cx="11779623" cy="51636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38125" algn="l"/>
              </a:tabLst>
            </a:pPr>
            <a:r>
              <a:rPr kumimoji="0" lang="ar-IQ"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مقارنة بين الرقابة </a:t>
            </a:r>
            <a:r>
              <a:rPr kumimoji="0" lang="ar-IQ" sz="16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والرقابة القضائية</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هنالك اختلاف بين بين جهتي الرقابة من حيث الطبيعة القانونية، وهذا متأتي من خضوعها لقواعد قانونية مختلفة ويتجلى هذا الاختلاف في النقاط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الاتية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238125" algn="l"/>
              </a:tabLst>
            </a:pP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تمارس الرقابة القضائية من المحاكم بينما تمارس الرقابة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من السلطات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238125" algn="l"/>
              </a:tabLst>
            </a:pP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لا تتحرك الرقابة القضائية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بدعوى يتقدم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بها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المتضرر (الطاعن) فالمحكمة لا تنعقد تلقائياً، بينما تتحرك الرقابة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في بعض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الاحيان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بصورة تلقائية ومن دون حاجة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الى</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تظلم.</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238125" algn="l"/>
              </a:tabLst>
            </a:pP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تنحصر الرقابة القضائية في مراقبة مشروعية القرار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والتأكد من مدى مطابقته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لاحكام</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القانون.  وقد تمتد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احياناً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الى</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الملائمة، بينما تصل الرقابة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الى</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مديات</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اوسع</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فقد تنطوي على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الغاء</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او</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سحب القرار غير المشروع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او</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تعديله جزئياً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او</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استبداله بقرار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اخر</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238125" algn="l"/>
              </a:tabLst>
            </a:pP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تتميز الرقابة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من الرقابة القضائية بعدم خضوعها للقواعد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الاجرائية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المعقدة التي تسير عليها الدعوى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امام</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القضاء.</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238125" algn="l"/>
              </a:tabLst>
            </a:pP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لا تتضمن الرقابة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اثار</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الحكم القضائي جميعاً مثل مبدأ حجية الشيء المقضي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به</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وان كان الفقهاء قد سحبوا هذا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الاثر</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الى</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القرار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ايضاً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فقالوا بحجية الشيء المقرر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به</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238125" algn="l"/>
              </a:tabLst>
            </a:pP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التظلم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امام</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قد يؤدي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الى</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صدور قرار تنفيذي منها، بينما يؤدي التظلم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امام</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القضاء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الى</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صدور حكم.</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0" marR="0" lvl="0" indent="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1"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عيوب الرقابة </a:t>
            </a:r>
            <a:r>
              <a:rPr kumimoji="0" lang="ar-IQ" sz="1600" b="1"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0" marR="0" lvl="0" indent="0" algn="justLow" defTabSz="914400" rtl="1" eaLnBrk="0" fontAlgn="base" latinLnBrk="0" hangingPunct="0">
              <a:lnSpc>
                <a:spcPct val="100000"/>
              </a:lnSpc>
              <a:spcBef>
                <a:spcPct val="0"/>
              </a:spcBef>
              <a:spcAft>
                <a:spcPct val="0"/>
              </a:spcAft>
              <a:buClrTx/>
              <a:buSzTx/>
              <a:buFontTx/>
              <a:buNone/>
              <a:tabLst>
                <a:tab pos="238125" algn="l"/>
              </a:tabLst>
            </a:pP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الرقابة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ليست كافية لحماية حقوق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الافراد</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وحرياتهم، ولضمان مبدأ المشروعية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للاسباب</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الاتية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0" marR="0" lvl="0" indent="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الرقابة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تكون قوية في الدول ذات النظام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المركزي نظراً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الى</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تمتع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الرؤوساء</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الاداريين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فيها بسلطة رئاسية قوية تتناول المرؤوسين في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اشخاصهم</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واعمالهم</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في حين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الدول التي تتبنى النظام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اللا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مركزي وهو النظام السائد حالياً، فان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الهيأت</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اللامركزية تتمتع باستقلال تجاه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المركزية، وليس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للاخيرة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رقابة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وصائية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مقيدة ومحصورة في نطاق معين لا يجوز تجاوزه، فهي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اما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تؤيد العمل برمته،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او</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ترفضه مع احتمال الطعن في هذا الرفض، وبعبارة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اخرى</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ليس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للادارة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المركزية سلطة التوجيه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او</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اصدار</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الاوامر</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والتعليمات الملزمة لهذه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الهيأت</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ولا يجوز لها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تحل محلها في ممارسة اختصاصاتها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اذا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اجاز</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لها القانون ذلك.</a:t>
            </a:r>
            <a:endParaRPr kumimoji="0" lang="en-US" sz="1600" b="0" i="0" u="none" strike="noStrike" cap="none" normalizeH="0" baseline="0" dirty="0" smtClean="0">
              <a:ln>
                <a:noFill/>
              </a:ln>
              <a:solidFill>
                <a:schemeClr val="tx1"/>
              </a:solidFill>
              <a:effectLst/>
              <a:latin typeface="Angsana New" pitchFamily="18" charset="-34"/>
              <a:cs typeface="Angsana New" pitchFamily="18" charset="-34"/>
            </a:endParaRPr>
          </a:p>
          <a:p>
            <a:pPr marL="0" marR="0" lvl="0" indent="0" algn="justLow" defTabSz="914400" rtl="1" eaLnBrk="0" fontAlgn="base" latinLnBrk="0" hangingPunct="0">
              <a:lnSpc>
                <a:spcPct val="100000"/>
              </a:lnSpc>
              <a:spcBef>
                <a:spcPct val="0"/>
              </a:spcBef>
              <a:spcAft>
                <a:spcPct val="0"/>
              </a:spcAft>
              <a:buClrTx/>
              <a:buSzTx/>
              <a:buFontTx/>
              <a:buChar char="•"/>
              <a:tabLst>
                <a:tab pos="238125" algn="l"/>
              </a:tabLst>
            </a:pP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الرقابة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تمارس من الهيأة التي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اصدرت</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العمل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او</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من السلطة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الادارية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الرئاسية، ومن ثم فهي رقابة ذاتية لا تصدر من هيأة محايدة ومستقلة،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فالادارة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تجمع بين صفتي الخصم والحكم فيما يخص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اعمالها</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محل الرقابة، وهذا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الامر</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لا يحقق العدالة التي ينشدها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الافراد</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فضلاً عن هذا فان اعتراف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الادارة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بأخطائها وانحرافاتها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امر</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عسير التحقق في كثير من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الاحيان</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a:t>
            </a:r>
            <a:r>
              <a:rPr kumimoji="0" lang="ar-IQ" sz="1600" b="0" i="0" u="none" strike="noStrike" cap="none" normalizeH="0" baseline="0" dirty="0" err="1" smtClean="0">
                <a:ln>
                  <a:noFill/>
                </a:ln>
                <a:solidFill>
                  <a:schemeClr val="tx1"/>
                </a:solidFill>
                <a:effectLst/>
                <a:latin typeface="Angsana New" pitchFamily="18" charset="-34"/>
                <a:ea typeface="Times New Roman" pitchFamily="18" charset="0"/>
                <a:cs typeface="Simplified Arabic" pitchFamily="18" charset="-78"/>
              </a:rPr>
              <a:t>فالادارة</a:t>
            </a:r>
            <a:r>
              <a:rPr kumimoji="0" lang="ar-IQ" sz="1600" b="0" i="0" u="none" strike="noStrike" cap="none" normalizeH="0" baseline="0" dirty="0" smtClean="0">
                <a:ln>
                  <a:noFill/>
                </a:ln>
                <a:solidFill>
                  <a:schemeClr val="tx1"/>
                </a:solidFill>
                <a:effectLst/>
                <a:latin typeface="Angsana New" pitchFamily="18" charset="-34"/>
                <a:ea typeface="Times New Roman" pitchFamily="18" charset="0"/>
                <a:cs typeface="Simplified Arabic" pitchFamily="18" charset="-78"/>
              </a:rPr>
              <a:t> تتشبث بعملها على الرغم من تيقنها بعدم مشروعية العمل، ما دام ذلك يحقق مصلحتها، ولو كان ذلك على حساب مبدأ المشروعية.</a:t>
            </a:r>
            <a:endParaRPr kumimoji="0" lang="ar-IQ" sz="1600" b="0" i="0" u="none" strike="noStrike" cap="none" normalizeH="0" baseline="0" dirty="0" smtClean="0">
              <a:ln>
                <a:noFill/>
              </a:ln>
              <a:solidFill>
                <a:schemeClr val="tx1"/>
              </a:solidFill>
              <a:effectLst/>
              <a:latin typeface="Angsana New" pitchFamily="18" charset="-34"/>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8</TotalTime>
  <Words>1739</Words>
  <Application>Microsoft Office PowerPoint</Application>
  <PresentationFormat>مخصص</PresentationFormat>
  <Paragraphs>56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Wood Type</vt:lpstr>
      <vt:lpstr> الرقابة الادارية على المشروعية  </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CITY.NET</cp:lastModifiedBy>
  <cp:revision>7</cp:revision>
  <dcterms:created xsi:type="dcterms:W3CDTF">2014-09-12T02:14:24Z</dcterms:created>
  <dcterms:modified xsi:type="dcterms:W3CDTF">2019-01-04T07:34:14Z</dcterms:modified>
</cp:coreProperties>
</file>