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11495314" cy="1463040"/>
          </a:xfrm>
        </p:spPr>
        <p:txBody>
          <a:bodyPr/>
          <a:lstStyle/>
          <a:p>
            <a:r>
              <a:rPr lang="ar-IQ" dirty="0" smtClean="0"/>
              <a:t> </a:t>
            </a:r>
            <a:r>
              <a:rPr lang="ar-IQ" sz="4000" dirty="0" smtClean="0">
                <a:cs typeface="Old Antic Outline Shaded" pitchFamily="2" charset="-78"/>
              </a:rPr>
              <a:t>تنظيم الرقابة القضائية على أعمال </a:t>
            </a:r>
            <a:r>
              <a:rPr lang="ar-IQ" sz="4000" dirty="0" err="1" smtClean="0">
                <a:cs typeface="Old Antic Outline Shaded" pitchFamily="2" charset="-78"/>
              </a:rPr>
              <a:t>الادارة</a:t>
            </a:r>
            <a:r>
              <a:rPr lang="ar-IQ" sz="4000" dirty="0" smtClean="0">
                <a:cs typeface="Old Antic Outline Shaded" pitchFamily="2" charset="-78"/>
              </a:rPr>
              <a:t> العامة</a:t>
            </a:r>
            <a:endParaRPr lang="en-US" sz="4000" dirty="0">
              <a:cs typeface="Old Antic Outline Shad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19349" y="679269"/>
            <a:ext cx="990164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Low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Simplified Arabic" pitchFamily="18" charset="-78"/>
                <a:ea typeface="Times New Roman" pitchFamily="18" charset="0"/>
                <a:cs typeface="Simple Bold Jut Out" pitchFamily="2" charset="-78"/>
              </a:rPr>
              <a:t>تنظيم الرقابة القضائية على </a:t>
            </a:r>
            <a:r>
              <a:rPr lang="ar-SA" sz="2400" b="1" dirty="0" err="1" smtClean="0">
                <a:latin typeface="Simplified Arabic" pitchFamily="18" charset="-78"/>
                <a:ea typeface="Times New Roman" pitchFamily="18" charset="0"/>
                <a:cs typeface="Simple Bold Jut Out" pitchFamily="2" charset="-78"/>
              </a:rPr>
              <a:t>اعمال</a:t>
            </a:r>
            <a:r>
              <a:rPr lang="ar-SA" sz="2400" b="1" dirty="0" smtClean="0">
                <a:latin typeface="Simplified Arabic" pitchFamily="18" charset="-78"/>
                <a:ea typeface="Times New Roman" pitchFamily="18" charset="0"/>
                <a:cs typeface="Simple Bold Jut Out" pitchFamily="2" charset="-78"/>
              </a:rPr>
              <a:t> </a:t>
            </a:r>
            <a:r>
              <a:rPr lang="ar-SA" sz="2400" b="1" dirty="0" err="1" smtClean="0">
                <a:latin typeface="Simplified Arabic" pitchFamily="18" charset="-78"/>
                <a:ea typeface="Times New Roman" pitchFamily="18" charset="0"/>
                <a:cs typeface="Simple Bold Jut Out" pitchFamily="2" charset="-78"/>
              </a:rPr>
              <a:t>الادارة</a:t>
            </a:r>
            <a:endParaRPr lang="ar-IQ" sz="2400" dirty="0" smtClean="0">
              <a:latin typeface="Arial" pitchFamily="34" charset="0"/>
              <a:ea typeface="Times New Roman" pitchFamily="18" charset="0"/>
              <a:cs typeface="Simple Bold Jut Out" pitchFamily="2" charset="-78"/>
            </a:endParaRPr>
          </a:p>
          <a:p>
            <a:pPr lvl="0" indent="457200" algn="justLow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IQ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إ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ن بعض الدول تكتفي </a:t>
            </a:r>
            <a:r>
              <a:rPr lang="ar-SA" b="1" dirty="0" err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</a:t>
            </a:r>
            <a:r>
              <a:rPr lang="ar-IQ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إ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نشاء هيأة قضائية واحدة تختص بالفصل في المنازعات </a:t>
            </a:r>
            <a:r>
              <a:rPr lang="ar-SA" b="1" dirty="0" err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الادارية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فضلاً عن المنازعات الفردية، في حين </a:t>
            </a:r>
            <a:r>
              <a:rPr lang="ar-SA" b="1" dirty="0" err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تنشيء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دول </a:t>
            </a:r>
            <a:r>
              <a:rPr lang="ar-IQ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</a:t>
            </a:r>
            <a:r>
              <a:rPr lang="ar-SA" b="1" dirty="0" err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خرى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جهتين قضائيتين، تختص </a:t>
            </a:r>
            <a:r>
              <a:rPr lang="ar-IQ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حداهما بالفصل في المنازعات </a:t>
            </a:r>
            <a:r>
              <a:rPr lang="ar-SA" b="1" dirty="0" err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الادارية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، وتختص الثانية بالمنازعات المدنية التي تنشأ بين </a:t>
            </a:r>
            <a:r>
              <a:rPr lang="ar-SA" b="1" dirty="0" err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</a:t>
            </a:r>
            <a:r>
              <a:rPr lang="ar-IQ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</a:t>
            </a:r>
            <a:r>
              <a:rPr lang="ar-SA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فراد</a:t>
            </a:r>
            <a:r>
              <a:rPr lang="ar-SA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lang="ar-IQ" dirty="0" smtClean="0"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algn="r" rtl="1"/>
            <a:r>
              <a:rPr lang="ar-IQ" b="1" dirty="0" smtClean="0">
                <a:latin typeface="Simplified Arabic" pitchFamily="18" charset="-78"/>
                <a:cs typeface="PT Bold Arch" pitchFamily="2" charset="-78"/>
              </a:rPr>
              <a:t>أولا- </a:t>
            </a:r>
            <a:r>
              <a:rPr lang="ar-IQ" sz="2000" b="1" dirty="0" smtClean="0">
                <a:cs typeface="PT Bold Arch" pitchFamily="2" charset="-78"/>
              </a:rPr>
              <a:t>نظام القضاء الموحد</a:t>
            </a:r>
            <a:endParaRPr lang="en-US" sz="2000" b="1" dirty="0" smtClean="0">
              <a:cs typeface="PT Bold Arch" pitchFamily="2" charset="-78"/>
            </a:endParaRPr>
          </a:p>
          <a:p>
            <a:pPr lvl="0" algn="r" rtl="1"/>
            <a:r>
              <a:rPr lang="ar-IQ" sz="2000" dirty="0" smtClean="0"/>
              <a:t>يسود نظام القضاء الموحد في انجلترا والولايات المتحدة </a:t>
            </a:r>
            <a:r>
              <a:rPr lang="ar-IQ" sz="2000" dirty="0" err="1" smtClean="0"/>
              <a:t>الامريكية</a:t>
            </a:r>
            <a:r>
              <a:rPr lang="ar-IQ" sz="2000" dirty="0" smtClean="0"/>
              <a:t> وبعض الدول التي تأثرت في نظمها المختلفة بالنظام الانجليزي ، تتولى المحاكم الاعتيادية المدنية في انجلترا نظر منازعات </a:t>
            </a:r>
            <a:r>
              <a:rPr lang="ar-IQ" sz="2000" dirty="0" err="1" smtClean="0"/>
              <a:t>الافراد</a:t>
            </a:r>
            <a:r>
              <a:rPr lang="ar-IQ" sz="2000" dirty="0" smtClean="0"/>
              <a:t> ضد تصرفات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. وتتسع سلطة المحاكم هناك على أعمال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 فلا تقتصر على مراقبة مشروعية التصرف </a:t>
            </a:r>
            <a:r>
              <a:rPr lang="ar-IQ" sz="2000" dirty="0" err="1" smtClean="0"/>
              <a:t>الاداري</a:t>
            </a:r>
            <a:r>
              <a:rPr lang="ar-IQ" sz="2000" dirty="0" smtClean="0"/>
              <a:t> بل تمتد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</a:t>
            </a:r>
            <a:r>
              <a:rPr lang="ar-IQ" sz="2000" dirty="0" err="1" smtClean="0"/>
              <a:t>الملاءمة</a:t>
            </a:r>
            <a:r>
              <a:rPr lang="ar-IQ" sz="2000" dirty="0" smtClean="0"/>
              <a:t>، وتصل </a:t>
            </a:r>
            <a:r>
              <a:rPr lang="ar-IQ" sz="2000" dirty="0" err="1" smtClean="0"/>
              <a:t>احياناً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توجيه أوامر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 للقيام بعمل معين </a:t>
            </a:r>
            <a:r>
              <a:rPr lang="ar-IQ" sz="2000" dirty="0" err="1" smtClean="0"/>
              <a:t>او</a:t>
            </a:r>
            <a:r>
              <a:rPr lang="ar-IQ" sz="2000" dirty="0" smtClean="0"/>
              <a:t> الامتناع عنه، حتى </a:t>
            </a:r>
            <a:r>
              <a:rPr lang="ar-IQ" sz="2000" dirty="0" err="1" smtClean="0"/>
              <a:t>ان</a:t>
            </a:r>
            <a:r>
              <a:rPr lang="ar-IQ" sz="2000" dirty="0" smtClean="0"/>
              <a:t> بعض الفقهاء شبه سلطة القضاء على </a:t>
            </a:r>
            <a:r>
              <a:rPr lang="ar-IQ" sz="2000" dirty="0" err="1" smtClean="0"/>
              <a:t>اعمال</a:t>
            </a:r>
            <a:r>
              <a:rPr lang="ar-IQ" sz="2000" dirty="0" smtClean="0"/>
              <a:t> </a:t>
            </a:r>
            <a:r>
              <a:rPr lang="ar-IQ" sz="2000" dirty="0" err="1" smtClean="0"/>
              <a:t>الادارة</a:t>
            </a:r>
            <a:r>
              <a:rPr lang="ar-IQ" sz="2000" dirty="0" smtClean="0"/>
              <a:t> بالسلطة الرئاسية.</a:t>
            </a:r>
          </a:p>
          <a:p>
            <a:pPr lvl="0" algn="r" rtl="1"/>
            <a:r>
              <a:rPr lang="ar-IQ" sz="2000" b="1" dirty="0" smtClean="0"/>
              <a:t> </a:t>
            </a:r>
            <a:r>
              <a:rPr lang="ar-IQ" sz="2000" b="1" dirty="0" smtClean="0">
                <a:cs typeface="PT Bold Arch" pitchFamily="2" charset="-78"/>
              </a:rPr>
              <a:t>ثانياً- نظام القضاء المزدوج</a:t>
            </a:r>
            <a:endParaRPr lang="en-US" sz="2000" dirty="0" smtClean="0">
              <a:cs typeface="PT Bold Arch" pitchFamily="2" charset="-78"/>
            </a:endParaRPr>
          </a:p>
          <a:p>
            <a:pPr algn="r" rtl="1"/>
            <a:r>
              <a:rPr lang="ar-IQ" sz="2000" dirty="0" smtClean="0"/>
              <a:t>يقوم نظام القضاء المزدوج على أساس وجود جهتين قضائيتين، تتولى أحداهما النظر في المنازعات بين </a:t>
            </a:r>
            <a:r>
              <a:rPr lang="ar-IQ" sz="2000" dirty="0" err="1" smtClean="0"/>
              <a:t>الافراد</a:t>
            </a:r>
            <a:r>
              <a:rPr lang="ar-IQ" sz="2000" dirty="0" smtClean="0"/>
              <a:t>، وتختص الأخرى بالنظر في المنازعات الإدارية، ولذلك يطلق على هذه الجهة القضائية الأخيرة اصطلاح القضاء الإداري.</a:t>
            </a:r>
            <a:endParaRPr lang="en-US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186</Words>
  <Application>Microsoft Office PowerPoint</Application>
  <PresentationFormat>مخصص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Integral</vt:lpstr>
      <vt:lpstr> تنظيم الرقابة القضائية على أعمال الادارة العامة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CITY.NET</cp:lastModifiedBy>
  <cp:revision>3</cp:revision>
  <dcterms:created xsi:type="dcterms:W3CDTF">2014-09-12T02:18:28Z</dcterms:created>
  <dcterms:modified xsi:type="dcterms:W3CDTF">2019-01-03T17:32:19Z</dcterms:modified>
</cp:coreProperties>
</file>