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8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5474" y="2560319"/>
            <a:ext cx="9888583" cy="1387567"/>
          </a:xfrm>
        </p:spPr>
        <p:txBody>
          <a:bodyPr>
            <a:normAutofit/>
          </a:bodyPr>
          <a:lstStyle/>
          <a:p>
            <a:r>
              <a:rPr lang="ar-IQ" dirty="0" smtClean="0"/>
              <a:t> </a:t>
            </a:r>
            <a:r>
              <a:rPr lang="ar-IQ" sz="4400" b="1" dirty="0" smtClean="0"/>
              <a:t>نشأة القضاء </a:t>
            </a:r>
            <a:r>
              <a:rPr lang="ar-IQ" sz="4400" b="1" dirty="0" err="1" smtClean="0"/>
              <a:t>الاداري</a:t>
            </a:r>
            <a:r>
              <a:rPr lang="ar-IQ" sz="4400" b="1" dirty="0" smtClean="0"/>
              <a:t> في فرنسا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642343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074126" y="25360"/>
            <a:ext cx="859100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400" dirty="0" smtClean="0">
                <a:cs typeface="PT Bold Arch" pitchFamily="2" charset="-78"/>
              </a:rPr>
              <a:t>نشأة القضاء </a:t>
            </a:r>
            <a:r>
              <a:rPr lang="ar-IQ" sz="2400" dirty="0" err="1" smtClean="0">
                <a:cs typeface="PT Bold Arch" pitchFamily="2" charset="-78"/>
              </a:rPr>
              <a:t>الاداري</a:t>
            </a:r>
            <a:r>
              <a:rPr lang="ar-IQ" sz="2400" dirty="0" smtClean="0">
                <a:cs typeface="PT Bold Arch" pitchFamily="2" charset="-78"/>
              </a:rPr>
              <a:t> في فرنسا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IQ" sz="2800" b="1" dirty="0" smtClean="0">
                <a:latin typeface="Andalus" pitchFamily="18" charset="-78"/>
                <a:cs typeface="Andalus" pitchFamily="18" charset="-78"/>
              </a:rPr>
              <a:t>نشأ القضاء </a:t>
            </a:r>
            <a:r>
              <a:rPr lang="ar-IQ" sz="2800" b="1" dirty="0" err="1" smtClean="0">
                <a:latin typeface="Andalus" pitchFamily="18" charset="-78"/>
                <a:cs typeface="Andalus" pitchFamily="18" charset="-78"/>
              </a:rPr>
              <a:t>الاداري</a:t>
            </a:r>
            <a:r>
              <a:rPr lang="ar-IQ" sz="2800" b="1" dirty="0" smtClean="0">
                <a:latin typeface="Andalus" pitchFamily="18" charset="-78"/>
                <a:cs typeface="Andalus" pitchFamily="18" charset="-78"/>
              </a:rPr>
              <a:t> في فرنسا نتيجة لعوامل مختلفة </a:t>
            </a:r>
            <a:r>
              <a:rPr lang="ar-IQ" sz="2800" b="1" dirty="0" err="1" smtClean="0">
                <a:latin typeface="Andalus" pitchFamily="18" charset="-78"/>
                <a:cs typeface="Andalus" pitchFamily="18" charset="-78"/>
              </a:rPr>
              <a:t>اسهمت</a:t>
            </a:r>
            <a:r>
              <a:rPr lang="ar-IQ" sz="2800" b="1" dirty="0" smtClean="0">
                <a:latin typeface="Andalus" pitchFamily="18" charset="-78"/>
                <a:cs typeface="Andalus" pitchFamily="18" charset="-78"/>
              </a:rPr>
              <a:t> في ظهورها، ويمكن </a:t>
            </a:r>
            <a:r>
              <a:rPr lang="ar-IQ" sz="2800" b="1" dirty="0" err="1" smtClean="0">
                <a:latin typeface="Andalus" pitchFamily="18" charset="-78"/>
                <a:cs typeface="Andalus" pitchFamily="18" charset="-78"/>
              </a:rPr>
              <a:t>ان</a:t>
            </a:r>
            <a:r>
              <a:rPr lang="ar-IQ" sz="2800" b="1" dirty="0" smtClean="0">
                <a:latin typeface="Andalus" pitchFamily="18" charset="-78"/>
                <a:cs typeface="Andalus" pitchFamily="18" charset="-78"/>
              </a:rPr>
              <a:t> نرجع هذه العوامل </a:t>
            </a:r>
            <a:r>
              <a:rPr lang="ar-IQ" sz="2800" b="1" dirty="0" err="1" smtClean="0">
                <a:latin typeface="Andalus" pitchFamily="18" charset="-78"/>
                <a:cs typeface="Andalus" pitchFamily="18" charset="-78"/>
              </a:rPr>
              <a:t>الى</a:t>
            </a:r>
            <a:r>
              <a:rPr lang="ar-IQ" sz="2800" b="1" dirty="0" smtClean="0">
                <a:latin typeface="Andalus" pitchFamily="18" charset="-78"/>
                <a:cs typeface="Andalus" pitchFamily="18" charset="-78"/>
              </a:rPr>
              <a:t> عاملين: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2800" b="1" dirty="0" smtClean="0">
                <a:latin typeface="Andalus" pitchFamily="18" charset="-78"/>
                <a:cs typeface="Andalus" pitchFamily="18" charset="-78"/>
              </a:rPr>
            </a:br>
            <a:r>
              <a:rPr lang="ar-IQ" sz="2800" b="1" dirty="0" err="1" smtClean="0">
                <a:latin typeface="Andalus" pitchFamily="18" charset="-78"/>
                <a:cs typeface="Andalus" pitchFamily="18" charset="-78"/>
              </a:rPr>
              <a:t>الاول</a:t>
            </a:r>
            <a:r>
              <a:rPr lang="ar-IQ" sz="2800" b="1" dirty="0" smtClean="0">
                <a:latin typeface="Andalus" pitchFamily="18" charset="-78"/>
                <a:cs typeface="Andalus" pitchFamily="18" charset="-78"/>
              </a:rPr>
              <a:t>: عامل قانوني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2800" b="1" dirty="0" smtClean="0">
                <a:latin typeface="Andalus" pitchFamily="18" charset="-78"/>
                <a:cs typeface="Andalus" pitchFamily="18" charset="-78"/>
              </a:rPr>
            </a:br>
            <a:r>
              <a:rPr lang="ar-IQ" sz="2800" b="1" dirty="0" smtClean="0">
                <a:latin typeface="Andalus" pitchFamily="18" charset="-78"/>
                <a:cs typeface="Andalus" pitchFamily="18" charset="-78"/>
              </a:rPr>
              <a:t>من المعلوم </a:t>
            </a:r>
            <a:r>
              <a:rPr lang="ar-IQ" sz="2800" b="1" dirty="0" err="1" smtClean="0">
                <a:latin typeface="Andalus" pitchFamily="18" charset="-78"/>
                <a:cs typeface="Andalus" pitchFamily="18" charset="-78"/>
              </a:rPr>
              <a:t>ان</a:t>
            </a:r>
            <a:r>
              <a:rPr lang="ar-IQ" sz="2800" b="1" dirty="0" smtClean="0">
                <a:latin typeface="Andalus" pitchFamily="18" charset="-78"/>
                <a:cs typeface="Andalus" pitchFamily="18" charset="-78"/>
              </a:rPr>
              <a:t> رجال الثورة الفرنسية اعتنقوا تفسيراً ضيقاً لمبدأ الفصل بين السلطات،  يقوم على الفصل التام والمطلق بين السلطات الثلاث في الدولة السلطة التشريعية والسلطة التنفيذية والسلطة القضائية، واستقلال الواحدة منهما عن </a:t>
            </a:r>
            <a:r>
              <a:rPr lang="ar-IQ" sz="2800" b="1" dirty="0" err="1" smtClean="0">
                <a:latin typeface="Andalus" pitchFamily="18" charset="-78"/>
                <a:cs typeface="Andalus" pitchFamily="18" charset="-78"/>
              </a:rPr>
              <a:t>الاخرى</a:t>
            </a:r>
            <a:r>
              <a:rPr lang="ar-IQ" sz="2800" b="1" dirty="0" smtClean="0">
                <a:latin typeface="Andalus" pitchFamily="18" charset="-78"/>
                <a:cs typeface="Andalus" pitchFamily="18" charset="-78"/>
              </a:rPr>
              <a:t> بما لا يسمح بأي رقابة متبادلة يمكن </a:t>
            </a:r>
            <a:r>
              <a:rPr lang="ar-IQ" sz="2800" b="1" dirty="0" err="1" smtClean="0">
                <a:latin typeface="Andalus" pitchFamily="18" charset="-78"/>
                <a:cs typeface="Andalus" pitchFamily="18" charset="-78"/>
              </a:rPr>
              <a:t>ان</a:t>
            </a:r>
            <a:r>
              <a:rPr lang="ar-IQ" sz="2800" b="1" dirty="0" smtClean="0">
                <a:latin typeface="Andalus" pitchFamily="18" charset="-78"/>
                <a:cs typeface="Andalus" pitchFamily="18" charset="-78"/>
              </a:rPr>
              <a:t> تنشأ بين هذه السلطات، ولا </a:t>
            </a:r>
            <a:r>
              <a:rPr lang="ar-IQ" sz="2800" b="1" dirty="0" err="1" smtClean="0">
                <a:latin typeface="Andalus" pitchFamily="18" charset="-78"/>
                <a:cs typeface="Andalus" pitchFamily="18" charset="-78"/>
              </a:rPr>
              <a:t>سيما</a:t>
            </a:r>
            <a:r>
              <a:rPr lang="ar-IQ" sz="2800" b="1" dirty="0" smtClean="0">
                <a:latin typeface="Andalus" pitchFamily="18" charset="-78"/>
                <a:cs typeface="Andalus" pitchFamily="18" charset="-78"/>
              </a:rPr>
              <a:t> بين السلطتين التنفيذية (</a:t>
            </a:r>
            <a:r>
              <a:rPr lang="ar-IQ" sz="2800" b="1" dirty="0" err="1" smtClean="0">
                <a:latin typeface="Andalus" pitchFamily="18" charset="-78"/>
                <a:cs typeface="Andalus" pitchFamily="18" charset="-78"/>
              </a:rPr>
              <a:t>الادارية</a:t>
            </a:r>
            <a:r>
              <a:rPr lang="ar-IQ" sz="2800" b="1" dirty="0" smtClean="0">
                <a:latin typeface="Andalus" pitchFamily="18" charset="-78"/>
                <a:cs typeface="Andalus" pitchFamily="18" charset="-78"/>
              </a:rPr>
              <a:t>) والسلطة القضائية.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2800" b="1" dirty="0" smtClean="0">
                <a:latin typeface="Andalus" pitchFamily="18" charset="-78"/>
                <a:cs typeface="Andalus" pitchFamily="18" charset="-78"/>
              </a:rPr>
            </a:br>
            <a:r>
              <a:rPr lang="ar-IQ" sz="2800" b="1" dirty="0" smtClean="0">
                <a:latin typeface="Andalus" pitchFamily="18" charset="-78"/>
                <a:cs typeface="Andalus" pitchFamily="18" charset="-78"/>
              </a:rPr>
              <a:t>ولاشك </a:t>
            </a:r>
            <a:r>
              <a:rPr lang="ar-IQ" sz="2800" b="1" dirty="0" err="1" smtClean="0">
                <a:latin typeface="Andalus" pitchFamily="18" charset="-78"/>
                <a:cs typeface="Andalus" pitchFamily="18" charset="-78"/>
              </a:rPr>
              <a:t>ان</a:t>
            </a:r>
            <a:r>
              <a:rPr lang="ar-IQ" sz="2800" b="1" dirty="0" smtClean="0">
                <a:latin typeface="Andalus" pitchFamily="18" charset="-78"/>
                <a:cs typeface="Andalus" pitchFamily="18" charset="-78"/>
              </a:rPr>
              <a:t> هذا الفهم الخاطئ لمبدأ الفصل بين السلطات </a:t>
            </a:r>
            <a:r>
              <a:rPr lang="ar-IQ" sz="2800" b="1" dirty="0" err="1" smtClean="0">
                <a:latin typeface="Andalus" pitchFamily="18" charset="-78"/>
                <a:cs typeface="Andalus" pitchFamily="18" charset="-78"/>
              </a:rPr>
              <a:t>ادى</a:t>
            </a:r>
            <a:r>
              <a:rPr lang="ar-IQ" sz="28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ar-IQ" sz="2800" b="1" dirty="0" err="1" smtClean="0">
                <a:latin typeface="Andalus" pitchFamily="18" charset="-78"/>
                <a:cs typeface="Andalus" pitchFamily="18" charset="-78"/>
              </a:rPr>
              <a:t>الى</a:t>
            </a:r>
            <a:r>
              <a:rPr lang="ar-IQ" sz="2800" b="1" dirty="0" smtClean="0">
                <a:latin typeface="Andalus" pitchFamily="18" charset="-78"/>
                <a:cs typeface="Andalus" pitchFamily="18" charset="-78"/>
              </a:rPr>
              <a:t> جعل </a:t>
            </a:r>
            <a:r>
              <a:rPr lang="ar-IQ" sz="2800" b="1" dirty="0" err="1" smtClean="0">
                <a:latin typeface="Andalus" pitchFamily="18" charset="-78"/>
                <a:cs typeface="Andalus" pitchFamily="18" charset="-78"/>
              </a:rPr>
              <a:t>اعمال</a:t>
            </a:r>
            <a:r>
              <a:rPr lang="ar-IQ" sz="28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ar-IQ" sz="2800" b="1" dirty="0" err="1" smtClean="0">
                <a:latin typeface="Andalus" pitchFamily="18" charset="-78"/>
                <a:cs typeface="Andalus" pitchFamily="18" charset="-78"/>
              </a:rPr>
              <a:t>الادارة</a:t>
            </a:r>
            <a:r>
              <a:rPr lang="ar-IQ" sz="2800" b="1" dirty="0" smtClean="0">
                <a:latin typeface="Andalus" pitchFamily="18" charset="-78"/>
                <a:cs typeface="Andalus" pitchFamily="18" charset="-78"/>
              </a:rPr>
              <a:t> بمنجاة من أي رقابة من القضاء، في حين </a:t>
            </a:r>
            <a:r>
              <a:rPr lang="ar-IQ" sz="2800" b="1" dirty="0" err="1" smtClean="0">
                <a:latin typeface="Andalus" pitchFamily="18" charset="-78"/>
                <a:cs typeface="Andalus" pitchFamily="18" charset="-78"/>
              </a:rPr>
              <a:t>ان</a:t>
            </a:r>
            <a:r>
              <a:rPr lang="ar-IQ" sz="2800" b="1" dirty="0" smtClean="0">
                <a:latin typeface="Andalus" pitchFamily="18" charset="-78"/>
                <a:cs typeface="Andalus" pitchFamily="18" charset="-78"/>
              </a:rPr>
              <a:t> التفسير السليم لهذا المبدأ يستند </a:t>
            </a:r>
            <a:r>
              <a:rPr lang="ar-IQ" sz="2800" b="1" dirty="0" err="1" smtClean="0">
                <a:latin typeface="Andalus" pitchFamily="18" charset="-78"/>
                <a:cs typeface="Andalus" pitchFamily="18" charset="-78"/>
              </a:rPr>
              <a:t>الى</a:t>
            </a:r>
            <a:r>
              <a:rPr lang="ar-IQ" sz="2800" b="1" dirty="0" smtClean="0">
                <a:latin typeface="Andalus" pitchFamily="18" charset="-78"/>
                <a:cs typeface="Andalus" pitchFamily="18" charset="-78"/>
              </a:rPr>
              <a:t> تعاون هذه السلطات مع بعضها، وتوافر عناصر الرقابة المتبادلة فيما بينها لكي لا تنحرف </a:t>
            </a:r>
            <a:r>
              <a:rPr lang="ar-IQ" sz="2800" b="1" dirty="0" err="1" smtClean="0">
                <a:latin typeface="Andalus" pitchFamily="18" charset="-78"/>
                <a:cs typeface="Andalus" pitchFamily="18" charset="-78"/>
              </a:rPr>
              <a:t>احداها</a:t>
            </a:r>
            <a:r>
              <a:rPr lang="ar-IQ" sz="2800" b="1" dirty="0" smtClean="0">
                <a:latin typeface="Andalus" pitchFamily="18" charset="-78"/>
                <a:cs typeface="Andalus" pitchFamily="18" charset="-78"/>
              </a:rPr>
              <a:t> في ممارسة اختصاصاتها.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2800" b="1" dirty="0" smtClean="0">
                <a:latin typeface="Andalus" pitchFamily="18" charset="-78"/>
                <a:cs typeface="Andalus" pitchFamily="18" charset="-78"/>
              </a:rPr>
            </a:br>
            <a:endParaRPr lang="ar-IQ" sz="2800" b="1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48194" y="666206"/>
            <a:ext cx="1109036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الثاني: العامل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التأريخي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2400" b="1" dirty="0" smtClean="0">
                <a:latin typeface="Andalus" pitchFamily="18" charset="-78"/>
                <a:cs typeface="Andalus" pitchFamily="18" charset="-78"/>
              </a:rPr>
            </a:b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كانت المحاكم المدنية القديمة والمسماة بالبرلمانات في ظل النظام الملكي، قد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اسرفت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 في التدخل في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اعمال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 السلطة التنفيذية وعرقلت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الاصلاحلات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 التي حاولت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الادارة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ادخالها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 في ذلك الوقت، فكانت تستدعي رجال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الادارة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 وتوجه لهم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الاوامر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 والنواهي وتناقشهم في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اعمالهم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.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2400" b="1" dirty="0" smtClean="0">
                <a:latin typeface="Andalus" pitchFamily="18" charset="-78"/>
                <a:cs typeface="Andalus" pitchFamily="18" charset="-78"/>
              </a:rPr>
            </a:b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لكل هذا فقد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الغت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 الجمعية التأسيسية التي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انشأها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 رجال الثورة الفرنسية هذه المحاكم واستبدلوها بمحاكم مدنية جديدة،  ولكنهم على الرغم من ذلك منعوا هذه المحاكم الجديدة من النظر في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اعمال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الادارة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 نتيجة الذكريات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الاليمة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 التي خلفتاها المحاكم القديمة ونظرة الريبة والشك التي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احاطت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 بالقضاء الاعتيادي.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2400" b="1" dirty="0" smtClean="0">
                <a:latin typeface="Andalus" pitchFamily="18" charset="-78"/>
                <a:cs typeface="Andalus" pitchFamily="18" charset="-78"/>
              </a:rPr>
            </a:b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ولكن وعلى الرغم من زوال هذين العاملين في الوقت الحاضر، فأن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التساول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 الذي يثار في هذا المجال عن مدى ضرورة وجود القضاء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الاداري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الى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 جانب القضاء الاعتيادي، وهل يمكن الاكتفاء بالقضاء الاعتيادي لكي ينظر في المنازعات كافة سواء تلك التي تنشأ بين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الافراد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 فيما بينهم،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ام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 بينهم وبين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الادارة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؟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2400" b="1" dirty="0" smtClean="0">
                <a:latin typeface="Andalus" pitchFamily="18" charset="-78"/>
                <a:cs typeface="Andalus" pitchFamily="18" charset="-78"/>
              </a:rPr>
            </a:b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ان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 زوال هذه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الاسباب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 في فرنسا لم يمنع القضاء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الاداري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 من الاستمرار في مهامه،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اذ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 ظهرت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اسباب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 جديدة تحتم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بقائ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 هذا القضاء تتمثل في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ان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 هذا القضاء استطاع من خلال المبادئ القانونية التي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انشأها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،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تانيبرز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 قانوناً جديداً هو القانون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الاداري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 الذي يتميز من القانون المدني بقدرته على التوفيق بين حقوق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الافراد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 وحرياتهم من جهة، وحاجات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الادارة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 ومقتضيات المصلحة العامة من جهة </a:t>
            </a:r>
            <a:r>
              <a:rPr lang="ar-IQ" sz="2400" b="1" dirty="0" err="1" smtClean="0">
                <a:latin typeface="Andalus" pitchFamily="18" charset="-78"/>
                <a:cs typeface="Andalus" pitchFamily="18" charset="-78"/>
              </a:rPr>
              <a:t>اخرى</a:t>
            </a:r>
            <a:r>
              <a:rPr lang="ar-IQ" sz="2400" b="1" dirty="0" smtClean="0">
                <a:latin typeface="Andalus" pitchFamily="18" charset="-78"/>
                <a:cs typeface="Andalus" pitchFamily="18" charset="-78"/>
              </a:rPr>
              <a:t>.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2400" b="1" dirty="0" smtClean="0">
                <a:latin typeface="Andalus" pitchFamily="18" charset="-78"/>
                <a:cs typeface="Andalus" pitchFamily="18" charset="-78"/>
              </a:rPr>
            </a:br>
            <a:endParaRPr lang="ar-IQ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</TotalTime>
  <Words>15</Words>
  <Application>Microsoft Office PowerPoint</Application>
  <PresentationFormat>مخصص</PresentationFormat>
  <Paragraphs>3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Parallax</vt:lpstr>
      <vt:lpstr>الشريحة 1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CITY.NET</cp:lastModifiedBy>
  <cp:revision>3</cp:revision>
  <dcterms:created xsi:type="dcterms:W3CDTF">2014-09-12T02:11:33Z</dcterms:created>
  <dcterms:modified xsi:type="dcterms:W3CDTF">2019-01-03T19:15:54Z</dcterms:modified>
</cp:coreProperties>
</file>