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6" r:id="rId2"/>
    <p:sldId id="282"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80" r:id="rId20"/>
  </p:sldIdLst>
  <p:sldSz cx="9144000" cy="5143500" type="screen16x9"/>
  <p:notesSz cx="6858000" cy="9144000"/>
  <p:embeddedFontLst>
    <p:embeddedFont>
      <p:font typeface="Raleway" charset="0"/>
      <p:regular r:id="rId22"/>
      <p:bold r:id="rId23"/>
      <p:italic r:id="rId24"/>
      <p:boldItalic r:id="rId25"/>
    </p:embeddedFont>
    <p:embeddedFont>
      <p:font typeface="PT Bold Mirror" pitchFamily="2" charset="-78"/>
      <p:regular r:id="rId26"/>
    </p:embeddedFont>
    <p:embeddedFont>
      <p:font typeface="Karla" charset="0"/>
      <p:regular r:id="rId27"/>
      <p:bold r:id="rId28"/>
      <p:italic r:id="rId29"/>
      <p:boldItalic r:id="rId30"/>
    </p:embeddedFont>
    <p:embeddedFont>
      <p:font typeface="Microsoft Uighur" pitchFamily="2" charset="-78"/>
      <p:regular r:id="rId31"/>
    </p:embeddedFont>
    <p:embeddedFont>
      <p:font typeface="PT Bold Broken" pitchFamily="2" charset="-78"/>
      <p:regular r:id="rId32"/>
    </p:embeddedFont>
    <p:embeddedFont>
      <p:font typeface="Estrangelo Edessa" pitchFamily="66" charset="0"/>
      <p:regular r:id="rId33"/>
    </p:embeddedFont>
    <p:embeddedFont>
      <p:font typeface="PT Bold Arch" pitchFamily="2" charset="-78"/>
      <p:regular r:id="rId34"/>
    </p:embeddedFont>
    <p:embeddedFont>
      <p:font typeface="Monotype Koufi" pitchFamily="2" charset="-78"/>
      <p:bold r:id="rId35"/>
    </p:embeddedFont>
    <p:embeddedFont>
      <p:font typeface="DecoType Naskh Extensions" pitchFamily="2" charset="-78"/>
      <p:regular r:id="rId36"/>
    </p:embeddedFont>
    <p:embeddedFont>
      <p:font typeface="Simplified Arabic" pitchFamily="18" charset="-78"/>
      <p:regular r:id="rId37"/>
      <p:bold r:id="rId38"/>
    </p:embeddedFont>
    <p:embeddedFont>
      <p:font typeface="Calibri" pitchFamily="34" charset="0"/>
      <p:regular r:id="rId39"/>
      <p:bold r:id="rId40"/>
      <p:italic r:id="rId41"/>
      <p:boldItalic r:id="rId42"/>
    </p:embeddedFont>
    <p:embeddedFont>
      <p:font typeface="Akhbar MT" pitchFamily="2" charset="-78"/>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A7E580E-DB51-40A5-A5F3-E0C27B3B3D71}">
  <a:tblStyle styleId="{FA7E580E-DB51-40A5-A5F3-E0C27B3B3D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autoAdjust="0"/>
    <p:restoredTop sz="94660" autoAdjust="0"/>
  </p:normalViewPr>
  <p:slideViewPr>
    <p:cSldViewPr>
      <p:cViewPr varScale="1">
        <p:scale>
          <a:sx n="98" d="100"/>
          <a:sy n="98" d="100"/>
        </p:scale>
        <p:origin x="-1212" y="-90"/>
      </p:cViewPr>
      <p:guideLst>
        <p:guide orient="horz" pos="1620"/>
        <p:guide pos="2880"/>
      </p:guideLst>
    </p:cSldViewPr>
  </p:slideViewPr>
  <p:outlineViewPr>
    <p:cViewPr>
      <p:scale>
        <a:sx n="33" d="100"/>
        <a:sy n="33" d="100"/>
      </p:scale>
      <p:origin x="24" y="27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ar-IQ" dirty="0" smtClean="0"/>
              <a:t>القضاء</a:t>
            </a:r>
            <a:r>
              <a:rPr lang="ar-IQ" baseline="0" dirty="0" smtClean="0"/>
              <a:t> </a:t>
            </a:r>
            <a:r>
              <a:rPr lang="ar-IQ" baseline="0" dirty="0" err="1" smtClean="0"/>
              <a:t>الاداري</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9" name="Shape 9"/>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Shape 10"/>
          <p:cNvSpPr/>
          <p:nvPr/>
        </p:nvSpPr>
        <p:spPr>
          <a:xfrm>
            <a:off x="-5900" y="759982"/>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Shape 11"/>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Shape 1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3"/>
        <p:cNvGrpSpPr/>
        <p:nvPr/>
      </p:nvGrpSpPr>
      <p:grpSpPr>
        <a:xfrm>
          <a:off x="0" y="0"/>
          <a:ext cx="0" cy="0"/>
          <a:chOff x="0" y="0"/>
          <a:chExt cx="0" cy="0"/>
        </a:xfrm>
      </p:grpSpPr>
      <p:sp>
        <p:nvSpPr>
          <p:cNvPr id="14" name="Shape 14"/>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5" name="Shape 15"/>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6" name="Shape 16"/>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7" name="Shape 17"/>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Shape 18"/>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Shape 20"/>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1" name="Shape 21"/>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2" name="Shape 22"/>
          <p:cNvSpPr/>
          <p:nvPr/>
        </p:nvSpPr>
        <p:spPr>
          <a:xfrm>
            <a:off x="-5900" y="410541"/>
            <a:ext cx="9144152"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3" name="Shape 23"/>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4" name="Shape 2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5" name="Shape 25"/>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grpSp>
        <p:nvGrpSpPr>
          <p:cNvPr id="37" name="Shape 37"/>
          <p:cNvGrpSpPr/>
          <p:nvPr/>
        </p:nvGrpSpPr>
        <p:grpSpPr>
          <a:xfrm>
            <a:off x="-6025" y="0"/>
            <a:ext cx="9168125" cy="5163100"/>
            <a:chOff x="-6025" y="0"/>
            <a:chExt cx="9168125" cy="5163100"/>
          </a:xfrm>
        </p:grpSpPr>
        <p:sp>
          <p:nvSpPr>
            <p:cNvPr id="38" name="Shape 3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Shape 3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Shape 4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Shape 4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Shape 4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Shape 4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Shape 4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Shape 45"/>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Shape 4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Shape 48"/>
          <p:cNvGrpSpPr/>
          <p:nvPr/>
        </p:nvGrpSpPr>
        <p:grpSpPr>
          <a:xfrm>
            <a:off x="-6025" y="0"/>
            <a:ext cx="9168125" cy="5163100"/>
            <a:chOff x="-6025" y="0"/>
            <a:chExt cx="9168125" cy="5163100"/>
          </a:xfrm>
        </p:grpSpPr>
        <p:sp>
          <p:nvSpPr>
            <p:cNvPr id="49" name="Shape 4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Shape 50"/>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Shape 51"/>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Shape 52"/>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Shape 53"/>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Shape 5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Shape 5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6" name="Shape 56"/>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Shape 5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Shape 58"/>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Shape 60"/>
          <p:cNvGrpSpPr/>
          <p:nvPr/>
        </p:nvGrpSpPr>
        <p:grpSpPr>
          <a:xfrm>
            <a:off x="-6025" y="0"/>
            <a:ext cx="9168125" cy="5163100"/>
            <a:chOff x="-6025" y="0"/>
            <a:chExt cx="9168125" cy="5163100"/>
          </a:xfrm>
        </p:grpSpPr>
        <p:sp>
          <p:nvSpPr>
            <p:cNvPr id="61" name="Shape 61"/>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Shape 62"/>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Shape 63"/>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Shape 6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Shape 6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Shape 6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Shape 6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3" name="عنوان 2"/>
          <p:cNvSpPr>
            <a:spLocks noGrp="1"/>
          </p:cNvSpPr>
          <p:nvPr>
            <p:ph type="ctrTitle"/>
          </p:nvPr>
        </p:nvSpPr>
        <p:spPr>
          <a:xfrm>
            <a:off x="1719025" y="428610"/>
            <a:ext cx="5706000" cy="4429155"/>
          </a:xfrm>
        </p:spPr>
        <p:txBody>
          <a:bodyPr/>
          <a:lstStyle/>
          <a:p>
            <a:r>
              <a:rPr lang="ar-IQ" sz="1600" dirty="0" smtClean="0">
                <a:cs typeface="PT Bold Mirror" pitchFamily="2" charset="-78"/>
              </a:rPr>
              <a:t>تنظيم القضاء </a:t>
            </a:r>
            <a:r>
              <a:rPr lang="ar-IQ" sz="1600" dirty="0" err="1" smtClean="0">
                <a:cs typeface="PT Bold Mirror" pitchFamily="2" charset="-78"/>
              </a:rPr>
              <a:t>الاداري</a:t>
            </a:r>
            <a:r>
              <a:rPr lang="ar-IQ" sz="1600" dirty="0" smtClean="0">
                <a:cs typeface="PT Bold Mirror" pitchFamily="2" charset="-78"/>
              </a:rPr>
              <a:t> في العراق </a:t>
            </a:r>
            <a:endParaRPr lang="ar-IQ" dirty="0">
              <a:cs typeface="PT Bold Mirro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txBox="1">
            <a:spLocks noGrp="1"/>
          </p:cNvSpPr>
          <p:nvPr>
            <p:ph type="title"/>
          </p:nvPr>
        </p:nvSpPr>
        <p:spPr>
          <a:xfrm>
            <a:off x="886650" y="398400"/>
            <a:ext cx="7828754" cy="4387928"/>
          </a:xfrm>
          <a:prstGeom prst="rect">
            <a:avLst/>
          </a:prstGeom>
        </p:spPr>
        <p:txBody>
          <a:bodyPr spcFirstLastPara="1" wrap="square" lIns="91425" tIns="91425" rIns="91425" bIns="91425" anchor="t" anchorCtr="0">
            <a:noAutofit/>
          </a:bodyPr>
          <a:lstStyle/>
          <a:p>
            <a:pPr algn="r" rtl="1"/>
            <a:r>
              <a:rPr lang="ar-IQ" sz="1600" dirty="0" smtClean="0">
                <a:solidFill>
                  <a:schemeClr val="tx1"/>
                </a:solidFill>
              </a:rPr>
              <a:t>رابعاً: المستشارون المساعدون :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حدد قانون مجلس الدولة عدد المستشارين المساعدين لا يقل عن (25) خمس وعشرون مستشاراً مساعداً ولا يزيد على نصف عدد المستشارين وهم فئة واحدة يتم تعيينهم بمرسوم جمهوري وبصورة مباشرة</a:t>
            </a:r>
            <a:r>
              <a:rPr lang="ar-SA" sz="1600" dirty="0" smtClean="0">
                <a:solidFill>
                  <a:schemeClr val="tx1"/>
                </a:solidFill>
              </a:rPr>
              <a:t>. </a:t>
            </a:r>
            <a:r>
              <a:rPr lang="ar-IQ" sz="1600" dirty="0" smtClean="0">
                <a:solidFill>
                  <a:schemeClr val="tx1"/>
                </a:solidFill>
              </a:rPr>
              <a:t>ويشترط فيمن يعين بوظيفة مستشار مساعد ما يأتي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أولاً- عراقياً بالولادة ومن أبوين عراقيين .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ثانياً- لا يزيد عمره على (50) خمسون سنة .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ثالثاً- حاصل على شهادة جامعية أولية في الأقل في القانون .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رابعاً – له خدمة فعلية بعد التخرج من الكلية مدة لا تقل عن (14) أربع عشرة سنة في وظيفة قضائية أو قانونية في دوائر الدولة والقطاع العام .</a:t>
            </a:r>
            <a:r>
              <a:rPr lang="en-US" sz="1600" dirty="0" smtClean="0">
                <a:solidFill>
                  <a:schemeClr val="tx1"/>
                </a:solidFill>
              </a:rPr>
              <a:t/>
            </a:r>
            <a:br>
              <a:rPr lang="en-US" sz="1600" dirty="0" smtClean="0">
                <a:solidFill>
                  <a:schemeClr val="tx1"/>
                </a:solidFill>
              </a:rPr>
            </a:br>
            <a:r>
              <a:rPr lang="ar-IQ" sz="1600" dirty="0" smtClean="0">
                <a:solidFill>
                  <a:schemeClr val="tx1"/>
                </a:solidFill>
              </a:rPr>
              <a:t>    وتكون مدة الخدمة المنصوص عليها في أعلاه (12) اثني عشرة سنة للحاصل على شهادة الماجستير في القانون </a:t>
            </a:r>
            <a:r>
              <a:rPr lang="ar-IQ" sz="1600" dirty="0" err="1" smtClean="0">
                <a:solidFill>
                  <a:schemeClr val="tx1"/>
                </a:solidFill>
              </a:rPr>
              <a:t>و</a:t>
            </a:r>
            <a:r>
              <a:rPr lang="ar-IQ" sz="1600" dirty="0" smtClean="0">
                <a:solidFill>
                  <a:schemeClr val="tx1"/>
                </a:solidFill>
              </a:rPr>
              <a:t>(10) عشر سنوات للحاصل على شهادة الدكتوراه في القانون ، سواء أكانت هذه الخدمة قبل أو بعد حصوله على أحدى هاتين الشهادتين وتعد مدة الدراسة </a:t>
            </a:r>
            <a:r>
              <a:rPr lang="ar-IQ" sz="1600" dirty="0" err="1" smtClean="0">
                <a:solidFill>
                  <a:schemeClr val="tx1"/>
                </a:solidFill>
              </a:rPr>
              <a:t>الأصغرية</a:t>
            </a:r>
            <a:r>
              <a:rPr lang="ar-IQ" sz="1600" dirty="0" smtClean="0">
                <a:solidFill>
                  <a:schemeClr val="tx1"/>
                </a:solidFill>
              </a:rPr>
              <a:t> للحصول على أحدى هاتين الشهادتين خدمة لأغراض هذا القانون. </a:t>
            </a:r>
            <a:r>
              <a:rPr lang="en-US" sz="1600" dirty="0" smtClean="0">
                <a:solidFill>
                  <a:schemeClr val="tx1"/>
                </a:solidFill>
              </a:rPr>
              <a:t/>
            </a:r>
            <a:br>
              <a:rPr lang="en-US" sz="1600" dirty="0" smtClean="0">
                <a:solidFill>
                  <a:schemeClr val="tx1"/>
                </a:solidFill>
              </a:rPr>
            </a:br>
            <a:r>
              <a:rPr lang="ar-IQ" sz="1600" dirty="0" smtClean="0">
                <a:solidFill>
                  <a:schemeClr val="tx1"/>
                </a:solidFill>
              </a:rPr>
              <a:t>   ويحضر المستشارون المساعدون اجتماعات الهيأة العامة ويشتركون في النقاش دون حق التصويت</a:t>
            </a:r>
            <a:r>
              <a:rPr lang="ar-SA" sz="1600" dirty="0" smtClean="0">
                <a:solidFill>
                  <a:schemeClr val="tx1"/>
                </a:solidFill>
              </a:rPr>
              <a:t>كما يساهمون في أعمال </a:t>
            </a:r>
            <a:r>
              <a:rPr lang="ar-IQ" sz="1600" dirty="0" smtClean="0">
                <a:solidFill>
                  <a:schemeClr val="tx1"/>
                </a:solidFill>
              </a:rPr>
              <a:t>الهيأة المتخصصة بشرط أن لا تزيد نسبتهم على ثلث عدد المستشارين   </a:t>
            </a:r>
            <a:r>
              <a:rPr lang="en-US" sz="1600" dirty="0" smtClean="0">
                <a:solidFill>
                  <a:schemeClr val="tx1"/>
                </a:solidFill>
              </a:rPr>
              <a:t/>
            </a:r>
            <a:br>
              <a:rPr lang="en-US" sz="1600" dirty="0" smtClean="0">
                <a:solidFill>
                  <a:schemeClr val="tx1"/>
                </a:solidFill>
              </a:rPr>
            </a:br>
            <a:r>
              <a:rPr lang="ar-IQ" sz="1600" dirty="0" smtClean="0">
                <a:solidFill>
                  <a:schemeClr val="tx1"/>
                </a:solidFill>
              </a:rPr>
              <a:t>     ويجوز ترقية المستشار المساعد إلى وظيفة مستشار على أن يكون قد أمضى مدة لا تقل عن (3) ثلاث سنوات في وظيفته وأثبت خلالها كفاءة جيدة ومقدرة على العمل ونشر بحثين قانونيين قيمين في الأقل بناءً على تقييم وتوصية هيأة الرئاسة </a:t>
            </a:r>
            <a:r>
              <a:rPr lang="en-US" sz="1600" dirty="0" smtClean="0">
                <a:solidFill>
                  <a:schemeClr val="tx1"/>
                </a:solidFill>
              </a:rPr>
              <a:t/>
            </a:r>
            <a:br>
              <a:rPr lang="en-US" sz="1600" dirty="0" smtClean="0">
                <a:solidFill>
                  <a:schemeClr val="tx1"/>
                </a:solidFill>
              </a:rPr>
            </a:br>
            <a:endParaRPr sz="1600">
              <a:solidFill>
                <a:schemeClr val="tx1"/>
              </a:solidFill>
              <a:cs typeface="Akhbar MT"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6" name="عنوان 5"/>
          <p:cNvSpPr>
            <a:spLocks noGrp="1"/>
          </p:cNvSpPr>
          <p:nvPr>
            <p:ph type="title"/>
          </p:nvPr>
        </p:nvSpPr>
        <p:spPr>
          <a:xfrm>
            <a:off x="500034" y="428610"/>
            <a:ext cx="8286808" cy="4500594"/>
          </a:xfrm>
        </p:spPr>
        <p:txBody>
          <a:bodyPr/>
          <a:lstStyle/>
          <a:p>
            <a:pPr lvl="0" algn="r" rtl="1"/>
            <a:r>
              <a:rPr lang="ar-IQ" sz="2000" dirty="0" smtClean="0">
                <a:solidFill>
                  <a:schemeClr val="tx1"/>
                </a:solidFill>
              </a:rPr>
              <a:t>حصانة أعضاء مجلس الدولة : </a:t>
            </a:r>
            <a:r>
              <a:rPr lang="en-US" sz="2000" dirty="0" smtClean="0">
                <a:solidFill>
                  <a:schemeClr val="tx1"/>
                </a:solidFill>
              </a:rPr>
              <a:t/>
            </a:r>
            <a:br>
              <a:rPr lang="en-US" sz="2000" dirty="0" smtClean="0">
                <a:solidFill>
                  <a:schemeClr val="tx1"/>
                </a:solidFill>
              </a:rPr>
            </a:br>
            <a:r>
              <a:rPr lang="ar-IQ" sz="2000" dirty="0" smtClean="0">
                <a:solidFill>
                  <a:schemeClr val="tx1"/>
                </a:solidFill>
              </a:rPr>
              <a:t>     لقد حرص المشرع العراقي في توفير الحصانة لأعضاء مجلس الدولة فقد منع توقيف الرئيس ونائب الرئيس والمستشار </a:t>
            </a:r>
            <a:r>
              <a:rPr lang="ar-IQ" sz="2000" dirty="0" err="1" smtClean="0">
                <a:solidFill>
                  <a:schemeClr val="tx1"/>
                </a:solidFill>
              </a:rPr>
              <a:t>و</a:t>
            </a:r>
            <a:r>
              <a:rPr lang="ar-IQ" sz="2000" dirty="0" smtClean="0">
                <a:solidFill>
                  <a:schemeClr val="tx1"/>
                </a:solidFill>
              </a:rPr>
              <a:t> المستشار المنتدب والمستشار المساعد أو اتخاذ الإجراءات الجزائية ضدهم في غير حالة ارتكابهم جناية مشهودة إلا بعد </a:t>
            </a:r>
            <a:r>
              <a:rPr lang="ar-IQ" sz="2000" dirty="0" err="1" smtClean="0">
                <a:solidFill>
                  <a:schemeClr val="tx1"/>
                </a:solidFill>
              </a:rPr>
              <a:t>استحصال</a:t>
            </a:r>
            <a:r>
              <a:rPr lang="ar-IQ" sz="2000" dirty="0" smtClean="0">
                <a:solidFill>
                  <a:schemeClr val="tx1"/>
                </a:solidFill>
              </a:rPr>
              <a:t> إذن من رئيس مجلس الدولة</a:t>
            </a:r>
            <a:r>
              <a:rPr lang="en-US" sz="2000" dirty="0" smtClean="0">
                <a:solidFill>
                  <a:schemeClr val="tx1"/>
                </a:solidFill>
              </a:rPr>
              <a:t/>
            </a:r>
            <a:br>
              <a:rPr lang="en-US" sz="2000" dirty="0" smtClean="0">
                <a:solidFill>
                  <a:schemeClr val="tx1"/>
                </a:solidFill>
              </a:rPr>
            </a:br>
            <a:r>
              <a:rPr lang="ar-IQ" sz="2000" dirty="0" smtClean="0">
                <a:solidFill>
                  <a:schemeClr val="tx1"/>
                </a:solidFill>
              </a:rPr>
              <a:t>    أن هذه الحصانات غير كافية لذلك نجد من الضروري إضافة ضمانات أخرى لأعضاء المجلس منها عدم جواز عزلهم أو إحالتهم إلى التقاعد قبل بلوغهم سن (63) </a:t>
            </a:r>
            <a:r>
              <a:rPr lang="ar-IQ" sz="2000" dirty="0" err="1" smtClean="0">
                <a:solidFill>
                  <a:schemeClr val="tx1"/>
                </a:solidFill>
              </a:rPr>
              <a:t>الا</a:t>
            </a:r>
            <a:r>
              <a:rPr lang="ar-IQ" sz="2000" dirty="0" smtClean="0">
                <a:solidFill>
                  <a:schemeClr val="tx1"/>
                </a:solidFill>
              </a:rPr>
              <a:t> بعد تقديم طلب تحريري أو لأسباب صحية وبناء على تقرير من لجنة طبية رسمية ، وجواز اعتزالهم</a:t>
            </a:r>
            <a:r>
              <a:rPr lang="ar-IQ" sz="1600" dirty="0" smtClean="0"/>
              <a:t> </a:t>
            </a:r>
            <a:r>
              <a:rPr lang="ar-IQ" sz="2000" dirty="0" err="1" smtClean="0">
                <a:solidFill>
                  <a:schemeClr val="tx1"/>
                </a:solidFill>
              </a:rPr>
              <a:t>ا</a:t>
            </a:r>
            <a:r>
              <a:rPr lang="ar-IQ" sz="2000" dirty="0" err="1" smtClean="0">
                <a:solidFill>
                  <a:schemeClr val="tx1"/>
                </a:solidFill>
              </a:rPr>
              <a:t>وجواز</a:t>
            </a:r>
            <a:r>
              <a:rPr lang="ar-IQ" sz="2000" dirty="0" smtClean="0">
                <a:solidFill>
                  <a:schemeClr val="tx1"/>
                </a:solidFill>
              </a:rPr>
              <a:t> اعتزالهم الخدمة مع استحقاقهم للحقوق التقاعدية </a:t>
            </a:r>
            <a:r>
              <a:rPr lang="ar-IQ" sz="2000" dirty="0" smtClean="0">
                <a:solidFill>
                  <a:schemeClr val="tx1"/>
                </a:solidFill>
              </a:rPr>
              <a:t>لخدمة </a:t>
            </a:r>
            <a:r>
              <a:rPr lang="ar-IQ" sz="2000" dirty="0" smtClean="0">
                <a:solidFill>
                  <a:schemeClr val="tx1"/>
                </a:solidFill>
              </a:rPr>
              <a:t>مع استحقاقهم للحقوق التقاعدية </a:t>
            </a:r>
            <a:endParaRPr lang="ar-IQ" sz="20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4000" dirty="0" smtClean="0">
                <a:solidFill>
                  <a:schemeClr val="tx1"/>
                </a:solidFill>
              </a:rPr>
              <a:t>الشرط الثالث </a:t>
            </a:r>
            <a:br>
              <a:rPr lang="ar-IQ" sz="4000" dirty="0" smtClean="0">
                <a:solidFill>
                  <a:schemeClr val="tx1"/>
                </a:solidFill>
              </a:rPr>
            </a:br>
            <a:r>
              <a:rPr lang="ar-IQ" sz="4000" dirty="0" smtClean="0">
                <a:solidFill>
                  <a:schemeClr val="tx1"/>
                </a:solidFill>
              </a:rPr>
              <a:t>العلم بجهة الميراث </a:t>
            </a:r>
            <a:endParaRPr sz="4000" dirty="0">
              <a:solidFill>
                <a:schemeClr val="tx1"/>
              </a:solidFill>
            </a:endParaRPr>
          </a:p>
        </p:txBody>
      </p:sp>
      <p:sp>
        <p:nvSpPr>
          <p:cNvPr id="166" name="Shape 166"/>
          <p:cNvSpPr txBox="1">
            <a:spLocks noGrp="1"/>
          </p:cNvSpPr>
          <p:nvPr>
            <p:ph type="body" idx="1"/>
          </p:nvPr>
        </p:nvSpPr>
        <p:spPr>
          <a:xfrm>
            <a:off x="179512" y="1747274"/>
            <a:ext cx="5544616" cy="3200739"/>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ar-IQ" dirty="0" smtClean="0"/>
              <a:t>ويقصد </a:t>
            </a:r>
            <a:r>
              <a:rPr lang="ar-IQ" dirty="0" err="1" smtClean="0"/>
              <a:t>به</a:t>
            </a:r>
            <a:r>
              <a:rPr lang="ar-IQ" dirty="0" smtClean="0"/>
              <a:t> معرفة سبب الميراث اي معرفة العلاقة التي تربط الوارث الحي بالمورث </a:t>
            </a:r>
            <a:r>
              <a:rPr lang="ar-IQ" dirty="0" err="1" smtClean="0"/>
              <a:t>الميت .</a:t>
            </a:r>
            <a:r>
              <a:rPr lang="ar-IQ" dirty="0" smtClean="0"/>
              <a:t> </a:t>
            </a:r>
          </a:p>
          <a:p>
            <a:pPr marL="0" lvl="0" indent="0" algn="r" rtl="0">
              <a:spcBef>
                <a:spcPts val="600"/>
              </a:spcBef>
              <a:spcAft>
                <a:spcPts val="0"/>
              </a:spcAft>
              <a:buNone/>
            </a:pPr>
            <a:r>
              <a:rPr lang="ar-IQ" dirty="0" smtClean="0"/>
              <a:t>ويجب ان تندرج تحت احد الاسباب </a:t>
            </a:r>
            <a:r>
              <a:rPr lang="ar-IQ" dirty="0" err="1" smtClean="0"/>
              <a:t>الاتية :</a:t>
            </a:r>
            <a:r>
              <a:rPr lang="ar-IQ" dirty="0" smtClean="0"/>
              <a:t>  </a:t>
            </a:r>
          </a:p>
          <a:p>
            <a:pPr marL="0" lvl="0" indent="0" algn="r" rtl="0">
              <a:spcBef>
                <a:spcPts val="600"/>
              </a:spcBef>
              <a:spcAft>
                <a:spcPts val="0"/>
              </a:spcAft>
              <a:buFontTx/>
              <a:buChar char="-"/>
            </a:pPr>
            <a:r>
              <a:rPr lang="ar-IQ" dirty="0" smtClean="0"/>
              <a:t>الولاء</a:t>
            </a:r>
          </a:p>
          <a:p>
            <a:pPr marL="0" lvl="0" indent="0" algn="r" rtl="0">
              <a:spcBef>
                <a:spcPts val="600"/>
              </a:spcBef>
              <a:spcAft>
                <a:spcPts val="0"/>
              </a:spcAft>
              <a:buFontTx/>
              <a:buChar char="-"/>
            </a:pPr>
            <a:r>
              <a:rPr lang="ar-IQ" dirty="0" smtClean="0"/>
              <a:t>الزواج الصحيح</a:t>
            </a:r>
          </a:p>
          <a:p>
            <a:pPr marL="0" lvl="0" indent="0" algn="r" rtl="0">
              <a:spcBef>
                <a:spcPts val="600"/>
              </a:spcBef>
              <a:spcAft>
                <a:spcPts val="0"/>
              </a:spcAft>
              <a:buFontTx/>
              <a:buChar char="-"/>
            </a:pPr>
            <a:r>
              <a:rPr lang="ar-IQ" dirty="0" smtClean="0"/>
              <a:t>القرابة </a:t>
            </a:r>
            <a:r>
              <a:rPr lang="en-US" dirty="0" smtClean="0"/>
              <a:t>- </a:t>
            </a:r>
            <a:endParaRPr lang="ar-IQ" dirty="0" smtClean="0"/>
          </a:p>
        </p:txBody>
      </p:sp>
      <p:pic>
        <p:nvPicPr>
          <p:cNvPr id="167" name="Shape 167"/>
          <p:cNvPicPr preferRelativeResize="0"/>
          <p:nvPr/>
        </p:nvPicPr>
        <p:blipFill>
          <a:blip r:embed="rId3">
            <a:alphaModFix/>
          </a:blip>
          <a:stretch>
            <a:fillRect/>
          </a:stretch>
        </p:blipFill>
        <p:spPr>
          <a:xfrm>
            <a:off x="5657225" y="717423"/>
            <a:ext cx="3568800" cy="3568800"/>
          </a:xfrm>
          <a:prstGeom prst="diamond">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332750" y="273900"/>
            <a:ext cx="8271698" cy="39540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3200" dirty="0" smtClean="0">
                <a:solidFill>
                  <a:schemeClr val="bg1"/>
                </a:solidFill>
              </a:rPr>
              <a:t>الـــــــــــــــــولاء</a:t>
            </a:r>
            <a:r>
              <a:rPr lang="ar-IQ" sz="3200" dirty="0" smtClean="0">
                <a:solidFill>
                  <a:schemeClr val="tx1"/>
                </a:solidFill>
              </a:rPr>
              <a:t/>
            </a:r>
            <a:br>
              <a:rPr lang="ar-IQ" sz="3200" dirty="0" smtClean="0">
                <a:solidFill>
                  <a:schemeClr val="tx1"/>
                </a:solidFill>
              </a:rPr>
            </a:br>
            <a:r>
              <a:rPr lang="ar-IQ" sz="3200" dirty="0" smtClean="0">
                <a:solidFill>
                  <a:schemeClr val="tx1"/>
                </a:solidFill>
              </a:rPr>
              <a:t>يقصد </a:t>
            </a:r>
            <a:r>
              <a:rPr lang="ar-IQ" sz="3200" dirty="0" err="1" smtClean="0">
                <a:solidFill>
                  <a:schemeClr val="tx1"/>
                </a:solidFill>
              </a:rPr>
              <a:t>به</a:t>
            </a:r>
            <a:r>
              <a:rPr lang="ar-IQ" sz="3200" dirty="0" smtClean="0">
                <a:solidFill>
                  <a:schemeClr val="tx1"/>
                </a:solidFill>
              </a:rPr>
              <a:t> علاقة الصداقة والتحالف </a:t>
            </a:r>
            <a:r>
              <a:rPr lang="ar-IQ" sz="3200" dirty="0" err="1" smtClean="0">
                <a:solidFill>
                  <a:schemeClr val="tx1"/>
                </a:solidFill>
              </a:rPr>
              <a:t>والتناصر</a:t>
            </a:r>
            <a:r>
              <a:rPr lang="ar-IQ" sz="3200" dirty="0" smtClean="0">
                <a:solidFill>
                  <a:schemeClr val="tx1"/>
                </a:solidFill>
              </a:rPr>
              <a:t> </a:t>
            </a:r>
            <a:br>
              <a:rPr lang="ar-IQ" sz="3200" dirty="0" smtClean="0">
                <a:solidFill>
                  <a:schemeClr val="tx1"/>
                </a:solidFill>
              </a:rPr>
            </a:br>
            <a:r>
              <a:rPr lang="ar-IQ" sz="3200" dirty="0" smtClean="0">
                <a:solidFill>
                  <a:schemeClr val="tx1"/>
                </a:solidFill>
              </a:rPr>
              <a:t>وهو </a:t>
            </a:r>
            <a:r>
              <a:rPr lang="ar-IQ" sz="3200" dirty="0" err="1" smtClean="0">
                <a:solidFill>
                  <a:schemeClr val="tx1"/>
                </a:solidFill>
              </a:rPr>
              <a:t>ياخذ</a:t>
            </a:r>
            <a:r>
              <a:rPr lang="ar-IQ" sz="3200" dirty="0" smtClean="0">
                <a:solidFill>
                  <a:schemeClr val="tx1"/>
                </a:solidFill>
              </a:rPr>
              <a:t> صورتين</a:t>
            </a:r>
            <a:br>
              <a:rPr lang="ar-IQ" sz="3200" dirty="0" smtClean="0">
                <a:solidFill>
                  <a:schemeClr val="tx1"/>
                </a:solidFill>
              </a:rPr>
            </a:br>
            <a:r>
              <a:rPr lang="ar-IQ" sz="3200" dirty="0" smtClean="0">
                <a:solidFill>
                  <a:schemeClr val="tx1"/>
                </a:solidFill>
              </a:rPr>
              <a:t>- ولاء المـــــــــــــوالاة </a:t>
            </a:r>
            <a:br>
              <a:rPr lang="ar-IQ" sz="3200" dirty="0" smtClean="0">
                <a:solidFill>
                  <a:schemeClr val="tx1"/>
                </a:solidFill>
              </a:rPr>
            </a:br>
            <a:r>
              <a:rPr lang="ar-IQ" sz="3200" dirty="0" smtClean="0">
                <a:solidFill>
                  <a:schemeClr val="tx1"/>
                </a:solidFill>
              </a:rPr>
              <a:t>ولاء </a:t>
            </a:r>
            <a:r>
              <a:rPr lang="ar-IQ" sz="3200" dirty="0" err="1" smtClean="0">
                <a:solidFill>
                  <a:schemeClr val="tx1"/>
                </a:solidFill>
              </a:rPr>
              <a:t>المعاتقــــــــــــــــة</a:t>
            </a:r>
            <a:r>
              <a:rPr lang="ar-IQ" sz="3200" dirty="0" smtClean="0">
                <a:solidFill>
                  <a:schemeClr val="tx1"/>
                </a:solidFill>
              </a:rPr>
              <a:t> </a:t>
            </a:r>
            <a:endParaRPr sz="3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3200" dirty="0" err="1" smtClean="0">
                <a:solidFill>
                  <a:schemeClr val="tx1"/>
                </a:solidFill>
              </a:rPr>
              <a:t>القرابة </a:t>
            </a:r>
            <a:r>
              <a:rPr lang="ar-IQ" sz="3200" dirty="0" smtClean="0">
                <a:solidFill>
                  <a:schemeClr val="tx1"/>
                </a:solidFill>
              </a:rPr>
              <a:t>: ويقصد </a:t>
            </a:r>
            <a:r>
              <a:rPr lang="ar-IQ" sz="3200" dirty="0" err="1" smtClean="0">
                <a:solidFill>
                  <a:schemeClr val="tx1"/>
                </a:solidFill>
              </a:rPr>
              <a:t>به</a:t>
            </a:r>
            <a:r>
              <a:rPr lang="ar-IQ" sz="3200" dirty="0" smtClean="0">
                <a:solidFill>
                  <a:schemeClr val="tx1"/>
                </a:solidFill>
              </a:rPr>
              <a:t> صلة الدم والنسب </a:t>
            </a:r>
            <a:endParaRPr sz="3200" dirty="0">
              <a:solidFill>
                <a:schemeClr val="tx1"/>
              </a:solidFill>
            </a:endParaRPr>
          </a:p>
        </p:txBody>
      </p:sp>
      <p:sp>
        <p:nvSpPr>
          <p:cNvPr id="178" name="Shape 178"/>
          <p:cNvSpPr/>
          <p:nvPr/>
        </p:nvSpPr>
        <p:spPr>
          <a:xfrm>
            <a:off x="3275856" y="1779662"/>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ar-IQ" sz="2800" b="1" dirty="0" smtClean="0">
                <a:solidFill>
                  <a:srgbClr val="FFFFFF"/>
                </a:solidFill>
                <a:latin typeface="Karla"/>
                <a:ea typeface="Karla"/>
                <a:cs typeface="Karla"/>
                <a:sym typeface="Karla"/>
              </a:rPr>
              <a:t>اصحاب الفروض</a:t>
            </a:r>
            <a:endParaRPr sz="2800" b="1" dirty="0">
              <a:solidFill>
                <a:srgbClr val="FFFFFF"/>
              </a:solidFill>
              <a:latin typeface="Karla"/>
              <a:ea typeface="Karla"/>
              <a:cs typeface="Karla"/>
              <a:sym typeface="Karla"/>
            </a:endParaRPr>
          </a:p>
        </p:txBody>
      </p:sp>
      <p:sp>
        <p:nvSpPr>
          <p:cNvPr id="179" name="Shape 179"/>
          <p:cNvSpPr/>
          <p:nvPr/>
        </p:nvSpPr>
        <p:spPr>
          <a:xfrm>
            <a:off x="1115616" y="2275813"/>
            <a:ext cx="2801609" cy="1880113"/>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ar-IQ" sz="3200" dirty="0" smtClean="0">
                <a:solidFill>
                  <a:srgbClr val="004C52"/>
                </a:solidFill>
                <a:latin typeface="Karla"/>
                <a:ea typeface="Karla"/>
                <a:cs typeface="Karla"/>
                <a:sym typeface="Karla"/>
              </a:rPr>
              <a:t>ذوي الرحم </a:t>
            </a:r>
            <a:endParaRPr sz="3200" dirty="0">
              <a:solidFill>
                <a:srgbClr val="004C52"/>
              </a:solidFill>
              <a:latin typeface="Karla"/>
              <a:ea typeface="Karla"/>
              <a:cs typeface="Karla"/>
              <a:sym typeface="Karla"/>
            </a:endParaRPr>
          </a:p>
        </p:txBody>
      </p:sp>
      <p:sp>
        <p:nvSpPr>
          <p:cNvPr id="180" name="Shape 180"/>
          <p:cNvSpPr/>
          <p:nvPr/>
        </p:nvSpPr>
        <p:spPr>
          <a:xfrm>
            <a:off x="5436096" y="2139702"/>
            <a:ext cx="2736304" cy="1728192"/>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ar-IQ" sz="2800" dirty="0" err="1" smtClean="0">
                <a:solidFill>
                  <a:srgbClr val="004C52"/>
                </a:solidFill>
                <a:latin typeface="Karla"/>
                <a:ea typeface="Karla"/>
                <a:cs typeface="Karla"/>
                <a:sym typeface="Karla"/>
              </a:rPr>
              <a:t>العصبات</a:t>
            </a:r>
            <a:r>
              <a:rPr lang="ar-IQ" sz="2800" dirty="0" smtClean="0">
                <a:solidFill>
                  <a:srgbClr val="004C52"/>
                </a:solidFill>
                <a:latin typeface="Karla"/>
                <a:ea typeface="Karla"/>
                <a:cs typeface="Karla"/>
                <a:sym typeface="Karla"/>
              </a:rPr>
              <a:t> </a:t>
            </a:r>
            <a:endParaRPr sz="2800" dirty="0">
              <a:solidFill>
                <a:srgbClr val="004C52"/>
              </a:solidFill>
              <a:latin typeface="Karla"/>
              <a:ea typeface="Karla"/>
              <a:cs typeface="Karla"/>
              <a:sym typeface="Kar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dirty="0" err="1" smtClean="0">
                <a:solidFill>
                  <a:schemeClr val="tx1"/>
                </a:solidFill>
              </a:rPr>
              <a:t>العصبات</a:t>
            </a:r>
            <a:r>
              <a:rPr lang="ar-IQ" dirty="0" smtClean="0">
                <a:solidFill>
                  <a:schemeClr val="tx1"/>
                </a:solidFill>
              </a:rPr>
              <a:t> : وهم اقارب الميت من الذكور ويرثون الباقي بعد اصحاب الفروض </a:t>
            </a:r>
            <a:endParaRPr dirty="0">
              <a:solidFill>
                <a:schemeClr val="tx1"/>
              </a:solidFill>
            </a:endParaRPr>
          </a:p>
        </p:txBody>
      </p:sp>
      <p:graphicFrame>
        <p:nvGraphicFramePr>
          <p:cNvPr id="186" name="Shape 186"/>
          <p:cNvGraphicFramePr/>
          <p:nvPr/>
        </p:nvGraphicFramePr>
        <p:xfrm>
          <a:off x="952500" y="1869281"/>
          <a:ext cx="5601600" cy="2647295"/>
        </p:xfrm>
        <a:graphic>
          <a:graphicData uri="http://schemas.openxmlformats.org/drawingml/2006/table">
            <a:tbl>
              <a:tblPr>
                <a:noFill/>
                <a:tableStyleId>{FA7E580E-DB51-40A5-A5F3-E0C27B3B3D71}</a:tableStyleId>
              </a:tblPr>
              <a:tblGrid>
                <a:gridCol w="1400400"/>
                <a:gridCol w="1400400"/>
                <a:gridCol w="1400400"/>
                <a:gridCol w="1400400"/>
              </a:tblGrid>
              <a:tr h="592875">
                <a:tc>
                  <a:txBody>
                    <a:bodyPr/>
                    <a:lstStyle/>
                    <a:p>
                      <a:pPr marL="0" lvl="0" indent="0" algn="ctr">
                        <a:spcBef>
                          <a:spcPts val="0"/>
                        </a:spcBef>
                        <a:spcAft>
                          <a:spcPts val="0"/>
                        </a:spcAft>
                        <a:buNone/>
                      </a:pPr>
                      <a:r>
                        <a:rPr lang="ar-IQ" sz="2400" dirty="0" smtClean="0">
                          <a:solidFill>
                            <a:srgbClr val="004C52"/>
                          </a:solidFill>
                          <a:latin typeface="Karla"/>
                          <a:ea typeface="Karla"/>
                          <a:cs typeface="Karla"/>
                          <a:sym typeface="Karla"/>
                        </a:rPr>
                        <a:t>العمومة</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dirty="0" smtClean="0">
                          <a:solidFill>
                            <a:srgbClr val="004C52"/>
                          </a:solidFill>
                          <a:latin typeface="Karla"/>
                          <a:ea typeface="Karla"/>
                          <a:cs typeface="Karla"/>
                          <a:sym typeface="Karla"/>
                        </a:rPr>
                        <a:t>الاخوة</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dirty="0" smtClean="0">
                          <a:solidFill>
                            <a:srgbClr val="004C52"/>
                          </a:solidFill>
                          <a:latin typeface="Karla"/>
                          <a:ea typeface="Karla"/>
                          <a:cs typeface="Karla"/>
                          <a:sym typeface="Karla"/>
                        </a:rPr>
                        <a:t>الابوة</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dirty="0" smtClean="0">
                          <a:solidFill>
                            <a:srgbClr val="004C52"/>
                          </a:solidFill>
                          <a:latin typeface="Karla"/>
                          <a:ea typeface="Karla"/>
                          <a:cs typeface="Karla"/>
                          <a:sym typeface="Karla"/>
                        </a:rPr>
                        <a:t>البنوة</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r>
              <a:tr h="592875">
                <a:tc>
                  <a:txBody>
                    <a:bodyPr/>
                    <a:lstStyle/>
                    <a:p>
                      <a:pPr marL="0" lvl="0" indent="0" algn="r">
                        <a:spcBef>
                          <a:spcPts val="0"/>
                        </a:spcBef>
                        <a:spcAft>
                          <a:spcPts val="0"/>
                        </a:spcAft>
                        <a:buNone/>
                      </a:pPr>
                      <a:r>
                        <a:rPr lang="ar-IQ" sz="2400" dirty="0" smtClean="0">
                          <a:solidFill>
                            <a:srgbClr val="004C52"/>
                          </a:solidFill>
                          <a:latin typeface="Karla"/>
                          <a:ea typeface="Karla"/>
                          <a:cs typeface="Karla"/>
                          <a:sym typeface="Karla"/>
                        </a:rPr>
                        <a:t>عم شقيق</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اخ شقيق</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اب </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الابن</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r>
              <a:tr h="592875">
                <a:tc>
                  <a:txBody>
                    <a:bodyPr/>
                    <a:lstStyle/>
                    <a:p>
                      <a:pPr marL="0" lvl="0" indent="0" algn="r">
                        <a:spcBef>
                          <a:spcPts val="0"/>
                        </a:spcBef>
                        <a:spcAft>
                          <a:spcPts val="0"/>
                        </a:spcAft>
                        <a:buNone/>
                      </a:pPr>
                      <a:r>
                        <a:rPr lang="ar-IQ" sz="2400" dirty="0" smtClean="0">
                          <a:solidFill>
                            <a:srgbClr val="004C52"/>
                          </a:solidFill>
                          <a:latin typeface="Karla"/>
                          <a:ea typeface="Karla"/>
                          <a:cs typeface="Karla"/>
                          <a:sym typeface="Karla"/>
                        </a:rPr>
                        <a:t>عم </a:t>
                      </a:r>
                      <a:r>
                        <a:rPr lang="ar-IQ" sz="2400" dirty="0" err="1" smtClean="0">
                          <a:solidFill>
                            <a:srgbClr val="004C52"/>
                          </a:solidFill>
                          <a:latin typeface="Karla"/>
                          <a:ea typeface="Karla"/>
                          <a:cs typeface="Karla"/>
                          <a:sym typeface="Karla"/>
                        </a:rPr>
                        <a:t>لاب</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اخ </a:t>
                      </a:r>
                      <a:r>
                        <a:rPr lang="ar-IQ" sz="2400" b="1" dirty="0" err="1" smtClean="0">
                          <a:solidFill>
                            <a:srgbClr val="004C52"/>
                          </a:solidFill>
                          <a:latin typeface="Karla"/>
                          <a:ea typeface="Karla"/>
                          <a:cs typeface="Karla"/>
                          <a:sym typeface="Karla"/>
                        </a:rPr>
                        <a:t>لاب</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اب الاب</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a:spcBef>
                          <a:spcPts val="0"/>
                        </a:spcBef>
                        <a:spcAft>
                          <a:spcPts val="0"/>
                        </a:spcAft>
                        <a:buNone/>
                      </a:pPr>
                      <a:r>
                        <a:rPr lang="ar-IQ" sz="2400" b="1" dirty="0" smtClean="0">
                          <a:solidFill>
                            <a:srgbClr val="004C52"/>
                          </a:solidFill>
                          <a:latin typeface="Karla"/>
                          <a:ea typeface="Karla"/>
                          <a:cs typeface="Karla"/>
                          <a:sym typeface="Karla"/>
                        </a:rPr>
                        <a:t>ابن الابن</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r>
              <a:tr h="592875">
                <a:tc>
                  <a:txBody>
                    <a:bodyPr/>
                    <a:lstStyle/>
                    <a:p>
                      <a:pPr marL="0" lvl="0" indent="0" algn="r" rtl="0">
                        <a:spcBef>
                          <a:spcPts val="0"/>
                        </a:spcBef>
                        <a:spcAft>
                          <a:spcPts val="0"/>
                        </a:spcAft>
                        <a:buNone/>
                      </a:pPr>
                      <a:r>
                        <a:rPr lang="ar-IQ" sz="2400" dirty="0" smtClean="0">
                          <a:solidFill>
                            <a:srgbClr val="004C52"/>
                          </a:solidFill>
                          <a:latin typeface="Karla"/>
                          <a:ea typeface="Karla"/>
                          <a:cs typeface="Karla"/>
                          <a:sym typeface="Karla"/>
                        </a:rPr>
                        <a:t>ابن العم الشقيق</a:t>
                      </a:r>
                      <a:endParaRPr sz="24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ar-IQ" sz="2400" b="1" dirty="0" smtClean="0">
                          <a:solidFill>
                            <a:srgbClr val="004C52"/>
                          </a:solidFill>
                          <a:latin typeface="Karla"/>
                          <a:ea typeface="Karla"/>
                          <a:cs typeface="Karla"/>
                          <a:sym typeface="Karla"/>
                        </a:rPr>
                        <a:t>ابن الاخ الشقيق</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ar-IQ" sz="2400" b="1" dirty="0" smtClean="0">
                          <a:solidFill>
                            <a:srgbClr val="004C52"/>
                          </a:solidFill>
                          <a:latin typeface="Karla"/>
                          <a:ea typeface="Karla"/>
                          <a:cs typeface="Karla"/>
                          <a:sym typeface="Karla"/>
                        </a:rPr>
                        <a:t>اب اب</a:t>
                      </a:r>
                      <a:r>
                        <a:rPr lang="ar-IQ" sz="2400" b="1" baseline="0" dirty="0" smtClean="0">
                          <a:solidFill>
                            <a:srgbClr val="004C52"/>
                          </a:solidFill>
                          <a:latin typeface="Karla"/>
                          <a:ea typeface="Karla"/>
                          <a:cs typeface="Karla"/>
                          <a:sym typeface="Karla"/>
                        </a:rPr>
                        <a:t> الاب</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ar-IQ" sz="2400" b="1" dirty="0" smtClean="0">
                          <a:solidFill>
                            <a:srgbClr val="004C52"/>
                          </a:solidFill>
                          <a:latin typeface="Karla"/>
                          <a:ea typeface="Karla"/>
                          <a:cs typeface="Karla"/>
                          <a:sym typeface="Karla"/>
                        </a:rPr>
                        <a:t>ابن ابن الابن</a:t>
                      </a:r>
                      <a:endParaRPr sz="24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idx="4294967295"/>
          </p:nvPr>
        </p:nvSpPr>
        <p:spPr>
          <a:xfrm>
            <a:off x="685800" y="1507142"/>
            <a:ext cx="77724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9600" dirty="0" smtClean="0">
                <a:solidFill>
                  <a:srgbClr val="ABE33F"/>
                </a:solidFill>
                <a:latin typeface="Karla"/>
                <a:ea typeface="Karla"/>
                <a:cs typeface="Karla"/>
                <a:sym typeface="Karla"/>
              </a:rPr>
              <a:t>الزواج الصحيح </a:t>
            </a:r>
            <a:endParaRPr sz="9600" dirty="0">
              <a:solidFill>
                <a:srgbClr val="ABE33F"/>
              </a:solidFill>
              <a:latin typeface="Karla"/>
              <a:ea typeface="Karla"/>
              <a:cs typeface="Karla"/>
              <a:sym typeface="Karla"/>
            </a:endParaRPr>
          </a:p>
        </p:txBody>
      </p:sp>
      <p:sp>
        <p:nvSpPr>
          <p:cNvPr id="205" name="Shape 205"/>
          <p:cNvSpPr txBox="1">
            <a:spLocks noGrp="1"/>
          </p:cNvSpPr>
          <p:nvPr>
            <p:ph type="subTitle" idx="4294967295"/>
          </p:nvPr>
        </p:nvSpPr>
        <p:spPr>
          <a:xfrm>
            <a:off x="683568" y="3075806"/>
            <a:ext cx="7772400" cy="187220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800" b="1" dirty="0" smtClean="0"/>
              <a:t>يقصد </a:t>
            </a:r>
            <a:r>
              <a:rPr lang="ar-IQ" sz="2800" b="1" dirty="0" err="1" smtClean="0"/>
              <a:t>به</a:t>
            </a:r>
            <a:r>
              <a:rPr lang="ar-IQ" sz="2800" b="1" dirty="0" smtClean="0"/>
              <a:t> وجود عقد زواج صحيح مصدق لدى المحكمة </a:t>
            </a:r>
          </a:p>
          <a:p>
            <a:pPr marL="0" lvl="0" indent="0" algn="ctr" rtl="0">
              <a:spcBef>
                <a:spcPts val="600"/>
              </a:spcBef>
              <a:spcAft>
                <a:spcPts val="0"/>
              </a:spcAft>
              <a:buNone/>
            </a:pPr>
            <a:r>
              <a:rPr lang="ar-IQ" sz="2800" b="1" dirty="0" smtClean="0"/>
              <a:t>او تم الطلاق الرجعي ومات احد الزوجين في فترة العدة </a:t>
            </a:r>
            <a:endParaRPr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idx="4294967295"/>
          </p:nvPr>
        </p:nvSpPr>
        <p:spPr>
          <a:xfrm>
            <a:off x="1599425" y="1029000"/>
            <a:ext cx="5945100" cy="89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6000" dirty="0" smtClean="0">
                <a:solidFill>
                  <a:srgbClr val="ABE33F"/>
                </a:solidFill>
                <a:latin typeface="Karla"/>
                <a:ea typeface="Karla"/>
                <a:cs typeface="Karla"/>
                <a:sym typeface="Karla"/>
              </a:rPr>
              <a:t>الشرط </a:t>
            </a:r>
            <a:r>
              <a:rPr lang="ar-IQ" sz="6000" dirty="0" err="1" smtClean="0">
                <a:solidFill>
                  <a:srgbClr val="ABE33F"/>
                </a:solidFill>
                <a:latin typeface="Karla"/>
                <a:ea typeface="Karla"/>
                <a:cs typeface="Karla"/>
                <a:sym typeface="Karla"/>
              </a:rPr>
              <a:t>الرابع </a:t>
            </a:r>
            <a:r>
              <a:rPr lang="ar-IQ" sz="6000" dirty="0" smtClean="0">
                <a:solidFill>
                  <a:srgbClr val="ABE33F"/>
                </a:solidFill>
                <a:latin typeface="Karla"/>
                <a:ea typeface="Karla"/>
                <a:cs typeface="Karla"/>
                <a:sym typeface="Karla"/>
              </a:rPr>
              <a:t>:انتفاء المانع</a:t>
            </a:r>
            <a:endParaRPr sz="6000" dirty="0">
              <a:solidFill>
                <a:srgbClr val="ABE33F"/>
              </a:solidFill>
              <a:latin typeface="Karla"/>
              <a:ea typeface="Karla"/>
              <a:cs typeface="Karla"/>
              <a:sym typeface="Karla"/>
            </a:endParaRPr>
          </a:p>
        </p:txBody>
      </p:sp>
      <p:sp>
        <p:nvSpPr>
          <p:cNvPr id="214" name="Shape 214"/>
          <p:cNvSpPr txBox="1">
            <a:spLocks noGrp="1"/>
          </p:cNvSpPr>
          <p:nvPr>
            <p:ph type="ctrTitle" idx="4294967295"/>
          </p:nvPr>
        </p:nvSpPr>
        <p:spPr>
          <a:xfrm>
            <a:off x="1115616" y="2715766"/>
            <a:ext cx="6377148" cy="15121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4000" dirty="0" smtClean="0">
                <a:solidFill>
                  <a:srgbClr val="00AE9D"/>
                </a:solidFill>
                <a:latin typeface="Karla"/>
                <a:ea typeface="Karla"/>
                <a:cs typeface="Karla"/>
                <a:sym typeface="Karla"/>
              </a:rPr>
              <a:t>ونأخذ </a:t>
            </a:r>
            <a:r>
              <a:rPr lang="ar-IQ" sz="4000" dirty="0" err="1" smtClean="0">
                <a:solidFill>
                  <a:srgbClr val="00AE9D"/>
                </a:solidFill>
                <a:latin typeface="Karla"/>
                <a:ea typeface="Karla"/>
                <a:cs typeface="Karla"/>
                <a:sym typeface="Karla"/>
              </a:rPr>
              <a:t>به</a:t>
            </a:r>
            <a:r>
              <a:rPr lang="ar-IQ" sz="4000" dirty="0" smtClean="0">
                <a:solidFill>
                  <a:srgbClr val="00AE9D"/>
                </a:solidFill>
                <a:latin typeface="Karla"/>
                <a:ea typeface="Karla"/>
                <a:cs typeface="Karla"/>
                <a:sym typeface="Karla"/>
              </a:rPr>
              <a:t> استنادا الى نص الفقرة الثانية من المادة الاولى من قانون الاحوال الشخصية العراقي</a:t>
            </a:r>
            <a:endParaRPr sz="4000" dirty="0">
              <a:solidFill>
                <a:srgbClr val="00AE9D"/>
              </a:solidFill>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IQ" dirty="0" smtClean="0"/>
              <a:t>موانع الميراث اربعة </a:t>
            </a:r>
            <a:endParaRPr dirty="0"/>
          </a:p>
        </p:txBody>
      </p:sp>
      <p:sp>
        <p:nvSpPr>
          <p:cNvPr id="221" name="Shape 221"/>
          <p:cNvSpPr/>
          <p:nvPr/>
        </p:nvSpPr>
        <p:spPr>
          <a:xfrm>
            <a:off x="4355976" y="2211710"/>
            <a:ext cx="2521800" cy="1646700"/>
          </a:xfrm>
          <a:prstGeom prst="homePlate">
            <a:avLst>
              <a:gd name="adj" fmla="val 211909"/>
            </a:avLst>
          </a:prstGeom>
          <a:solidFill>
            <a:srgbClr val="004C5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IQ" b="1" dirty="0" smtClean="0">
                <a:solidFill>
                  <a:srgbClr val="FFFFFF"/>
                </a:solidFill>
                <a:latin typeface="Karla"/>
                <a:ea typeface="Karla"/>
                <a:cs typeface="Karla"/>
                <a:sym typeface="Karla"/>
              </a:rPr>
              <a:t>اختلاف الدين </a:t>
            </a:r>
            <a:endParaRPr b="1" dirty="0">
              <a:solidFill>
                <a:srgbClr val="FFFFFF"/>
              </a:solidFill>
              <a:latin typeface="Karla"/>
              <a:ea typeface="Karla"/>
              <a:cs typeface="Karla"/>
              <a:sym typeface="Karla"/>
            </a:endParaRPr>
          </a:p>
        </p:txBody>
      </p:sp>
      <p:sp>
        <p:nvSpPr>
          <p:cNvPr id="222" name="Shape 222"/>
          <p:cNvSpPr/>
          <p:nvPr/>
        </p:nvSpPr>
        <p:spPr>
          <a:xfrm>
            <a:off x="2267744" y="2211710"/>
            <a:ext cx="2521800" cy="1646700"/>
          </a:xfrm>
          <a:prstGeom prst="homePlate">
            <a:avLst>
              <a:gd name="adj" fmla="val 211909"/>
            </a:avLst>
          </a:prstGeom>
          <a:solidFill>
            <a:srgbClr val="00AE9D">
              <a:alpha val="83460"/>
            </a:srgb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IQ" b="1" dirty="0" smtClean="0">
                <a:solidFill>
                  <a:srgbClr val="004C52"/>
                </a:solidFill>
                <a:latin typeface="Karla"/>
                <a:ea typeface="Karla"/>
                <a:cs typeface="Karla"/>
                <a:sym typeface="Karla"/>
              </a:rPr>
              <a:t>القتل</a:t>
            </a:r>
            <a:endParaRPr b="1" dirty="0">
              <a:solidFill>
                <a:srgbClr val="004C52"/>
              </a:solidFill>
              <a:latin typeface="Karla"/>
              <a:ea typeface="Karla"/>
              <a:cs typeface="Karla"/>
              <a:sym typeface="Karla"/>
            </a:endParaRPr>
          </a:p>
        </p:txBody>
      </p:sp>
      <p:sp>
        <p:nvSpPr>
          <p:cNvPr id="223" name="Shape 223"/>
          <p:cNvSpPr/>
          <p:nvPr/>
        </p:nvSpPr>
        <p:spPr>
          <a:xfrm>
            <a:off x="467544" y="2211710"/>
            <a:ext cx="2521800" cy="16467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marL="0" lvl="0" indent="0" algn="r">
              <a:spcBef>
                <a:spcPts val="0"/>
              </a:spcBef>
              <a:spcAft>
                <a:spcPts val="0"/>
              </a:spcAft>
              <a:buNone/>
            </a:pPr>
            <a:r>
              <a:rPr lang="ar-IQ" b="1" dirty="0" smtClean="0">
                <a:solidFill>
                  <a:srgbClr val="004C52"/>
                </a:solidFill>
                <a:latin typeface="Karla"/>
                <a:ea typeface="Karla"/>
                <a:cs typeface="Karla"/>
                <a:sym typeface="Karla"/>
              </a:rPr>
              <a:t>الرق</a:t>
            </a:r>
            <a:endParaRPr b="1" dirty="0">
              <a:solidFill>
                <a:srgbClr val="004C52"/>
              </a:solidFill>
              <a:latin typeface="Karla"/>
              <a:ea typeface="Karla"/>
              <a:cs typeface="Karla"/>
              <a:sym typeface="Karla"/>
            </a:endParaRPr>
          </a:p>
        </p:txBody>
      </p:sp>
      <p:sp>
        <p:nvSpPr>
          <p:cNvPr id="6" name="Shape 221"/>
          <p:cNvSpPr/>
          <p:nvPr/>
        </p:nvSpPr>
        <p:spPr>
          <a:xfrm>
            <a:off x="6300192" y="2139702"/>
            <a:ext cx="2521800" cy="1646700"/>
          </a:xfrm>
          <a:prstGeom prst="homePlate">
            <a:avLst>
              <a:gd name="adj" fmla="val 211909"/>
            </a:avLst>
          </a:prstGeom>
          <a:solidFill>
            <a:schemeClr val="accent1">
              <a:lumMod val="75000"/>
            </a:scheme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IQ" b="1" dirty="0" smtClean="0">
                <a:solidFill>
                  <a:srgbClr val="FFFFFF"/>
                </a:solidFill>
                <a:latin typeface="Karla"/>
                <a:ea typeface="Karla"/>
                <a:cs typeface="Karla"/>
                <a:sym typeface="Karla"/>
              </a:rPr>
              <a:t>اختلاف الجنسية  </a:t>
            </a:r>
            <a:endParaRPr b="1" dirty="0">
              <a:solidFill>
                <a:srgbClr val="FFFFFF"/>
              </a:solidFill>
              <a:latin typeface="Karla"/>
              <a:ea typeface="Karla"/>
              <a:cs typeface="Karla"/>
              <a:sym typeface="Kar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Shape 284"/>
          <p:cNvSpPr txBox="1">
            <a:spLocks noGrp="1"/>
          </p:cNvSpPr>
          <p:nvPr>
            <p:ph type="body" idx="1"/>
          </p:nvPr>
        </p:nvSpPr>
        <p:spPr>
          <a:xfrm>
            <a:off x="886650" y="1984501"/>
            <a:ext cx="7257250" cy="294470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3600" dirty="0" smtClean="0"/>
              <a:t>سنوضح موانع الميراث في المحاضرة القادمة</a:t>
            </a:r>
          </a:p>
          <a:p>
            <a:pPr marL="0" lvl="0" indent="0" algn="ctr" rtl="0">
              <a:spcBef>
                <a:spcPts val="600"/>
              </a:spcBef>
              <a:spcAft>
                <a:spcPts val="0"/>
              </a:spcAft>
              <a:buNone/>
            </a:pPr>
            <a:r>
              <a:rPr lang="ar-IQ" sz="3600" dirty="0" smtClean="0"/>
              <a:t>اذا كان يوجد </a:t>
            </a:r>
            <a:r>
              <a:rPr lang="ar-IQ" sz="3600" dirty="0" err="1" smtClean="0"/>
              <a:t>اي</a:t>
            </a:r>
            <a:r>
              <a:rPr lang="ar-IQ" sz="3600" dirty="0" smtClean="0"/>
              <a:t> سؤال</a:t>
            </a: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en-US" sz="3600" dirty="0" smtClean="0"/>
          </a:p>
          <a:p>
            <a:pPr marL="0" lvl="0" indent="0" algn="ctr" rtl="0">
              <a:spcBef>
                <a:spcPts val="600"/>
              </a:spcBef>
              <a:spcAft>
                <a:spcPts val="0"/>
              </a:spcAft>
              <a:buNone/>
            </a:pPr>
            <a:endParaRPr lang="ar-IQ" sz="3600" dirty="0" smtClean="0"/>
          </a:p>
          <a:p>
            <a:pPr marL="0" lvl="0" indent="0" algn="ctr" rtl="0">
              <a:spcBef>
                <a:spcPts val="600"/>
              </a:spcBef>
              <a:spcAft>
                <a:spcPts val="0"/>
              </a:spcAft>
              <a:buNone/>
            </a:pPr>
            <a:r>
              <a:rPr lang="ar-IQ" sz="3600" dirty="0" smtClean="0"/>
              <a:t>شكرا لإصغائكم</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57158" y="500048"/>
            <a:ext cx="8572560" cy="4286280"/>
          </a:xfrm>
        </p:spPr>
        <p:txBody>
          <a:bodyPr/>
          <a:lstStyle/>
          <a:p>
            <a:pPr algn="r" rtl="1"/>
            <a:r>
              <a:rPr lang="ar-IQ" dirty="0" smtClean="0">
                <a:cs typeface="PT Bold Mirror" pitchFamily="2" charset="-78"/>
              </a:rPr>
              <a:t>تنظيم القضاء الإداري في العراق : </a:t>
            </a:r>
          </a:p>
          <a:p>
            <a:pPr algn="r" rtl="1"/>
            <a:r>
              <a:rPr lang="ar-IQ" sz="2800" dirty="0" smtClean="0">
                <a:solidFill>
                  <a:schemeClr val="bg1"/>
                </a:solidFill>
                <a:latin typeface="Microsoft Uighur" pitchFamily="2" charset="-78"/>
                <a:cs typeface="Microsoft Uighur" pitchFamily="2" charset="-78"/>
              </a:rPr>
              <a:t>ثم صدر قانون مجلس شورى الدولة رقم (65) لسنة1979 الذي انشأ بموجبه مجلس شورى الدولة وجعل اختصاصه استشارياً فحسب ، ثم صدر قانون التعديل الثاني لقانون مجلس شورى الدولة رقم(106) لسنة1989 الذي جعل اختصاص مجلس شورى الدولة قضائياً فضلا عن اختصاصاته الاستشارية ثم صدر قانون التعديل الخامس رقم (17) لسنة2013،الذي انشأ محاكم لقضاء الموظفين </a:t>
            </a:r>
            <a:r>
              <a:rPr lang="ar-IQ" sz="2800" dirty="0" err="1" smtClean="0">
                <a:solidFill>
                  <a:schemeClr val="bg1"/>
                </a:solidFill>
                <a:latin typeface="Microsoft Uighur" pitchFamily="2" charset="-78"/>
                <a:cs typeface="Microsoft Uighur" pitchFamily="2" charset="-78"/>
              </a:rPr>
              <a:t>الى</a:t>
            </a:r>
            <a:r>
              <a:rPr lang="ar-IQ" sz="2800" dirty="0" smtClean="0">
                <a:solidFill>
                  <a:schemeClr val="bg1"/>
                </a:solidFill>
                <a:latin typeface="Microsoft Uighur" pitchFamily="2" charset="-78"/>
                <a:cs typeface="Microsoft Uighur" pitchFamily="2" charset="-78"/>
              </a:rPr>
              <a:t> جانب محكمة القضاء </a:t>
            </a:r>
            <a:r>
              <a:rPr lang="ar-IQ" sz="2800" dirty="0" err="1" smtClean="0">
                <a:solidFill>
                  <a:schemeClr val="bg1"/>
                </a:solidFill>
                <a:latin typeface="Microsoft Uighur" pitchFamily="2" charset="-78"/>
                <a:cs typeface="Microsoft Uighur" pitchFamily="2" charset="-78"/>
              </a:rPr>
              <a:t>الاداري</a:t>
            </a:r>
            <a:r>
              <a:rPr lang="ar-IQ" sz="2800" dirty="0" smtClean="0">
                <a:solidFill>
                  <a:schemeClr val="bg1"/>
                </a:solidFill>
                <a:latin typeface="Microsoft Uighur" pitchFamily="2" charset="-78"/>
                <a:cs typeface="Microsoft Uighur" pitchFamily="2" charset="-78"/>
              </a:rPr>
              <a:t> وانشأ المحكمة </a:t>
            </a:r>
            <a:r>
              <a:rPr lang="ar-IQ" sz="2800" dirty="0" err="1" smtClean="0">
                <a:solidFill>
                  <a:schemeClr val="bg1"/>
                </a:solidFill>
                <a:latin typeface="Microsoft Uighur" pitchFamily="2" charset="-78"/>
                <a:cs typeface="Microsoft Uighur" pitchFamily="2" charset="-78"/>
              </a:rPr>
              <a:t>الادارية</a:t>
            </a:r>
            <a:r>
              <a:rPr lang="ar-IQ" sz="2800" dirty="0" smtClean="0">
                <a:solidFill>
                  <a:schemeClr val="bg1"/>
                </a:solidFill>
                <a:latin typeface="Microsoft Uighur" pitchFamily="2" charset="-78"/>
                <a:cs typeface="Microsoft Uighur" pitchFamily="2" charset="-78"/>
              </a:rPr>
              <a:t> العليا كجهة </a:t>
            </a:r>
            <a:r>
              <a:rPr lang="ar-IQ" sz="2800" dirty="0" err="1" smtClean="0">
                <a:solidFill>
                  <a:schemeClr val="bg1"/>
                </a:solidFill>
                <a:latin typeface="Microsoft Uighur" pitchFamily="2" charset="-78"/>
                <a:cs typeface="Microsoft Uighur" pitchFamily="2" charset="-78"/>
              </a:rPr>
              <a:t>تمييزباحكام</a:t>
            </a:r>
            <a:r>
              <a:rPr lang="ar-IQ" sz="2800" dirty="0" smtClean="0">
                <a:solidFill>
                  <a:schemeClr val="bg1"/>
                </a:solidFill>
                <a:latin typeface="Microsoft Uighur" pitchFamily="2" charset="-78"/>
                <a:cs typeface="Microsoft Uighur" pitchFamily="2" charset="-78"/>
              </a:rPr>
              <a:t> المحاكم </a:t>
            </a:r>
            <a:r>
              <a:rPr lang="ar-IQ" sz="2800" dirty="0" err="1" smtClean="0">
                <a:solidFill>
                  <a:schemeClr val="bg1"/>
                </a:solidFill>
                <a:latin typeface="Microsoft Uighur" pitchFamily="2" charset="-78"/>
                <a:cs typeface="Microsoft Uighur" pitchFamily="2" charset="-78"/>
              </a:rPr>
              <a:t>الادني</a:t>
            </a:r>
            <a:r>
              <a:rPr lang="ar-IQ" sz="2800" dirty="0" smtClean="0">
                <a:solidFill>
                  <a:schemeClr val="bg1"/>
                </a:solidFill>
                <a:latin typeface="Microsoft Uighur" pitchFamily="2" charset="-78"/>
                <a:cs typeface="Microsoft Uighur" pitchFamily="2" charset="-78"/>
              </a:rPr>
              <a:t> ، كانت هذه التعديلات جميعها تدفع باتجاه إنشاء قضاء إداري مستقل ومتكامل في العراق. </a:t>
            </a:r>
            <a:endParaRPr lang="en-US" sz="2800" dirty="0" smtClean="0">
              <a:solidFill>
                <a:schemeClr val="bg1"/>
              </a:solidFill>
              <a:latin typeface="Microsoft Uighur" pitchFamily="2" charset="-78"/>
              <a:cs typeface="Microsoft Uighur" pitchFamily="2" charset="-78"/>
            </a:endParaRPr>
          </a:p>
          <a:p>
            <a:pPr algn="r"/>
            <a:endParaRPr lang="ar-IQ" dirty="0"/>
          </a:p>
        </p:txBody>
      </p:sp>
      <p:sp>
        <p:nvSpPr>
          <p:cNvPr id="2" name="عنوان 1"/>
          <p:cNvSpPr>
            <a:spLocks noGrp="1"/>
          </p:cNvSpPr>
          <p:nvPr>
            <p:ph type="ctrTitle"/>
          </p:nvPr>
        </p:nvSpPr>
        <p:spPr>
          <a:xfrm>
            <a:off x="1500166" y="928676"/>
            <a:ext cx="6185499" cy="3357586"/>
          </a:xfrm>
        </p:spPr>
        <p:txBody>
          <a:bodyPr/>
          <a:lstStyle/>
          <a:p>
            <a:pPr algn="r"/>
            <a:endParaRPr lang="ar-IQ" sz="2800" dirty="0">
              <a:cs typeface="PT Bold Broken"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14282" y="285734"/>
            <a:ext cx="8786873" cy="4500594"/>
          </a:xfrm>
        </p:spPr>
        <p:txBody>
          <a:bodyPr/>
          <a:lstStyle/>
          <a:p>
            <a:pPr algn="r">
              <a:buNone/>
            </a:pPr>
            <a:r>
              <a:rPr lang="ar-IQ" sz="2000" dirty="0" smtClean="0">
                <a:solidFill>
                  <a:schemeClr val="accent6">
                    <a:lumMod val="50000"/>
                  </a:schemeClr>
                </a:solidFill>
              </a:rPr>
              <a:t>وبعد ذلك توجت جميع المحاولات بصدور قانون رقم(71) لسنة2017 والذي أنشأ بموجبة (مجلس دولة متكامل) فقد جاءت في الأسباب الموجبة لهذا القانون بأنه :( تنفيذا لأحكام المادة (101) من الدستور ، ولغرض استغلال القضاء الإداري عن السلطة التنفيذية ، وجعل مجلس الدولة هيأة مستقلة تتمتع بالشخصية المعنوية والذي يضم القضاء الإداري ومحاكم قضاء الموظفين والمحكمة الإدارية العليا ، وهو من يفصل في القضايا المعروضة عليه بصورة حيادية ومستقلة ، </a:t>
            </a:r>
            <a:r>
              <a:rPr lang="ar-IQ" sz="2000" dirty="0" err="1" smtClean="0">
                <a:solidFill>
                  <a:schemeClr val="accent6">
                    <a:lumMod val="50000"/>
                  </a:schemeClr>
                </a:solidFill>
              </a:rPr>
              <a:t>إسوةً</a:t>
            </a:r>
            <a:r>
              <a:rPr lang="ar-IQ" sz="2000" dirty="0" smtClean="0">
                <a:solidFill>
                  <a:schemeClr val="accent6">
                    <a:lumMod val="50000"/>
                  </a:schemeClr>
                </a:solidFill>
              </a:rPr>
              <a:t> بمجالس الدولة في الدول المتمدنة ، وبقية فك ارتباط مجلس شورى الدولة عن وزارة العدل ، واستبدال تسميته إلى مجلس الدولة انسجاما مع الدستور . ولذلك سنتناول هذا الفصل في مبحثين نخصص </a:t>
            </a:r>
            <a:r>
              <a:rPr lang="ar-IQ" sz="2000" dirty="0" err="1" smtClean="0">
                <a:solidFill>
                  <a:schemeClr val="accent6">
                    <a:lumMod val="50000"/>
                  </a:schemeClr>
                </a:solidFill>
              </a:rPr>
              <a:t>الاول</a:t>
            </a:r>
            <a:r>
              <a:rPr lang="ar-IQ" sz="2000" dirty="0" smtClean="0">
                <a:solidFill>
                  <a:schemeClr val="accent6">
                    <a:lumMod val="50000"/>
                  </a:schemeClr>
                </a:solidFill>
              </a:rPr>
              <a:t> : لتنظيم مجلس الدولة ونخصص الثاني : لاختصاصاته .</a:t>
            </a:r>
            <a:endParaRPr lang="en-US" sz="2000" dirty="0" smtClean="0">
              <a:solidFill>
                <a:schemeClr val="accent6">
                  <a:lumMod val="50000"/>
                </a:schemeClr>
              </a:solidFill>
              <a:cs typeface="PT Bold Mirror" pitchFamily="2" charset="-78"/>
            </a:endParaRPr>
          </a:p>
          <a:p>
            <a:pPr algn="r">
              <a:buNone/>
            </a:pPr>
            <a:endParaRPr lang="ar-IQ" sz="2000" dirty="0">
              <a:latin typeface="Estrangelo Edessa" pitchFamily="66" charset="0"/>
              <a:cs typeface="Estrangelo Edess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4800" dirty="0" smtClean="0">
                <a:solidFill>
                  <a:srgbClr val="FF0000"/>
                </a:solidFill>
              </a:rPr>
              <a:t>مفردات المحاضرة </a:t>
            </a:r>
            <a:endParaRPr sz="4800" dirty="0">
              <a:solidFill>
                <a:srgbClr val="FF0000"/>
              </a:solidFill>
            </a:endParaRPr>
          </a:p>
        </p:txBody>
      </p:sp>
      <p:sp>
        <p:nvSpPr>
          <p:cNvPr id="94" name="Shape 94"/>
          <p:cNvSpPr txBox="1">
            <a:spLocks noGrp="1"/>
          </p:cNvSpPr>
          <p:nvPr>
            <p:ph type="body" idx="2"/>
          </p:nvPr>
        </p:nvSpPr>
        <p:spPr>
          <a:xfrm>
            <a:off x="4243071" y="1556150"/>
            <a:ext cx="3509700" cy="2838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400" dirty="0" smtClean="0"/>
              <a:t>نتناول في هذه المحاضرة</a:t>
            </a:r>
            <a:endParaRPr sz="2400" dirty="0"/>
          </a:p>
        </p:txBody>
      </p:sp>
      <p:sp>
        <p:nvSpPr>
          <p:cNvPr id="6" name="عنصر نائب للنص 5"/>
          <p:cNvSpPr>
            <a:spLocks noGrp="1"/>
          </p:cNvSpPr>
          <p:nvPr>
            <p:ph type="body" idx="2"/>
          </p:nvPr>
        </p:nvSpPr>
        <p:spPr>
          <a:xfrm>
            <a:off x="571472" y="214296"/>
            <a:ext cx="8143932" cy="4711454"/>
          </a:xfrm>
        </p:spPr>
        <p:txBody>
          <a:bodyPr/>
          <a:lstStyle/>
          <a:p>
            <a:pPr algn="r"/>
            <a:r>
              <a:rPr lang="ar-IQ" dirty="0" smtClean="0">
                <a:solidFill>
                  <a:schemeClr val="tx1"/>
                </a:solidFill>
                <a:cs typeface="PT Bold Arch" pitchFamily="2" charset="-78"/>
              </a:rPr>
              <a:t>المبحث الأول</a:t>
            </a:r>
            <a:r>
              <a:rPr lang="en-US" dirty="0" smtClean="0">
                <a:solidFill>
                  <a:schemeClr val="tx1"/>
                </a:solidFill>
                <a:cs typeface="PT Bold Arch" pitchFamily="2" charset="-78"/>
              </a:rPr>
              <a:t/>
            </a:r>
            <a:br>
              <a:rPr lang="en-US" dirty="0" smtClean="0">
                <a:solidFill>
                  <a:schemeClr val="tx1"/>
                </a:solidFill>
                <a:cs typeface="PT Bold Arch" pitchFamily="2" charset="-78"/>
              </a:rPr>
            </a:br>
            <a:r>
              <a:rPr lang="ar-IQ" dirty="0" smtClean="0">
                <a:solidFill>
                  <a:schemeClr val="tx1"/>
                </a:solidFill>
                <a:cs typeface="PT Bold Arch" pitchFamily="2" charset="-78"/>
              </a:rPr>
              <a:t>تنظيم مجلس الدولــــــــــــة </a:t>
            </a:r>
            <a:r>
              <a:rPr lang="en-US" dirty="0" smtClean="0">
                <a:solidFill>
                  <a:schemeClr val="tx1"/>
                </a:solidFill>
              </a:rPr>
              <a:t/>
            </a:r>
            <a:br>
              <a:rPr lang="en-US" dirty="0" smtClean="0">
                <a:solidFill>
                  <a:schemeClr val="tx1"/>
                </a:solidFill>
              </a:rPr>
            </a:br>
            <a:r>
              <a:rPr lang="ar-IQ" dirty="0" smtClean="0">
                <a:solidFill>
                  <a:schemeClr val="tx1"/>
                </a:solidFill>
              </a:rPr>
              <a:t>     </a:t>
            </a:r>
            <a:r>
              <a:rPr lang="ar-IQ" dirty="0" smtClean="0">
                <a:solidFill>
                  <a:schemeClr val="tx1"/>
                </a:solidFill>
                <a:latin typeface="Monotype Koufi" pitchFamily="2" charset="-78"/>
                <a:ea typeface="Monotype Koufi" pitchFamily="2" charset="-78"/>
                <a:cs typeface="Monotype Koufi" pitchFamily="2" charset="-78"/>
              </a:rPr>
              <a:t>حدد القانون رقم (106) لسنة 1989 ، قانون التعديل الثاني لقانون مجلس الدولة ، كيفية تشكيل مجلس شورى الدولة سابقا (مجلس الدولة حالياً ) في العراق ، </a:t>
            </a:r>
            <a:r>
              <a:rPr lang="ar-IQ" dirty="0" err="1" smtClean="0">
                <a:solidFill>
                  <a:schemeClr val="tx1"/>
                </a:solidFill>
                <a:latin typeface="Monotype Koufi" pitchFamily="2" charset="-78"/>
                <a:ea typeface="Monotype Koufi" pitchFamily="2" charset="-78"/>
                <a:cs typeface="Monotype Koufi" pitchFamily="2" charset="-78"/>
              </a:rPr>
              <a:t>الا</a:t>
            </a:r>
            <a:r>
              <a:rPr lang="ar-IQ" dirty="0" smtClean="0">
                <a:solidFill>
                  <a:schemeClr val="tx1"/>
                </a:solidFill>
                <a:latin typeface="Monotype Koufi" pitchFamily="2" charset="-78"/>
                <a:ea typeface="Monotype Koufi" pitchFamily="2" charset="-78"/>
                <a:cs typeface="Monotype Koufi" pitchFamily="2" charset="-78"/>
              </a:rPr>
              <a:t> انه أبقى ارتباطه بوزارة العدل ، كما هو الحال قي قانون رقم(17) لسنة 2013 قانون التعديل الخامس للقانون مجلس الدولة ، وبناءً على ما جاء في نص المادة (101) من دستور جمهورية العراق 2005 على انه :( يجوز بقانون ، إنشاء مجلس دولة ، يختص بوظائف القضاء الإداري والإفتاء والصياغة ، وتمثيل الدولة وسائر الهيئات العامة ، أمام جهات القضاء ، </a:t>
            </a:r>
            <a:r>
              <a:rPr lang="ar-IQ" dirty="0" err="1" smtClean="0">
                <a:solidFill>
                  <a:schemeClr val="tx1"/>
                </a:solidFill>
                <a:latin typeface="Monotype Koufi" pitchFamily="2" charset="-78"/>
                <a:ea typeface="Monotype Koufi" pitchFamily="2" charset="-78"/>
                <a:cs typeface="Monotype Koufi" pitchFamily="2" charset="-78"/>
              </a:rPr>
              <a:t>الا</a:t>
            </a:r>
            <a:r>
              <a:rPr lang="ar-IQ" dirty="0" smtClean="0">
                <a:solidFill>
                  <a:schemeClr val="tx1"/>
                </a:solidFill>
                <a:latin typeface="Monotype Koufi" pitchFamily="2" charset="-78"/>
                <a:ea typeface="Monotype Koufi" pitchFamily="2" charset="-78"/>
                <a:cs typeface="Monotype Koufi" pitchFamily="2" charset="-78"/>
              </a:rPr>
              <a:t> ما استثني منها بقانون ) ، وبذلك فقد تطلب الأمر تحويل مجلس شورى الدولة المؤسس بموجب القانون رقم(65) لسنة1979 إلى (مجلس دولة ) وتحقق ذلك بموجب قانون مجلس الدولة رقم(71) لسنة2017 الذي ألغى هذا الارتباط وجعل مجلس الدولة مستقلاً ويتمتع بشخصية معنوية يمثلها رئيس المجلس ، لذلك فلابد من بيان تشكيلات المجلس من حيث الأعضاء والأقسام في مطلبين : </a:t>
            </a:r>
            <a:br>
              <a:rPr lang="ar-IQ" dirty="0" smtClean="0">
                <a:solidFill>
                  <a:schemeClr val="tx1"/>
                </a:solidFill>
                <a:latin typeface="Monotype Koufi" pitchFamily="2" charset="-78"/>
                <a:ea typeface="Monotype Koufi" pitchFamily="2" charset="-78"/>
                <a:cs typeface="Monotype Koufi" pitchFamily="2" charset="-78"/>
              </a:rPr>
            </a:br>
            <a:r>
              <a:rPr lang="ar-IQ" dirty="0" smtClean="0">
                <a:solidFill>
                  <a:schemeClr val="tx1"/>
                </a:solidFill>
                <a:latin typeface="Monotype Koufi" pitchFamily="2" charset="-78"/>
                <a:ea typeface="Monotype Koufi" pitchFamily="2" charset="-78"/>
                <a:cs typeface="PT Bold Arch" pitchFamily="2" charset="-78"/>
              </a:rPr>
              <a:t>نخصص الأول لرئيس وأعضاء مجلس الدولة </a:t>
            </a:r>
            <a:r>
              <a:rPr lang="ar-IQ" dirty="0" smtClean="0">
                <a:solidFill>
                  <a:schemeClr val="tx1"/>
                </a:solidFill>
                <a:latin typeface="Monotype Koufi" pitchFamily="2" charset="-78"/>
                <a:ea typeface="Monotype Koufi" pitchFamily="2" charset="-78"/>
                <a:cs typeface="Monotype Koufi" pitchFamily="2" charset="-78"/>
              </a:rPr>
              <a:t>، </a:t>
            </a:r>
            <a:br>
              <a:rPr lang="ar-IQ" dirty="0" smtClean="0">
                <a:solidFill>
                  <a:schemeClr val="tx1"/>
                </a:solidFill>
                <a:latin typeface="Monotype Koufi" pitchFamily="2" charset="-78"/>
                <a:ea typeface="Monotype Koufi" pitchFamily="2" charset="-78"/>
                <a:cs typeface="Monotype Koufi" pitchFamily="2" charset="-78"/>
              </a:rPr>
            </a:br>
            <a:r>
              <a:rPr lang="ar-IQ" dirty="0" smtClean="0">
                <a:solidFill>
                  <a:schemeClr val="tx1"/>
                </a:solidFill>
                <a:cs typeface="PT Bold Arch" pitchFamily="2" charset="-78"/>
              </a:rPr>
              <a:t>ونخصص الثاني لأقسام مجلس الدولة  . </a:t>
            </a:r>
            <a:r>
              <a:rPr lang="en-US" dirty="0" smtClean="0">
                <a:solidFill>
                  <a:schemeClr val="tx1"/>
                </a:solidFill>
              </a:rPr>
              <a:t/>
            </a:r>
            <a:br>
              <a:rPr lang="en-US" dirty="0" smtClean="0">
                <a:solidFill>
                  <a:schemeClr val="tx1"/>
                </a:solidFill>
              </a:rPr>
            </a:br>
            <a:endParaRPr lang="en-US" dirty="0" smtClean="0">
              <a:cs typeface="DecoType Naskh Extensions"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idx="4294967295"/>
          </p:nvPr>
        </p:nvSpPr>
        <p:spPr>
          <a:xfrm>
            <a:off x="571472" y="0"/>
            <a:ext cx="7858180" cy="4929204"/>
          </a:xfrm>
          <a:prstGeom prst="rect">
            <a:avLst/>
          </a:prstGeom>
        </p:spPr>
        <p:txBody>
          <a:bodyPr spcFirstLastPara="1" wrap="square" lIns="91425" tIns="91425" rIns="91425" bIns="91425" anchor="t" anchorCtr="0">
            <a:noAutofit/>
          </a:bodyPr>
          <a:lstStyle/>
          <a:p>
            <a:pPr lvl="0" algn="r" rtl="1">
              <a:lnSpc>
                <a:spcPct val="150000"/>
              </a:lnSpc>
            </a:pPr>
            <a:r>
              <a:rPr lang="en-US" sz="1800" dirty="0" smtClean="0">
                <a:solidFill>
                  <a:schemeClr val="tx1"/>
                </a:solidFill>
              </a:rPr>
              <a:t/>
            </a:r>
            <a:br>
              <a:rPr lang="en-US" sz="1800" dirty="0" smtClean="0">
                <a:solidFill>
                  <a:schemeClr val="tx1"/>
                </a:solidFill>
              </a:rPr>
            </a:br>
            <a:endParaRPr sz="1800" dirty="0">
              <a:solidFill>
                <a:schemeClr val="tx1"/>
              </a:solidFill>
              <a:cs typeface="PT Bold Mirror" pitchFamily="2" charset="-78"/>
            </a:endParaRPr>
          </a:p>
        </p:txBody>
      </p:sp>
      <p:sp>
        <p:nvSpPr>
          <p:cNvPr id="108" name="Shape 108"/>
          <p:cNvSpPr/>
          <p:nvPr/>
        </p:nvSpPr>
        <p:spPr>
          <a:xfrm>
            <a:off x="2643174" y="3571882"/>
            <a:ext cx="957630" cy="85966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21" name="Rectangle 1"/>
          <p:cNvSpPr>
            <a:spLocks noChangeArrowheads="1"/>
          </p:cNvSpPr>
          <p:nvPr/>
        </p:nvSpPr>
        <p:spPr bwMode="auto">
          <a:xfrm>
            <a:off x="214282" y="0"/>
            <a:ext cx="878687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PT Bold Arch" pitchFamily="2" charset="-78"/>
              </a:rPr>
              <a:t>المطلب الأول </a:t>
            </a:r>
            <a:endParaRPr kumimoji="0" lang="en-US" sz="800" b="0" i="0" u="none" strike="noStrike" cap="none" normalizeH="0" baseline="0" dirty="0" smtClean="0">
              <a:ln>
                <a:noFill/>
              </a:ln>
              <a:solidFill>
                <a:schemeClr val="tx1"/>
              </a:solidFill>
              <a:effectLst/>
              <a:latin typeface="Arial" pitchFamily="34" charset="0"/>
              <a:cs typeface="PT Bold Arch"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PT Bold Arch" pitchFamily="2" charset="-78"/>
              </a:rPr>
              <a:t>رئيس وأعضاء مجلس الدولة  </a:t>
            </a:r>
            <a:endParaRPr kumimoji="0" lang="en-US" sz="800" b="0" i="0" u="none" strike="noStrike" cap="none" normalizeH="0" baseline="0" dirty="0" smtClean="0">
              <a:ln>
                <a:noFill/>
              </a:ln>
              <a:solidFill>
                <a:schemeClr val="tx1"/>
              </a:solidFill>
              <a:effectLst/>
              <a:latin typeface="Arial" pitchFamily="34" charset="0"/>
              <a:cs typeface="PT Bold Arch"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نصت المادة الأولى من قانون مجلس الدولة رقم (71) لسنة 2017 ، على أن: " ينشأ بموجب هذا القانون مجلس دولة ، يختص بوظائف القضاء الإداري ، والإفتاء والصياغة ، ويعد هيأة مستقلة تتمتع بالشخصية المعنوية يمثلها رئيس المجلس ويتم اختياره من قبل رئاسة المجلس على أن يكون من بين المستشارين فيه ويعين وفقاً للقانون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ويكون مقره في بغداد ويتألف من رئيس ونائبين للرئيس أحدهما لشؤون التشريع والرأي والفتوى والأخر لشؤون القضاء الإداري وعدد من المستشارين لا يقل عن(50) خمسين مستشاراً وعدد من المستشارين المساعدين لا يقل عن (25) ولا يزيد على نصف عدد المستشارين ، ويعد كل من رئيس المجلس ونائبيه والمستشار </a:t>
            </a:r>
            <a:r>
              <a:rPr kumimoji="0" lang="ar-IQ" sz="20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IQ"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المستشار المساعد قاضياً لأغراض هذا القانون عند ممارسة مهام القضاء الإداري . </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1763688" y="1419622"/>
            <a:ext cx="5513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ABE33F"/>
                </a:solidFill>
              </a:rPr>
              <a:t>.</a:t>
            </a:r>
            <a:r>
              <a:rPr lang="ar-IQ" dirty="0" smtClean="0"/>
              <a:t> </a:t>
            </a:r>
            <a:endParaRPr dirty="0"/>
          </a:p>
        </p:txBody>
      </p:sp>
      <p:sp>
        <p:nvSpPr>
          <p:cNvPr id="114" name="Shape 114"/>
          <p:cNvSpPr txBox="1">
            <a:spLocks noGrp="1"/>
          </p:cNvSpPr>
          <p:nvPr>
            <p:ph type="subTitle" idx="1"/>
          </p:nvPr>
        </p:nvSpPr>
        <p:spPr>
          <a:xfrm>
            <a:off x="642910" y="214296"/>
            <a:ext cx="7858180" cy="4429156"/>
          </a:xfrm>
          <a:prstGeom prst="rect">
            <a:avLst/>
          </a:prstGeom>
        </p:spPr>
        <p:txBody>
          <a:bodyPr spcFirstLastPara="1" wrap="square" lIns="91425" tIns="91425" rIns="91425" bIns="91425" anchor="t" anchorCtr="0">
            <a:noAutofit/>
          </a:bodyPr>
          <a:lstStyle/>
          <a:p>
            <a:pPr algn="r" rtl="1"/>
            <a:r>
              <a:rPr lang="ar-IQ" sz="1600" dirty="0" smtClean="0">
                <a:solidFill>
                  <a:schemeClr val="bg1"/>
                </a:solidFill>
              </a:rPr>
              <a:t> أولا – رئيس مجلس الدولة : لقد بين قانون مجلس الدولة رقم(71) لسنة2017، طريقة اختيار رئيس المجلس والصلاحيات الممنوحة له وهي كالأتي: </a:t>
            </a:r>
            <a:endParaRPr lang="en-US" sz="1600" dirty="0" smtClean="0">
              <a:solidFill>
                <a:schemeClr val="bg1"/>
              </a:solidFill>
            </a:endParaRPr>
          </a:p>
          <a:p>
            <a:pPr algn="r" rtl="1"/>
            <a:r>
              <a:rPr lang="ar-IQ" sz="1600" dirty="0" smtClean="0">
                <a:solidFill>
                  <a:schemeClr val="bg1"/>
                </a:solidFill>
              </a:rPr>
              <a:t>  (أ)- اختيار رئيس مجلس الدولة :</a:t>
            </a:r>
            <a:endParaRPr lang="en-US" sz="1600" dirty="0" smtClean="0">
              <a:solidFill>
                <a:schemeClr val="bg1"/>
              </a:solidFill>
            </a:endParaRPr>
          </a:p>
          <a:p>
            <a:pPr algn="r" rtl="1"/>
            <a:r>
              <a:rPr lang="ar-IQ" sz="1600" dirty="0" smtClean="0">
                <a:solidFill>
                  <a:schemeClr val="bg1"/>
                </a:solidFill>
              </a:rPr>
              <a:t>       لقد حددت المادة الأولى من قانون مجلس الدولة طريقة اختيار رئيس المجلس من قبل (رئاسة المجلس)على أن يكون من بين المستشارين العاملين فيه إذ يشترط لتعيينه فضلاً عن الشروط العامة الواجب توافرها للتعيين في الوظيفة العامة ، الشروط الواجب توافرها فيمن يعين بوظيفة مستشار هي كالأتي: </a:t>
            </a:r>
            <a:endParaRPr lang="en-US" sz="1600" dirty="0" smtClean="0">
              <a:solidFill>
                <a:schemeClr val="bg1"/>
              </a:solidFill>
            </a:endParaRPr>
          </a:p>
          <a:p>
            <a:pPr algn="r" rtl="1"/>
            <a:r>
              <a:rPr lang="ar-IQ" sz="1600" dirty="0" smtClean="0">
                <a:solidFill>
                  <a:schemeClr val="bg1"/>
                </a:solidFill>
              </a:rPr>
              <a:t>    أولاً- عراقياً بالولادة ومن أبوين عراقيين . </a:t>
            </a:r>
            <a:endParaRPr lang="en-US" sz="1600" dirty="0" smtClean="0">
              <a:solidFill>
                <a:schemeClr val="bg1"/>
              </a:solidFill>
            </a:endParaRPr>
          </a:p>
          <a:p>
            <a:pPr algn="r" rtl="1"/>
            <a:r>
              <a:rPr lang="ar-IQ" sz="1600" dirty="0" smtClean="0">
                <a:solidFill>
                  <a:schemeClr val="bg1"/>
                </a:solidFill>
              </a:rPr>
              <a:t>    ثانياً- لا يزيد عمره على (55) خمسة وخمسون سنة . </a:t>
            </a:r>
            <a:endParaRPr lang="en-US" sz="1600" dirty="0" smtClean="0">
              <a:solidFill>
                <a:schemeClr val="bg1"/>
              </a:solidFill>
            </a:endParaRPr>
          </a:p>
          <a:p>
            <a:pPr algn="r" rtl="1"/>
            <a:r>
              <a:rPr lang="ar-IQ" sz="1600" dirty="0" smtClean="0">
                <a:solidFill>
                  <a:schemeClr val="bg1"/>
                </a:solidFill>
              </a:rPr>
              <a:t>    ثالثاً- حاصل على شهادة جامعية أولية في الأقل في القانون . </a:t>
            </a:r>
            <a:endParaRPr lang="en-US" sz="1600" dirty="0" smtClean="0">
              <a:solidFill>
                <a:schemeClr val="bg1"/>
              </a:solidFill>
            </a:endParaRPr>
          </a:p>
          <a:p>
            <a:pPr algn="r" rtl="1"/>
            <a:r>
              <a:rPr lang="ar-IQ" sz="1600" dirty="0" smtClean="0">
                <a:solidFill>
                  <a:schemeClr val="bg1"/>
                </a:solidFill>
              </a:rPr>
              <a:t>    رابعاً – له خدمة فعلية بعد التخرج من الكلية مدة لا تقل عن (18) ثماني عشرة سنة في    وظيفة قضائية أو قانونية في دوائر الدولة والقطاع العام .</a:t>
            </a:r>
            <a:endParaRPr lang="en-US" sz="1600" dirty="0" smtClean="0">
              <a:solidFill>
                <a:schemeClr val="bg1"/>
              </a:solidFill>
            </a:endParaRPr>
          </a:p>
          <a:p>
            <a:pPr algn="r" rtl="1"/>
            <a:r>
              <a:rPr lang="ar-IQ" sz="1600" dirty="0" smtClean="0">
                <a:solidFill>
                  <a:schemeClr val="bg1"/>
                </a:solidFill>
              </a:rPr>
              <a:t>تكون مدة الخدمة المنصوص عليها في أعلاه (16) ست عشرة سنة للحاصل على الماجستير في القانون </a:t>
            </a:r>
            <a:r>
              <a:rPr lang="ar-IQ" sz="1600" dirty="0" err="1" smtClean="0">
                <a:solidFill>
                  <a:schemeClr val="bg1"/>
                </a:solidFill>
              </a:rPr>
              <a:t>و</a:t>
            </a:r>
            <a:r>
              <a:rPr lang="ar-IQ" sz="1600" dirty="0" smtClean="0">
                <a:solidFill>
                  <a:schemeClr val="bg1"/>
                </a:solidFill>
              </a:rPr>
              <a:t>(14) أربعة عشر سنة للحاصل على شهادة الدكتوراه في القانون سواء أكانت هذه الخدمة قبل أو بعد حصوله على أحدى هاتين الشهادتين وتعد مدة الدراسة </a:t>
            </a:r>
            <a:r>
              <a:rPr lang="ar-IQ" sz="1600" dirty="0" err="1" smtClean="0">
                <a:solidFill>
                  <a:schemeClr val="bg1"/>
                </a:solidFill>
              </a:rPr>
              <a:t>الأصغرية</a:t>
            </a:r>
            <a:r>
              <a:rPr lang="ar-IQ" sz="1600" dirty="0" smtClean="0">
                <a:solidFill>
                  <a:schemeClr val="bg1"/>
                </a:solidFill>
              </a:rPr>
              <a:t> للحصول أحدى هاتين الشهادتين خدمة لأغراض هذا القانون ، ويعين رئيس مجلس الدولة بمرسوم جمهوري بصورة مباشرة ، بعد أن يتم اختياره من قبل رئاسة المجلس وهم الرئيس ونائبيه ، ونعتقد بأن يم اختيار الرئيس من قبل هيأة الرئاسة يكون الأفضل ، وذلك لغرض توخي الدقة في اختيار </a:t>
            </a:r>
            <a:r>
              <a:rPr lang="ar-IQ" sz="1600" dirty="0" err="1" smtClean="0">
                <a:solidFill>
                  <a:schemeClr val="bg1"/>
                </a:solidFill>
              </a:rPr>
              <a:t>الاكفئ</a:t>
            </a:r>
            <a:r>
              <a:rPr lang="ar-IQ" sz="1600" dirty="0" smtClean="0">
                <a:solidFill>
                  <a:schemeClr val="bg1"/>
                </a:solidFill>
              </a:rPr>
              <a:t> والأكثر خبرة ، لأنها تضم في عضويتها رؤساء الهيئات والحكمة الإدارية العليا. </a:t>
            </a:r>
            <a:endParaRPr lang="en-US" sz="1600" dirty="0" smtClean="0">
              <a:solidFill>
                <a:schemeClr val="bg1"/>
              </a:solidFill>
            </a:endParaRPr>
          </a:p>
          <a:p>
            <a:pPr marL="0" lvl="0" indent="0" rtl="0">
              <a:spcBef>
                <a:spcPts val="0"/>
              </a:spcBef>
              <a:spcAft>
                <a:spcPts val="0"/>
              </a:spcAft>
              <a:buNone/>
            </a:pPr>
            <a:endParaRPr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عنصر نائب للنص 2"/>
          <p:cNvSpPr>
            <a:spLocks noGrp="1"/>
          </p:cNvSpPr>
          <p:nvPr>
            <p:ph type="body" idx="1"/>
          </p:nvPr>
        </p:nvSpPr>
        <p:spPr>
          <a:xfrm>
            <a:off x="899592" y="285734"/>
            <a:ext cx="7530060" cy="4714908"/>
          </a:xfrm>
        </p:spPr>
        <p:txBody>
          <a:bodyPr/>
          <a:lstStyle/>
          <a:p>
            <a:pPr algn="r" rtl="1"/>
            <a:r>
              <a:rPr lang="ar-IQ" sz="1600" dirty="0" smtClean="0">
                <a:solidFill>
                  <a:schemeClr val="tx1"/>
                </a:solidFill>
              </a:rPr>
              <a:t>ثانياً_ نواب رئيس مجلس الدولة : </a:t>
            </a:r>
            <a:endParaRPr lang="en-US" sz="1600" dirty="0" smtClean="0">
              <a:solidFill>
                <a:schemeClr val="tx1"/>
              </a:solidFill>
            </a:endParaRPr>
          </a:p>
          <a:p>
            <a:pPr algn="r" rtl="1"/>
            <a:r>
              <a:rPr lang="ar-IQ" sz="1600" dirty="0" smtClean="0">
                <a:solidFill>
                  <a:schemeClr val="tx1"/>
                </a:solidFill>
              </a:rPr>
              <a:t>    نصت المادة الأولى من القانون على أن لرئيس مجلس الدولة نائبين أحدهما لشؤون التشريع والرأي والفتوى، والأخر لشؤون القضاء الإداري ، يتم اختيارهم من بين المستشارين من قبل هيأة الرئاسة </a:t>
            </a:r>
            <a:r>
              <a:rPr lang="ar-SA" sz="1600" dirty="0" smtClean="0">
                <a:solidFill>
                  <a:schemeClr val="tx1"/>
                </a:solidFill>
              </a:rPr>
              <a:t>ويتم تعيينهم</a:t>
            </a:r>
            <a:r>
              <a:rPr lang="ar-IQ" sz="1600" dirty="0" smtClean="0">
                <a:solidFill>
                  <a:schemeClr val="tx1"/>
                </a:solidFill>
              </a:rPr>
              <a:t> بمرسوم جمهوري بصورة مباشرة ويتولون المهام الآتية : </a:t>
            </a:r>
            <a:endParaRPr lang="en-US" sz="1600" dirty="0" smtClean="0">
              <a:solidFill>
                <a:schemeClr val="tx1"/>
              </a:solidFill>
            </a:endParaRPr>
          </a:p>
          <a:p>
            <a:pPr lvl="0" algn="r" rtl="1"/>
            <a:r>
              <a:rPr lang="ar-IQ" sz="1600" dirty="0" smtClean="0">
                <a:solidFill>
                  <a:schemeClr val="tx1"/>
                </a:solidFill>
              </a:rPr>
              <a:t> رئاسة الهيأة العامة بتخويل من الرئيس عند غيابة </a:t>
            </a:r>
            <a:endParaRPr lang="en-US" sz="1600" dirty="0" smtClean="0">
              <a:solidFill>
                <a:schemeClr val="tx1"/>
              </a:solidFill>
            </a:endParaRPr>
          </a:p>
          <a:p>
            <a:pPr lvl="0" algn="r" rtl="1"/>
            <a:r>
              <a:rPr lang="ar-IQ" sz="1600" dirty="0" smtClean="0">
                <a:solidFill>
                  <a:schemeClr val="tx1"/>
                </a:solidFill>
              </a:rPr>
              <a:t> رئاسة الهيأة المتخصصة </a:t>
            </a:r>
            <a:endParaRPr lang="en-US" sz="1600" dirty="0" smtClean="0">
              <a:solidFill>
                <a:schemeClr val="tx1"/>
              </a:solidFill>
            </a:endParaRPr>
          </a:p>
          <a:p>
            <a:pPr lvl="0" algn="r" rtl="1"/>
            <a:r>
              <a:rPr lang="ar-IQ" sz="1600" dirty="0" smtClean="0">
                <a:solidFill>
                  <a:schemeClr val="tx1"/>
                </a:solidFill>
              </a:rPr>
              <a:t> رئاسة محكمة القضاء الإداري ومحكمة قضاء الموظفين </a:t>
            </a:r>
            <a:endParaRPr lang="en-US" sz="1600" dirty="0" smtClean="0">
              <a:solidFill>
                <a:schemeClr val="tx1"/>
              </a:solidFill>
            </a:endParaRPr>
          </a:p>
          <a:p>
            <a:pPr algn="r"/>
            <a:endParaRPr lang="ar-IQ"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عنصر نائب للنص 4"/>
          <p:cNvSpPr>
            <a:spLocks noGrp="1"/>
          </p:cNvSpPr>
          <p:nvPr>
            <p:ph type="body" idx="1"/>
          </p:nvPr>
        </p:nvSpPr>
        <p:spPr>
          <a:xfrm>
            <a:off x="500034" y="285734"/>
            <a:ext cx="8215370" cy="4639974"/>
          </a:xfrm>
        </p:spPr>
        <p:txBody>
          <a:bodyPr/>
          <a:lstStyle/>
          <a:p>
            <a:pPr algn="r" rtl="1"/>
            <a:r>
              <a:rPr lang="ar-IQ" sz="1400" b="1" dirty="0" smtClean="0"/>
              <a:t>ثالثاً- المستشارون : </a:t>
            </a:r>
            <a:endParaRPr lang="en-US" sz="1400" dirty="0" smtClean="0"/>
          </a:p>
          <a:p>
            <a:pPr algn="r" rtl="1"/>
            <a:r>
              <a:rPr lang="ar-IQ" sz="1400" b="1" dirty="0" smtClean="0"/>
              <a:t>    حدد قانون مجلس الدولة عدد المستشارين بما لا يقل عن (50) خمسين مستشاراً ، وهم ينقسمون إلى فئتان : المستشارون المعينون على الملاك والمستشارون المنتدبون : </a:t>
            </a:r>
            <a:endParaRPr lang="en-US" sz="1400" dirty="0" smtClean="0"/>
          </a:p>
          <a:p>
            <a:pPr algn="r" rtl="1"/>
            <a:r>
              <a:rPr lang="ar-IQ" sz="1400" b="1" dirty="0" smtClean="0"/>
              <a:t>الفئة الأولى _ المستشارون المعينون على ملاك مجلس الدولة : حددت المادة الأولى من القانون عدد المستشارين بما لا يقل عن (50) خمسين مستشاراً ، إذ يعد كل منهم قاضياً، لأغراض هذا القانون عند ممارسة مهام القضاء الإداري ويتم تعيينهم بمرسوم جمهوري بصورةً مباشرةً</a:t>
            </a:r>
            <a:r>
              <a:rPr lang="ar-SA" sz="1400" b="1" dirty="0" smtClean="0"/>
              <a:t>. </a:t>
            </a:r>
            <a:r>
              <a:rPr lang="ar-IQ" sz="1400" b="1" dirty="0" smtClean="0"/>
              <a:t>ويشترط فيمن يعين بوظيفة مستشار ما يأتي:  </a:t>
            </a:r>
            <a:endParaRPr lang="en-US" sz="1400" dirty="0" smtClean="0"/>
          </a:p>
          <a:p>
            <a:pPr algn="r" rtl="1"/>
            <a:r>
              <a:rPr lang="ar-IQ" sz="1400" b="1" dirty="0" smtClean="0"/>
              <a:t>    أولاً- عراقياً بالولادة ومن أبوين عراقيين . </a:t>
            </a:r>
            <a:endParaRPr lang="en-US" sz="1400" dirty="0" smtClean="0"/>
          </a:p>
          <a:p>
            <a:pPr algn="r" rtl="1"/>
            <a:r>
              <a:rPr lang="ar-IQ" sz="1400" b="1" dirty="0" smtClean="0"/>
              <a:t>    ثانياً- لا يزيد عمره على (55) خمسة وخمسون سنة . </a:t>
            </a:r>
            <a:endParaRPr lang="en-US" sz="1400" dirty="0" smtClean="0"/>
          </a:p>
          <a:p>
            <a:pPr algn="r" rtl="1"/>
            <a:r>
              <a:rPr lang="ar-IQ" sz="1400" b="1" dirty="0" smtClean="0"/>
              <a:t>    ثالثاً- حاصل على شهادة جامعية أولية في الأقل في القانون . </a:t>
            </a:r>
            <a:endParaRPr lang="en-US" sz="1400" dirty="0" smtClean="0"/>
          </a:p>
          <a:p>
            <a:pPr algn="r" rtl="1"/>
            <a:r>
              <a:rPr lang="ar-IQ" sz="1400" b="1" dirty="0" smtClean="0"/>
              <a:t>    رابعاً – له خدمة فعلية بعد التخرج من الكلية مدة لا تقل عن (18) ثماني عشرة سنة في    وظيفة قضائية أو قانونية في دوائر الدولة والقطاع العام .</a:t>
            </a:r>
            <a:endParaRPr lang="en-US" sz="1400" dirty="0" smtClean="0"/>
          </a:p>
          <a:p>
            <a:pPr algn="r" rtl="1"/>
            <a:r>
              <a:rPr lang="ar-IQ" sz="1400" b="1" dirty="0" smtClean="0"/>
              <a:t>تكون مدة الخدمة المنصوص عليها في أعلاه (16) ست عشرة سنة للحاصل على شهادة الماجستير في القانون </a:t>
            </a:r>
            <a:r>
              <a:rPr lang="ar-IQ" sz="1400" b="1" dirty="0" err="1" smtClean="0"/>
              <a:t>و</a:t>
            </a:r>
            <a:r>
              <a:rPr lang="ar-IQ" sz="1400" b="1" dirty="0" smtClean="0"/>
              <a:t>(14) أربعة عشر سنة للحاصل على شهادة الدكتوراه في القانون ، سواء أكانت هذه الخدمة قبل أو بعد حصوله على أحدى هاتين الشهادتين وتعد مدة الدراسة </a:t>
            </a:r>
            <a:r>
              <a:rPr lang="ar-IQ" sz="1400" b="1" dirty="0" err="1" smtClean="0"/>
              <a:t>الأصغرية</a:t>
            </a:r>
            <a:r>
              <a:rPr lang="ar-IQ" sz="1400" b="1" dirty="0" smtClean="0"/>
              <a:t> للحصول على أحدى هاتين الشهادتين خدمة لأغراض هذا القانون. </a:t>
            </a:r>
            <a:endParaRPr lang="en-US" sz="1400" dirty="0" smtClean="0"/>
          </a:p>
          <a:p>
            <a:pPr algn="r"/>
            <a:endParaRPr lang="ar-IQ"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idx="4294967295"/>
          </p:nvPr>
        </p:nvSpPr>
        <p:spPr>
          <a:xfrm>
            <a:off x="1214414" y="285734"/>
            <a:ext cx="7786742" cy="4714908"/>
          </a:xfrm>
          <a:prstGeom prst="rect">
            <a:avLst/>
          </a:prstGeom>
        </p:spPr>
        <p:txBody>
          <a:bodyPr spcFirstLastPara="1" wrap="square" lIns="91425" tIns="91425" rIns="91425" bIns="91425" anchor="t" anchorCtr="0">
            <a:noAutofit/>
          </a:bodyPr>
          <a:lstStyle/>
          <a:p>
            <a:pPr algn="r" rtl="1"/>
            <a:r>
              <a:rPr lang="ar-IQ" sz="1600" dirty="0" smtClean="0">
                <a:solidFill>
                  <a:schemeClr val="tx1"/>
                </a:solidFill>
              </a:rPr>
              <a:t>الفئة الثانية _ المستشارون المنتدبون: أجاز القانون انتداب بعض فئات من موظفي السلطتين القضائية والتنفيذية من ذوي الخبرة والاختصاص للعمل في مجلس الدولة لمدة محددة كمستشارين على أن لا يتجاوز عددهم ثلث عدد المستشارين المعينين ، وهم كالأتي :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القضاة وأعضاء الادعاء العام: لرئيس مجلس الدولة انتداب القضاة من الصنف الأول ورئيس الادعاء العام وأعضاءه للعمل في المجلس كمستشارين وحسب الشروط المنصوص عليها في القانون لمدة سنتين قابلة للتجديد لمرة واحدة </a:t>
            </a:r>
            <a:r>
              <a:rPr lang="ar-IQ" sz="1400" dirty="0" smtClean="0">
                <a:solidFill>
                  <a:schemeClr val="tx1"/>
                </a:solidFill>
              </a:rPr>
              <a:t>فقط . </a:t>
            </a:r>
            <a:r>
              <a:rPr lang="en-US" sz="1400" dirty="0" smtClean="0">
                <a:solidFill>
                  <a:schemeClr val="tx1"/>
                </a:solidFill>
              </a:rPr>
              <a:t/>
            </a:r>
            <a:br>
              <a:rPr lang="en-US" sz="1400" dirty="0" smtClean="0">
                <a:solidFill>
                  <a:schemeClr val="tx1"/>
                </a:solidFill>
              </a:rPr>
            </a:br>
            <a:r>
              <a:rPr lang="ar-IQ" sz="1400" dirty="0" smtClean="0">
                <a:solidFill>
                  <a:schemeClr val="tx1"/>
                </a:solidFill>
              </a:rPr>
              <a:t>المدراء العامين : يتم انتدابهم من :   </a:t>
            </a: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r>
              <a:rPr lang="ar-IQ" sz="1400" dirty="0" smtClean="0">
                <a:solidFill>
                  <a:schemeClr val="tx1"/>
                </a:solidFill>
              </a:rPr>
              <a:t>من وزارة العدل : لرئيس مجلس الدولة انتداب المدراء العامين في دوائر وأجهزة الوزارة والمفتشين العدليين للعمل في المجلس كمستشارين وحسب الشروط المنصوص عليها في القانون لمدة سنتين قابلة للتجديد لمرة واحدة فقط. </a:t>
            </a:r>
            <a:r>
              <a:rPr lang="en-US" sz="1400" dirty="0" smtClean="0">
                <a:solidFill>
                  <a:schemeClr val="tx1"/>
                </a:solidFill>
              </a:rPr>
              <a:t/>
            </a:r>
            <a:br>
              <a:rPr lang="en-US" sz="1400" dirty="0" smtClean="0">
                <a:solidFill>
                  <a:schemeClr val="tx1"/>
                </a:solidFill>
              </a:rPr>
            </a:br>
            <a:r>
              <a:rPr lang="ar-IQ" sz="1400" dirty="0" smtClean="0">
                <a:solidFill>
                  <a:schemeClr val="tx1"/>
                </a:solidFill>
              </a:rPr>
              <a:t>دوائر الدولة خارج وزارة العدل: يجوز انتداب المدراء العامين ممن لهم خبرة في </a:t>
            </a:r>
            <a:r>
              <a:rPr lang="ar-IQ" sz="1400" dirty="0" err="1" smtClean="0">
                <a:solidFill>
                  <a:schemeClr val="tx1"/>
                </a:solidFill>
              </a:rPr>
              <a:t>الامور</a:t>
            </a:r>
            <a:r>
              <a:rPr lang="ar-IQ" sz="1400" dirty="0" smtClean="0">
                <a:solidFill>
                  <a:schemeClr val="tx1"/>
                </a:solidFill>
              </a:rPr>
              <a:t> القانونية أو الإدارية أو الاقتصادية وتتوافر فيهم الشروط المنصوص عليها في المواد المتقدمة للعمل في المجلس كمستشارين لمدة سنتين قابلة للتجديد لمرة واحدة فقط ، وذلك بمرسوم جمهوري بناء على اقتراح من رئيس مجلس الدولة وموافقة الوزير المختص </a:t>
            </a:r>
            <a:r>
              <a:rPr lang="en-US" sz="1400" dirty="0" smtClean="0">
                <a:solidFill>
                  <a:schemeClr val="tx1"/>
                </a:solidFill>
              </a:rPr>
              <a:t/>
            </a:r>
            <a:br>
              <a:rPr lang="en-US" sz="1400" dirty="0" smtClean="0">
                <a:solidFill>
                  <a:schemeClr val="tx1"/>
                </a:solidFill>
              </a:rPr>
            </a:br>
            <a:r>
              <a:rPr lang="ar-IQ" sz="1400" dirty="0" smtClean="0">
                <a:solidFill>
                  <a:schemeClr val="tx1"/>
                </a:solidFill>
              </a:rPr>
              <a:t> أساتذة القانون : يتم انتدابهم من بين أعضاء الهيئة التدريسية والأتي :    </a:t>
            </a:r>
            <a:r>
              <a:rPr lang="en-US" sz="1400" dirty="0" smtClean="0">
                <a:solidFill>
                  <a:schemeClr val="tx1"/>
                </a:solidFill>
              </a:rPr>
              <a:t/>
            </a:r>
            <a:br>
              <a:rPr lang="en-US" sz="1400" dirty="0" smtClean="0">
                <a:solidFill>
                  <a:schemeClr val="tx1"/>
                </a:solidFill>
              </a:rPr>
            </a:br>
            <a:r>
              <a:rPr lang="ar-IQ" sz="1400" dirty="0" smtClean="0">
                <a:solidFill>
                  <a:schemeClr val="tx1"/>
                </a:solidFill>
              </a:rPr>
              <a:t>الخبراء : لرئيس مجلس الدولة وبموافقة وزير التعليم العالي والبحث العلمي الاستعانة بخبرة عضو الهيئة التدريسية في الجامعات العراقية للمشاركة في بعض أعمال المجلس ذات الصلة </a:t>
            </a:r>
            <a:r>
              <a:rPr lang="ar-IQ" sz="1400" dirty="0" err="1" smtClean="0">
                <a:solidFill>
                  <a:schemeClr val="tx1"/>
                </a:solidFill>
              </a:rPr>
              <a:t>بإختصاصه</a:t>
            </a:r>
            <a:r>
              <a:rPr lang="ar-IQ" sz="1400" dirty="0" smtClean="0">
                <a:solidFill>
                  <a:schemeClr val="tx1"/>
                </a:solidFill>
              </a:rPr>
              <a:t>. </a:t>
            </a:r>
            <a:r>
              <a:rPr lang="en-US" sz="1400" dirty="0" smtClean="0">
                <a:solidFill>
                  <a:schemeClr val="tx1"/>
                </a:solidFill>
              </a:rPr>
              <a:t/>
            </a:r>
            <a:br>
              <a:rPr lang="en-US" sz="1400" dirty="0" smtClean="0">
                <a:solidFill>
                  <a:schemeClr val="tx1"/>
                </a:solidFill>
              </a:rPr>
            </a:br>
            <a:r>
              <a:rPr lang="ar-IQ" sz="1400" dirty="0" smtClean="0">
                <a:solidFill>
                  <a:schemeClr val="tx1"/>
                </a:solidFill>
              </a:rPr>
              <a:t>التدريسيين : يجوز انتداب عضو الهيئة التدريسية في كلية القانون مم</a:t>
            </a:r>
            <a:r>
              <a:rPr lang="ar-IQ" sz="1600" dirty="0" smtClean="0">
                <a:solidFill>
                  <a:schemeClr val="tx1"/>
                </a:solidFill>
              </a:rPr>
              <a:t>ن تتوافر فيهم الشروط المنصوص عليها في المواد المتقدمة للعمل بالمجلس كمستشارين في المجلس لمدة سنتين قابلة للتجديد مرة واحدة فقط ، وذلك بمرسوم جمهوري وبناء على اقتراح من رئيس مجلس الدولة وموافقة وزير التعليم العالي والبحث العلمي</a:t>
            </a:r>
            <a:r>
              <a:rPr lang="en-US" sz="1600" dirty="0" smtClean="0">
                <a:solidFill>
                  <a:schemeClr val="tx1"/>
                </a:solidFill>
              </a:rPr>
              <a:t/>
            </a:r>
            <a:br>
              <a:rPr lang="en-US" sz="1600" dirty="0" smtClean="0">
                <a:solidFill>
                  <a:schemeClr val="tx1"/>
                </a:solidFill>
              </a:rPr>
            </a:br>
            <a:endParaRPr sz="1600" dirty="0">
              <a:solidFill>
                <a:schemeClr val="tx1"/>
              </a:solidFill>
            </a:endParaRPr>
          </a:p>
        </p:txBody>
      </p:sp>
      <p:sp>
        <p:nvSpPr>
          <p:cNvPr id="145" name="Shape 145"/>
          <p:cNvSpPr/>
          <p:nvPr/>
        </p:nvSpPr>
        <p:spPr>
          <a:xfrm rot="1973882">
            <a:off x="8121371" y="1454163"/>
            <a:ext cx="192944" cy="18422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1089</Words>
  <Application>Microsoft Office PowerPoint</Application>
  <PresentationFormat>عرض على الشاشة (9:16)‏</PresentationFormat>
  <Paragraphs>99</Paragraphs>
  <Slides>19</Slides>
  <Notes>17</Notes>
  <HiddenSlides>0</HiddenSlides>
  <MMClips>0</MMClips>
  <ScaleCrop>false</ScaleCrop>
  <HeadingPairs>
    <vt:vector size="6" baseType="variant">
      <vt:variant>
        <vt:lpstr>الخطوط المستخدمة</vt:lpstr>
      </vt:variant>
      <vt:variant>
        <vt:i4>13</vt:i4>
      </vt:variant>
      <vt:variant>
        <vt:lpstr>سمة</vt:lpstr>
      </vt:variant>
      <vt:variant>
        <vt:i4>1</vt:i4>
      </vt:variant>
      <vt:variant>
        <vt:lpstr>عناوين الشرائح</vt:lpstr>
      </vt:variant>
      <vt:variant>
        <vt:i4>19</vt:i4>
      </vt:variant>
    </vt:vector>
  </HeadingPairs>
  <TitlesOfParts>
    <vt:vector size="33" baseType="lpstr">
      <vt:lpstr>Arial</vt:lpstr>
      <vt:lpstr>Raleway</vt:lpstr>
      <vt:lpstr>PT Bold Mirror</vt:lpstr>
      <vt:lpstr>Karla</vt:lpstr>
      <vt:lpstr>Microsoft Uighur</vt:lpstr>
      <vt:lpstr>PT Bold Broken</vt:lpstr>
      <vt:lpstr>Estrangelo Edessa</vt:lpstr>
      <vt:lpstr>PT Bold Arch</vt:lpstr>
      <vt:lpstr>Monotype Koufi</vt:lpstr>
      <vt:lpstr>DecoType Naskh Extensions</vt:lpstr>
      <vt:lpstr>Simplified Arabic</vt:lpstr>
      <vt:lpstr>Calibri</vt:lpstr>
      <vt:lpstr>Akhbar MT</vt:lpstr>
      <vt:lpstr>Escalus template</vt:lpstr>
      <vt:lpstr>تنظيم القضاء الاداري في العراق </vt:lpstr>
      <vt:lpstr>الشريحة 2</vt:lpstr>
      <vt:lpstr>الشريحة 3</vt:lpstr>
      <vt:lpstr>مفردات المحاضرة </vt:lpstr>
      <vt:lpstr> </vt:lpstr>
      <vt:lpstr>. </vt:lpstr>
      <vt:lpstr>الشريحة 7</vt:lpstr>
      <vt:lpstr>الشريحة 8</vt:lpstr>
      <vt:lpstr>الفئة الثانية _ المستشارون المنتدبون: أجاز القانون انتداب بعض فئات من موظفي السلطتين القضائية والتنفيذية من ذوي الخبرة والاختصاص للعمل في مجلس الدولة لمدة محددة كمستشارين على أن لا يتجاوز عددهم ثلث عدد المستشارين المعينين ، وهم كالأتي :   القضاة وأعضاء الادعاء العام: لرئيس مجلس الدولة انتداب القضاة من الصنف الأول ورئيس الادعاء العام وأعضاءه للعمل في المجلس كمستشارين وحسب الشروط المنصوص عليها في القانون لمدة سنتين قابلة للتجديد لمرة واحدة فقط .  المدراء العامين : يتم انتدابهم من :     من وزارة العدل : لرئيس مجلس الدولة انتداب المدراء العامين في دوائر وأجهزة الوزارة والمفتشين العدليين للعمل في المجلس كمستشارين وحسب الشروط المنصوص عليها في القانون لمدة سنتين قابلة للتجديد لمرة واحدة فقط.  دوائر الدولة خارج وزارة العدل: يجوز انتداب المدراء العامين ممن لهم خبرة في الامور القانونية أو الإدارية أو الاقتصادية وتتوافر فيهم الشروط المنصوص عليها في المواد المتقدمة للعمل في المجلس كمستشارين لمدة سنتين قابلة للتجديد لمرة واحدة فقط ، وذلك بمرسوم جمهوري بناء على اقتراح من رئيس مجلس الدولة وموافقة الوزير المختص   أساتذة القانون : يتم انتدابهم من بين أعضاء الهيئة التدريسية والأتي :     الخبراء : لرئيس مجلس الدولة وبموافقة وزير التعليم العالي والبحث العلمي الاستعانة بخبرة عضو الهيئة التدريسية في الجامعات العراقية للمشاركة في بعض أعمال المجلس ذات الصلة بإختصاصه.  التدريسيين : يجوز انتداب عضو الهيئة التدريسية في كلية القانون ممن تتوافر فيهم الشروط المنصوص عليها في المواد المتقدمة للعمل بالمجلس كمستشارين في المجلس لمدة سنتين قابلة للتجديد مرة واحدة فقط ، وذلك بمرسوم جمهوري وبناء على اقتراح من رئيس مجلس الدولة وموافقة وزير التعليم العالي والبحث العلمي </vt:lpstr>
      <vt:lpstr>رابعاً: المستشارون المساعدون :       حدد قانون مجلس الدولة عدد المستشارين المساعدين لا يقل عن (25) خمس وعشرون مستشاراً مساعداً ولا يزيد على نصف عدد المستشارين وهم فئة واحدة يتم تعيينهم بمرسوم جمهوري وبصورة مباشرة. ويشترط فيمن يعين بوظيفة مستشار مساعد ما يأتي      أولاً- عراقياً بالولادة ومن أبوين عراقيين .      ثانياً- لا يزيد عمره على (50) خمسون سنة .      ثالثاً- حاصل على شهادة جامعية أولية في الأقل في القانون .      رابعاً – له خدمة فعلية بعد التخرج من الكلية مدة لا تقل عن (14) أربع عشرة سنة في وظيفة قضائية أو قانونية في دوائر الدولة والقطاع العام .     وتكون مدة الخدمة المنصوص عليها في أعلاه (12) اثني عشرة سنة للحاصل على شهادة الماجستير في القانون و(10) عشر سنوات للحاصل على شهادة الدكتوراه في القانون ، سواء أكانت هذه الخدمة قبل أو بعد حصوله على أحدى هاتين الشهادتين وتعد مدة الدراسة الأصغرية للحصول على أحدى هاتين الشهادتين خدمة لأغراض هذا القانون.     ويحضر المستشارون المساعدون اجتماعات الهيأة العامة ويشتركون في النقاش دون حق التصويتكما يساهمون في أعمال الهيأة المتخصصة بشرط أن لا تزيد نسبتهم على ثلث عدد المستشارين         ويجوز ترقية المستشار المساعد إلى وظيفة مستشار على أن يكون قد أمضى مدة لا تقل عن (3) ثلاث سنوات في وظيفته وأثبت خلالها كفاءة جيدة ومقدرة على العمل ونشر بحثين قانونيين قيمين في الأقل بناءً على تقييم وتوصية هيأة الرئاسة  </vt:lpstr>
      <vt:lpstr>حصانة أعضاء مجلس الدولة :       لقد حرص المشرع العراقي في توفير الحصانة لأعضاء مجلس الدولة فقد منع توقيف الرئيس ونائب الرئيس والمستشار و المستشار المنتدب والمستشار المساعد أو اتخاذ الإجراءات الجزائية ضدهم في غير حالة ارتكابهم جناية مشهودة إلا بعد استحصال إذن من رئيس مجلس الدولة     أن هذه الحصانات غير كافية لذلك نجد من الضروري إضافة ضمانات أخرى لأعضاء المجلس منها عدم جواز عزلهم أو إحالتهم إلى التقاعد قبل بلوغهم سن (63) الا بعد تقديم طلب تحريري أو لأسباب صحية وبناء على تقرير من لجنة طبية رسمية ، وجواز اعتزالهم اوجواز اعتزالهم الخدمة مع استحقاقهم للحقوق التقاعدية لخدمة مع استحقاقهم للحقوق التقاعدية </vt:lpstr>
      <vt:lpstr>الشرط الثالث  العلم بجهة الميراث </vt:lpstr>
      <vt:lpstr>الـــــــــــــــــولاء يقصد به علاقة الصداقة والتحالف والتناصر  وهو ياخذ صورتين - ولاء المـــــــــــــوالاة  ولاء المعاتقــــــــــــــــة </vt:lpstr>
      <vt:lpstr>القرابة : ويقصد به صلة الدم والنسب </vt:lpstr>
      <vt:lpstr>العصبات : وهم اقارب الميت من الذكور ويرثون الباقي بعد اصحاب الفروض </vt:lpstr>
      <vt:lpstr>الزواج الصحيح </vt:lpstr>
      <vt:lpstr>الشرط الرابع :انتفاء المانع</vt:lpstr>
      <vt:lpstr>موانع الميراث اربعة </vt:lpstr>
      <vt:lpstr>الشريحة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تنظيم القضاء الاداري في العراق </dc:title>
  <cp:lastModifiedBy>CITY.NET</cp:lastModifiedBy>
  <cp:revision>15</cp:revision>
  <dcterms:modified xsi:type="dcterms:W3CDTF">2019-01-03T18:54:41Z</dcterms:modified>
</cp:coreProperties>
</file>