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21"/>
  </p:notesMasterIdLst>
  <p:sldIdLst>
    <p:sldId id="256" r:id="rId2"/>
    <p:sldId id="282" r:id="rId3"/>
    <p:sldId id="28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80" r:id="rId20"/>
  </p:sldIdLst>
  <p:sldSz cx="9144000" cy="5143500" type="screen16x9"/>
  <p:notesSz cx="6858000" cy="9144000"/>
  <p:embeddedFontLst>
    <p:embeddedFont>
      <p:font typeface="Raleway" charset="0"/>
      <p:regular r:id="rId22"/>
      <p:bold r:id="rId23"/>
      <p:italic r:id="rId24"/>
      <p:boldItalic r:id="rId25"/>
    </p:embeddedFont>
    <p:embeddedFont>
      <p:font typeface="PT Bold Arch" pitchFamily="2" charset="-78"/>
      <p:regular r:id="rId26"/>
    </p:embeddedFont>
    <p:embeddedFont>
      <p:font typeface="PT Bold Broken" pitchFamily="2" charset="-78"/>
      <p:regular r:id="rId27"/>
    </p:embeddedFont>
    <p:embeddedFont>
      <p:font typeface="Karla" charset="0"/>
      <p:regular r:id="rId28"/>
      <p:bold r:id="rId29"/>
      <p:italic r:id="rId30"/>
      <p:boldItalic r:id="rId31"/>
    </p:embeddedFont>
    <p:embeddedFont>
      <p:font typeface="PT Simple Bold Ruled" pitchFamily="2" charset="-78"/>
      <p:regular r:id="rId32"/>
    </p:embeddedFont>
    <p:embeddedFont>
      <p:font typeface="PT Bold Mirror" pitchFamily="2" charset="-78"/>
      <p:regular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FA7E580E-DB51-40A5-A5F3-E0C27B3B3D71}">
  <a:tblStyle styleId="{FA7E580E-DB51-40A5-A5F3-E0C27B3B3D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 autoAdjust="0"/>
    <p:restoredTop sz="94660" autoAdjust="0"/>
  </p:normalViewPr>
  <p:slideViewPr>
    <p:cSldViewPr>
      <p:cViewPr varScale="1">
        <p:scale>
          <a:sx n="98" d="100"/>
          <a:sy n="98" d="100"/>
        </p:scale>
        <p:origin x="-1212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24" y="27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59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font" Target="fonts/font11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ar-IQ" dirty="0" smtClean="0"/>
              <a:t>القضاء</a:t>
            </a:r>
            <a:r>
              <a:rPr lang="ar-IQ" baseline="0" dirty="0" smtClean="0"/>
              <a:t> </a:t>
            </a:r>
            <a:r>
              <a:rPr lang="ar-IQ" baseline="0" dirty="0" err="1" smtClean="0"/>
              <a:t>الاداري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4C5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>
            <a:off x="6025" y="301575"/>
            <a:ext cx="9150050" cy="4496748"/>
          </a:xfrm>
          <a:custGeom>
            <a:avLst/>
            <a:gdLst/>
            <a:ahLst/>
            <a:cxnLst/>
            <a:rect l="0" t="0" r="0" b="0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0" name="Shape 10"/>
          <p:cNvSpPr/>
          <p:nvPr/>
        </p:nvSpPr>
        <p:spPr>
          <a:xfrm>
            <a:off x="-5900" y="759982"/>
            <a:ext cx="9144150" cy="3769800"/>
          </a:xfrm>
          <a:custGeom>
            <a:avLst/>
            <a:gdLst/>
            <a:ahLst/>
            <a:cxnLst/>
            <a:rect l="0" t="0" r="0" b="0"/>
            <a:pathLst>
              <a:path w="365766" h="150792" extrusionOk="0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540"/>
            </a:srgbClr>
          </a:solidFill>
          <a:ln>
            <a:noFill/>
          </a:ln>
        </p:spPr>
      </p:sp>
      <p:sp>
        <p:nvSpPr>
          <p:cNvPr id="11" name="Shape 11"/>
          <p:cNvSpPr/>
          <p:nvPr/>
        </p:nvSpPr>
        <p:spPr>
          <a:xfrm>
            <a:off x="0" y="1351100"/>
            <a:ext cx="9156075" cy="2889063"/>
          </a:xfrm>
          <a:custGeom>
            <a:avLst/>
            <a:gdLst/>
            <a:ahLst/>
            <a:cxnLst/>
            <a:rect l="0" t="0" r="0" b="0"/>
            <a:pathLst>
              <a:path w="366243" h="106157" extrusionOk="0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19025" y="1991825"/>
            <a:ext cx="5706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ABE33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flipH="1">
            <a:off x="6025" y="301575"/>
            <a:ext cx="9150050" cy="4496748"/>
          </a:xfrm>
          <a:custGeom>
            <a:avLst/>
            <a:gdLst/>
            <a:ahLst/>
            <a:cxnLst/>
            <a:rect l="0" t="0" r="0" b="0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15" name="Shape 15"/>
          <p:cNvSpPr/>
          <p:nvPr/>
        </p:nvSpPr>
        <p:spPr>
          <a:xfrm>
            <a:off x="-5900" y="753950"/>
            <a:ext cx="9144150" cy="3769800"/>
          </a:xfrm>
          <a:custGeom>
            <a:avLst/>
            <a:gdLst/>
            <a:ahLst/>
            <a:cxnLst/>
            <a:rect l="0" t="0" r="0" b="0"/>
            <a:pathLst>
              <a:path w="365766" h="150792" extrusionOk="0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540"/>
            </a:srgbClr>
          </a:solidFill>
          <a:ln>
            <a:noFill/>
          </a:ln>
        </p:spPr>
      </p:sp>
      <p:sp>
        <p:nvSpPr>
          <p:cNvPr id="16" name="Shape 16"/>
          <p:cNvSpPr/>
          <p:nvPr/>
        </p:nvSpPr>
        <p:spPr>
          <a:xfrm>
            <a:off x="0" y="1351100"/>
            <a:ext cx="9156075" cy="2889063"/>
          </a:xfrm>
          <a:custGeom>
            <a:avLst/>
            <a:gdLst/>
            <a:ahLst/>
            <a:cxnLst/>
            <a:rect l="0" t="0" r="0" b="0"/>
            <a:pathLst>
              <a:path w="366243" h="106157" extrusionOk="0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1815525" y="2040550"/>
            <a:ext cx="551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815375" y="3068650"/>
            <a:ext cx="55131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1800"/>
              <a:buNone/>
              <a:defRPr sz="18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6025" y="301575"/>
            <a:ext cx="9150050" cy="4496748"/>
          </a:xfrm>
          <a:custGeom>
            <a:avLst/>
            <a:gdLst/>
            <a:ahLst/>
            <a:cxnLst/>
            <a:rect l="0" t="0" r="0" b="0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21" name="Shape 21"/>
          <p:cNvSpPr/>
          <p:nvPr/>
        </p:nvSpPr>
        <p:spPr>
          <a:xfrm>
            <a:off x="0" y="1580113"/>
            <a:ext cx="9144000" cy="3341668"/>
          </a:xfrm>
          <a:custGeom>
            <a:avLst/>
            <a:gdLst/>
            <a:ahLst/>
            <a:cxnLst/>
            <a:rect l="0" t="0" r="0" b="0"/>
            <a:pathLst>
              <a:path w="365760" h="110982" extrusionOk="0">
                <a:moveTo>
                  <a:pt x="0" y="0"/>
                </a:moveTo>
                <a:lnTo>
                  <a:pt x="0" y="54526"/>
                </a:lnTo>
                <a:lnTo>
                  <a:pt x="317748" y="110982"/>
                </a:lnTo>
                <a:lnTo>
                  <a:pt x="365760" y="84202"/>
                </a:lnTo>
                <a:lnTo>
                  <a:pt x="365760" y="26780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22" name="Shape 22"/>
          <p:cNvSpPr/>
          <p:nvPr/>
        </p:nvSpPr>
        <p:spPr>
          <a:xfrm>
            <a:off x="-5900" y="410541"/>
            <a:ext cx="9144152" cy="4453148"/>
          </a:xfrm>
          <a:custGeom>
            <a:avLst/>
            <a:gdLst/>
            <a:ahLst/>
            <a:cxnLst/>
            <a:rect l="0" t="0" r="0" b="0"/>
            <a:pathLst>
              <a:path w="365036" h="147896" extrusionOk="0">
                <a:moveTo>
                  <a:pt x="365036" y="21714"/>
                </a:moveTo>
                <a:lnTo>
                  <a:pt x="87097" y="0"/>
                </a:lnTo>
                <a:lnTo>
                  <a:pt x="0" y="57421"/>
                </a:lnTo>
                <a:lnTo>
                  <a:pt x="0" y="117255"/>
                </a:lnTo>
                <a:lnTo>
                  <a:pt x="241266" y="147896"/>
                </a:lnTo>
                <a:lnTo>
                  <a:pt x="365036" y="112913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833775" y="2314200"/>
            <a:ext cx="54765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400"/>
              <a:buChar char="◆"/>
              <a:defRPr b="1" i="1">
                <a:solidFill>
                  <a:srgbClr val="FFFFFF"/>
                </a:solidFill>
              </a:defRPr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◆"/>
              <a:defRPr b="1" i="1">
                <a:solidFill>
                  <a:srgbClr val="FFFFFF"/>
                </a:solidFill>
              </a:defRPr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◇"/>
              <a:defRPr b="1" i="1">
                <a:solidFill>
                  <a:srgbClr val="FFFFFF"/>
                </a:solidFill>
              </a:defRPr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  <a:defRPr b="1" i="1">
                <a:solidFill>
                  <a:srgbClr val="FFFFFF"/>
                </a:solidFill>
              </a:defRPr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  <a:defRPr b="1" i="1">
                <a:solidFill>
                  <a:srgbClr val="FFFFFF"/>
                </a:solidFill>
              </a:defRPr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■"/>
              <a:defRPr b="1" i="1">
                <a:solidFill>
                  <a:srgbClr val="FFFFFF"/>
                </a:solidFill>
              </a:defRPr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  <a:defRPr b="1" i="1">
                <a:solidFill>
                  <a:srgbClr val="FFFFFF"/>
                </a:solidFill>
              </a:defRPr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  <a:defRPr b="1" i="1">
                <a:solidFill>
                  <a:srgbClr val="FFFFFF"/>
                </a:solidFill>
              </a:defRPr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■"/>
              <a:defRPr b="1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/>
          <p:nvPr/>
        </p:nvSpPr>
        <p:spPr>
          <a:xfrm>
            <a:off x="3593400" y="10861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“</a:t>
            </a:r>
            <a:endParaRPr sz="6000" b="1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4179900" y="1041875"/>
            <a:ext cx="784200" cy="784200"/>
          </a:xfrm>
          <a:prstGeom prst="diamond">
            <a:avLst/>
          </a:prstGeom>
          <a:noFill/>
          <a:ln w="2857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Shape 27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28" name="Shape 28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0" t="0" r="0" b="0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29" name="Shape 29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0" t="0" r="0" b="0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0" name="Shape 30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0" t="0" r="0" b="0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31" name="Shape 31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2" name="Shape 32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3" name="Shape 33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◆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◆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◇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Shape 37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38" name="Shape 38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0" t="0" r="0" b="0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9" name="Shape 39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0" t="0" r="0" b="0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40" name="Shape 40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0" t="0" r="0" b="0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41" name="Shape 41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42" name="Shape 42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43" name="Shape 43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904925" y="1495850"/>
            <a:ext cx="35601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◆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◆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◇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679180" y="1495850"/>
            <a:ext cx="35601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◆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◆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◇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Shape 48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49" name="Shape 49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0" t="0" r="0" b="0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50" name="Shape 50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0" t="0" r="0" b="0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51" name="Shape 51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0" t="0" r="0" b="0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52" name="Shape 52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53" name="Shape 53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54" name="Shape 54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870750" y="1495850"/>
            <a:ext cx="23652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◆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◆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3357262" y="1495850"/>
            <a:ext cx="23652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◆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◆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3"/>
          </p:nvPr>
        </p:nvSpPr>
        <p:spPr>
          <a:xfrm>
            <a:off x="5843773" y="1495850"/>
            <a:ext cx="23652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◆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◆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Shape 60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61" name="Shape 61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0" t="0" r="0" b="0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62" name="Shape 62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0" t="0" r="0" b="0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63" name="Shape 63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0" t="0" r="0" b="0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64" name="Shape 64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65" name="Shape 65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66" name="Shape 66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-2355" y="0"/>
            <a:ext cx="5209571" cy="983354"/>
          </a:xfrm>
          <a:custGeom>
            <a:avLst/>
            <a:gdLst/>
            <a:ahLst/>
            <a:cxnLst/>
            <a:rect l="0" t="0" r="0" b="0"/>
            <a:pathLst>
              <a:path w="342116" h="53320" extrusionOk="0">
                <a:moveTo>
                  <a:pt x="0" y="0"/>
                </a:moveTo>
                <a:lnTo>
                  <a:pt x="0" y="53320"/>
                </a:lnTo>
                <a:lnTo>
                  <a:pt x="342116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78" name="Shape 78"/>
          <p:cNvSpPr/>
          <p:nvPr/>
        </p:nvSpPr>
        <p:spPr>
          <a:xfrm>
            <a:off x="-6025" y="2"/>
            <a:ext cx="4445394" cy="1085644"/>
          </a:xfrm>
          <a:custGeom>
            <a:avLst/>
            <a:gdLst/>
            <a:ahLst/>
            <a:cxnLst/>
            <a:rect l="0" t="0" r="0" b="0"/>
            <a:pathLst>
              <a:path w="291932" h="58628" extrusionOk="0">
                <a:moveTo>
                  <a:pt x="0" y="18578"/>
                </a:moveTo>
                <a:lnTo>
                  <a:pt x="241" y="34019"/>
                </a:lnTo>
                <a:lnTo>
                  <a:pt x="221482" y="58628"/>
                </a:lnTo>
                <a:lnTo>
                  <a:pt x="291932" y="0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79" name="Shape 79"/>
          <p:cNvSpPr/>
          <p:nvPr/>
        </p:nvSpPr>
        <p:spPr>
          <a:xfrm>
            <a:off x="6375475" y="4745747"/>
            <a:ext cx="2548913" cy="400879"/>
          </a:xfrm>
          <a:custGeom>
            <a:avLst/>
            <a:gdLst/>
            <a:ahLst/>
            <a:cxnLst/>
            <a:rect l="0" t="0" r="0" b="0"/>
            <a:pathLst>
              <a:path w="203628" h="19060" extrusionOk="0">
                <a:moveTo>
                  <a:pt x="0" y="19060"/>
                </a:moveTo>
                <a:lnTo>
                  <a:pt x="203628" y="19060"/>
                </a:lnTo>
                <a:lnTo>
                  <a:pt x="157305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80" name="Shape 80"/>
          <p:cNvSpPr/>
          <p:nvPr/>
        </p:nvSpPr>
        <p:spPr>
          <a:xfrm>
            <a:off x="7341180" y="4767304"/>
            <a:ext cx="1821096" cy="395811"/>
          </a:xfrm>
          <a:custGeom>
            <a:avLst/>
            <a:gdLst/>
            <a:ahLst/>
            <a:cxnLst/>
            <a:rect l="0" t="0" r="0" b="0"/>
            <a:pathLst>
              <a:path w="145484" h="18819" extrusionOk="0">
                <a:moveTo>
                  <a:pt x="145484" y="0"/>
                </a:moveTo>
                <a:lnTo>
                  <a:pt x="145484" y="18819"/>
                </a:lnTo>
                <a:lnTo>
                  <a:pt x="0" y="18819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81" name="Shape 81"/>
          <p:cNvSpPr/>
          <p:nvPr/>
        </p:nvSpPr>
        <p:spPr>
          <a:xfrm>
            <a:off x="8340717" y="4204075"/>
            <a:ext cx="818444" cy="959061"/>
          </a:xfrm>
          <a:custGeom>
            <a:avLst/>
            <a:gdLst/>
            <a:ahLst/>
            <a:cxnLst/>
            <a:rect l="0" t="0" r="0" b="0"/>
            <a:pathLst>
              <a:path w="65384" h="45599" extrusionOk="0">
                <a:moveTo>
                  <a:pt x="65384" y="27022"/>
                </a:moveTo>
                <a:lnTo>
                  <a:pt x="65384" y="0"/>
                </a:lnTo>
                <a:lnTo>
                  <a:pt x="0" y="45599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82" name="Shape 82"/>
          <p:cNvSpPr/>
          <p:nvPr/>
        </p:nvSpPr>
        <p:spPr>
          <a:xfrm>
            <a:off x="1559025" y="-6025"/>
            <a:ext cx="4116775" cy="944875"/>
          </a:xfrm>
          <a:custGeom>
            <a:avLst/>
            <a:gdLst/>
            <a:ahLst/>
            <a:cxnLst/>
            <a:rect l="0" t="0" r="0" b="0"/>
            <a:pathLst>
              <a:path w="164671" h="37795" extrusionOk="0">
                <a:moveTo>
                  <a:pt x="0" y="241"/>
                </a:moveTo>
                <a:lnTo>
                  <a:pt x="132407" y="37795"/>
                </a:lnTo>
                <a:lnTo>
                  <a:pt x="164671" y="0"/>
                </a:lnTo>
                <a:lnTo>
                  <a:pt x="160329" y="241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◇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1719025" y="571486"/>
            <a:ext cx="5924810" cy="3143272"/>
          </a:xfrm>
        </p:spPr>
        <p:txBody>
          <a:bodyPr/>
          <a:lstStyle/>
          <a:p>
            <a:pPr rtl="1"/>
            <a:r>
              <a:rPr lang="ar-IQ" dirty="0" smtClean="0">
                <a:cs typeface="PT Bold Arch" pitchFamily="2" charset="-78"/>
              </a:rPr>
              <a:t>المبحث الثاني</a:t>
            </a:r>
            <a:r>
              <a:rPr lang="en-US" dirty="0" smtClean="0">
                <a:cs typeface="PT Bold Arch" pitchFamily="2" charset="-78"/>
              </a:rPr>
              <a:t/>
            </a:r>
            <a:br>
              <a:rPr lang="en-US" dirty="0" smtClean="0">
                <a:cs typeface="PT Bold Arch" pitchFamily="2" charset="-78"/>
              </a:rPr>
            </a:br>
            <a:r>
              <a:rPr lang="ar-IQ" dirty="0" smtClean="0">
                <a:cs typeface="PT Bold Arch" pitchFamily="2" charset="-78"/>
              </a:rPr>
              <a:t>اختصاصات مجلس الدولة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r-IQ" sz="2800" dirty="0" smtClean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ar-IQ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904925" y="1495850"/>
            <a:ext cx="35601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3600" dirty="0"/>
          </a:p>
        </p:txBody>
      </p:sp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also split your content</a:t>
            </a:r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2"/>
          </p:nvPr>
        </p:nvSpPr>
        <p:spPr>
          <a:xfrm>
            <a:off x="4679180" y="1495850"/>
            <a:ext cx="35601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600"/>
              </a:spcBef>
              <a:spcAft>
                <a:spcPts val="0"/>
              </a:spcAft>
              <a:buNone/>
            </a:pPr>
            <a:endParaRPr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لنص 6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 idx="4294967295"/>
          </p:nvPr>
        </p:nvSpPr>
        <p:spPr>
          <a:xfrm>
            <a:off x="332750" y="273900"/>
            <a:ext cx="8271698" cy="39540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3200" dirty="0" smtClean="0">
                <a:solidFill>
                  <a:schemeClr val="bg1"/>
                </a:solidFill>
              </a:rPr>
              <a:t>الـــــــــــــــــولاء</a:t>
            </a:r>
            <a:r>
              <a:rPr lang="ar-IQ" sz="3200" dirty="0" smtClean="0">
                <a:solidFill>
                  <a:schemeClr val="tx1"/>
                </a:solidFill>
              </a:rPr>
              <a:t/>
            </a:r>
            <a:br>
              <a:rPr lang="ar-IQ" sz="3200" dirty="0" smtClean="0">
                <a:solidFill>
                  <a:schemeClr val="tx1"/>
                </a:solidFill>
              </a:rPr>
            </a:br>
            <a:r>
              <a:rPr lang="ar-IQ" sz="3200" dirty="0" smtClean="0">
                <a:solidFill>
                  <a:schemeClr val="tx1"/>
                </a:solidFill>
              </a:rPr>
              <a:t>يقصد </a:t>
            </a:r>
            <a:r>
              <a:rPr lang="ar-IQ" sz="3200" dirty="0" err="1" smtClean="0">
                <a:solidFill>
                  <a:schemeClr val="tx1"/>
                </a:solidFill>
              </a:rPr>
              <a:t>به</a:t>
            </a:r>
            <a:r>
              <a:rPr lang="ar-IQ" sz="3200" dirty="0" smtClean="0">
                <a:solidFill>
                  <a:schemeClr val="tx1"/>
                </a:solidFill>
              </a:rPr>
              <a:t> علاقة الصداقة والتحالف </a:t>
            </a:r>
            <a:r>
              <a:rPr lang="ar-IQ" sz="3200" dirty="0" err="1" smtClean="0">
                <a:solidFill>
                  <a:schemeClr val="tx1"/>
                </a:solidFill>
              </a:rPr>
              <a:t>والتناصر</a:t>
            </a:r>
            <a:r>
              <a:rPr lang="ar-IQ" sz="3200" dirty="0" smtClean="0">
                <a:solidFill>
                  <a:schemeClr val="tx1"/>
                </a:solidFill>
              </a:rPr>
              <a:t> </a:t>
            </a:r>
            <a:br>
              <a:rPr lang="ar-IQ" sz="3200" dirty="0" smtClean="0">
                <a:solidFill>
                  <a:schemeClr val="tx1"/>
                </a:solidFill>
              </a:rPr>
            </a:br>
            <a:r>
              <a:rPr lang="ar-IQ" sz="3200" dirty="0" smtClean="0">
                <a:solidFill>
                  <a:schemeClr val="tx1"/>
                </a:solidFill>
              </a:rPr>
              <a:t>وهو </a:t>
            </a:r>
            <a:r>
              <a:rPr lang="ar-IQ" sz="3200" dirty="0" err="1" smtClean="0">
                <a:solidFill>
                  <a:schemeClr val="tx1"/>
                </a:solidFill>
              </a:rPr>
              <a:t>ياخذ</a:t>
            </a:r>
            <a:r>
              <a:rPr lang="ar-IQ" sz="3200" dirty="0" smtClean="0">
                <a:solidFill>
                  <a:schemeClr val="tx1"/>
                </a:solidFill>
              </a:rPr>
              <a:t> صورتين</a:t>
            </a:r>
            <a:br>
              <a:rPr lang="ar-IQ" sz="3200" dirty="0" smtClean="0">
                <a:solidFill>
                  <a:schemeClr val="tx1"/>
                </a:solidFill>
              </a:rPr>
            </a:br>
            <a:r>
              <a:rPr lang="ar-IQ" sz="3200" dirty="0" smtClean="0">
                <a:solidFill>
                  <a:schemeClr val="tx1"/>
                </a:solidFill>
              </a:rPr>
              <a:t>- ولاء المـــــــــــــوالاة </a:t>
            </a:r>
            <a:br>
              <a:rPr lang="ar-IQ" sz="3200" dirty="0" smtClean="0">
                <a:solidFill>
                  <a:schemeClr val="tx1"/>
                </a:solidFill>
              </a:rPr>
            </a:br>
            <a:r>
              <a:rPr lang="ar-IQ" sz="3200" dirty="0" smtClean="0">
                <a:solidFill>
                  <a:schemeClr val="tx1"/>
                </a:solidFill>
              </a:rPr>
              <a:t>ولاء </a:t>
            </a:r>
            <a:r>
              <a:rPr lang="ar-IQ" sz="3200" dirty="0" err="1" smtClean="0">
                <a:solidFill>
                  <a:schemeClr val="tx1"/>
                </a:solidFill>
              </a:rPr>
              <a:t>المعاتقــــــــــــــــة</a:t>
            </a:r>
            <a:r>
              <a:rPr lang="ar-IQ" sz="3200" dirty="0" smtClean="0">
                <a:solidFill>
                  <a:schemeClr val="tx1"/>
                </a:solidFill>
              </a:rPr>
              <a:t> </a:t>
            </a:r>
            <a:endParaRPr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dirty="0" err="1" smtClean="0">
                <a:solidFill>
                  <a:schemeClr val="tx1"/>
                </a:solidFill>
              </a:rPr>
              <a:t>العصبات</a:t>
            </a:r>
            <a:r>
              <a:rPr lang="ar-IQ" dirty="0" smtClean="0">
                <a:solidFill>
                  <a:schemeClr val="tx1"/>
                </a:solidFill>
              </a:rPr>
              <a:t> : وهم اقارب الميت من الذكور ويرثون الباقي بعد اصحاب الفروض </a:t>
            </a:r>
            <a:endParaRPr dirty="0">
              <a:solidFill>
                <a:schemeClr val="tx1"/>
              </a:solidFill>
            </a:endParaRPr>
          </a:p>
        </p:txBody>
      </p:sp>
      <p:graphicFrame>
        <p:nvGraphicFramePr>
          <p:cNvPr id="186" name="Shape 186"/>
          <p:cNvGraphicFramePr/>
          <p:nvPr/>
        </p:nvGraphicFramePr>
        <p:xfrm>
          <a:off x="952500" y="1869281"/>
          <a:ext cx="5601600" cy="2647295"/>
        </p:xfrm>
        <a:graphic>
          <a:graphicData uri="http://schemas.openxmlformats.org/drawingml/2006/table">
            <a:tbl>
              <a:tblPr>
                <a:noFill/>
                <a:tableStyleId>{FA7E580E-DB51-40A5-A5F3-E0C27B3B3D71}</a:tableStyleId>
              </a:tblPr>
              <a:tblGrid>
                <a:gridCol w="1400400"/>
                <a:gridCol w="1400400"/>
                <a:gridCol w="1400400"/>
                <a:gridCol w="1400400"/>
              </a:tblGrid>
              <a:tr h="5928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العمومة</a:t>
                      </a:r>
                      <a:endParaRPr sz="2400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الاخوة</a:t>
                      </a:r>
                      <a:endParaRPr sz="2400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الابوة</a:t>
                      </a:r>
                      <a:endParaRPr sz="2400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البنوة</a:t>
                      </a:r>
                      <a:endParaRPr sz="2400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92875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عم شقيق</a:t>
                      </a:r>
                      <a:endParaRPr sz="2400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b="1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اخ شقيق</a:t>
                      </a:r>
                      <a:endParaRPr sz="2400" b="1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b="1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اب </a:t>
                      </a:r>
                      <a:endParaRPr sz="2400" b="1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b="1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الابن</a:t>
                      </a:r>
                      <a:endParaRPr sz="2400" b="1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92875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عم </a:t>
                      </a:r>
                      <a:r>
                        <a:rPr lang="ar-IQ" sz="2400" dirty="0" err="1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لاب</a:t>
                      </a:r>
                      <a:endParaRPr sz="2400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b="1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اخ </a:t>
                      </a:r>
                      <a:r>
                        <a:rPr lang="ar-IQ" sz="2400" b="1" dirty="0" err="1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لاب</a:t>
                      </a:r>
                      <a:endParaRPr sz="2400" b="1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b="1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اب الاب</a:t>
                      </a:r>
                      <a:endParaRPr sz="2400" b="1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b="1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ابن الابن</a:t>
                      </a:r>
                      <a:endParaRPr sz="2400" b="1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928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ابن العم الشقيق</a:t>
                      </a:r>
                      <a:endParaRPr sz="2400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b="1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ابن الاخ الشقيق</a:t>
                      </a:r>
                      <a:endParaRPr sz="2400" b="1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b="1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اب اب</a:t>
                      </a:r>
                      <a:r>
                        <a:rPr lang="ar-IQ" sz="2400" b="1" baseline="0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 الاب</a:t>
                      </a:r>
                      <a:endParaRPr sz="2400" b="1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IQ" sz="2400" b="1" dirty="0" smtClean="0">
                          <a:solidFill>
                            <a:srgbClr val="004C52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ابن ابن الابن</a:t>
                      </a:r>
                      <a:endParaRPr sz="2400" b="1" dirty="0">
                        <a:solidFill>
                          <a:srgbClr val="004C52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68575" marB="68575" anchor="ctr">
                    <a:lnL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ABE33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E9D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/>
        </p:nvSpPr>
        <p:spPr>
          <a:xfrm>
            <a:off x="467544" y="2211710"/>
            <a:ext cx="2521800" cy="1646700"/>
          </a:xfrm>
          <a:prstGeom prst="homePlate">
            <a:avLst>
              <a:gd name="adj" fmla="val 211909"/>
            </a:avLst>
          </a:prstGeom>
          <a:solidFill>
            <a:srgbClr val="ABE33F">
              <a:alpha val="811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-IQ" b="1" dirty="0" smtClean="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الرق</a:t>
            </a:r>
            <a:endParaRPr b="1" dirty="0"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00166" y="928676"/>
            <a:ext cx="6185499" cy="3357586"/>
          </a:xfrm>
        </p:spPr>
        <p:txBody>
          <a:bodyPr/>
          <a:lstStyle/>
          <a:p>
            <a:pPr algn="r"/>
            <a:endParaRPr lang="ar-IQ" sz="2800" dirty="0">
              <a:cs typeface="PT Bold Broken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500048"/>
            <a:ext cx="8572560" cy="4286280"/>
          </a:xfrm>
          <a:solidFill>
            <a:schemeClr val="accent2"/>
          </a:solidFill>
        </p:spPr>
        <p:txBody>
          <a:bodyPr/>
          <a:lstStyle/>
          <a:p>
            <a:pPr algn="r"/>
            <a:r>
              <a:rPr lang="ar-IQ" sz="2800" dirty="0" smtClean="0">
                <a:solidFill>
                  <a:schemeClr val="bg1"/>
                </a:solidFill>
              </a:rPr>
              <a:t> يختص مجلس الدولة بوظائف القضاء الإداري والإفتاء والصياغة وإعداد ودراسة وتدقيق مشروعات القوانين وإبداء الرأي في </a:t>
            </a:r>
            <a:r>
              <a:rPr lang="ar-IQ" sz="2800" dirty="0" err="1" smtClean="0">
                <a:solidFill>
                  <a:schemeClr val="bg1"/>
                </a:solidFill>
              </a:rPr>
              <a:t>الامور</a:t>
            </a:r>
            <a:r>
              <a:rPr lang="ar-IQ" sz="2800" dirty="0" smtClean="0">
                <a:solidFill>
                  <a:schemeClr val="bg1"/>
                </a:solidFill>
              </a:rPr>
              <a:t> القانونية لدوائر الدولة والقطاع العام في ضوء السياسة التشريعية للدولة ، ولذلك سنتناول هذا المبحث في مطلبين وكالآتي: </a:t>
            </a:r>
            <a:endParaRPr lang="ar-IQ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>
          <a:xfrm>
            <a:off x="214282" y="285734"/>
            <a:ext cx="8786873" cy="4500594"/>
          </a:xfrm>
        </p:spPr>
        <p:txBody>
          <a:bodyPr/>
          <a:lstStyle/>
          <a:p>
            <a:pPr>
              <a:buNone/>
            </a:pPr>
            <a:r>
              <a:rPr lang="ar-IQ" dirty="0" smtClean="0"/>
              <a:t>الاختصاص على وفق المادة(5) من قانون المجلس رقم(65) لسنة1979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4800" dirty="0" smtClean="0">
                <a:solidFill>
                  <a:srgbClr val="FF0000"/>
                </a:solidFill>
              </a:rPr>
              <a:t>مفردات المحاضرة </a:t>
            </a:r>
            <a:endParaRPr sz="4800" dirty="0">
              <a:solidFill>
                <a:srgbClr val="FF0000"/>
              </a:solidFill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body" idx="2"/>
          </p:nvPr>
        </p:nvSpPr>
        <p:spPr>
          <a:xfrm>
            <a:off x="928662" y="1142990"/>
            <a:ext cx="6824109" cy="32517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ar-IQ" sz="2400" dirty="0" smtClean="0">
                <a:cs typeface="PT Simple Bold Ruled" pitchFamily="2" charset="-78"/>
              </a:rPr>
              <a:t>الاختصاص على وفق </a:t>
            </a:r>
            <a:r>
              <a:rPr lang="ar-IQ" sz="2400" dirty="0" smtClean="0">
                <a:cs typeface="PT Simple Bold Ruled" pitchFamily="2" charset="-78"/>
              </a:rPr>
              <a:t>المادة(6) </a:t>
            </a:r>
            <a:r>
              <a:rPr lang="ar-IQ" sz="2400" dirty="0" smtClean="0">
                <a:cs typeface="PT Simple Bold Ruled" pitchFamily="2" charset="-78"/>
              </a:rPr>
              <a:t>من قانون المجلس رقم(65) لسنة1979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Shape 102"/>
          <p:cNvGrpSpPr/>
          <p:nvPr/>
        </p:nvGrpSpPr>
        <p:grpSpPr>
          <a:xfrm>
            <a:off x="5643570" y="3429006"/>
            <a:ext cx="1512762" cy="1433896"/>
            <a:chOff x="5300400" y="3670175"/>
            <a:chExt cx="421300" cy="399325"/>
          </a:xfrm>
        </p:grpSpPr>
        <p:sp>
          <p:nvSpPr>
            <p:cNvPr id="103" name="Shape 103"/>
            <p:cNvSpPr/>
            <p:nvPr/>
          </p:nvSpPr>
          <p:spPr>
            <a:xfrm>
              <a:off x="5300400" y="3708025"/>
              <a:ext cx="421300" cy="267450"/>
            </a:xfrm>
            <a:custGeom>
              <a:avLst/>
              <a:gdLst/>
              <a:ahLst/>
              <a:cxnLst/>
              <a:rect l="0" t="0" r="0" b="0"/>
              <a:pathLst>
                <a:path w="16852" h="10698" extrusionOk="0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5498825" y="3670175"/>
              <a:ext cx="24450" cy="25650"/>
            </a:xfrm>
            <a:custGeom>
              <a:avLst/>
              <a:gdLst/>
              <a:ahLst/>
              <a:cxnLst/>
              <a:rect l="0" t="0" r="0" b="0"/>
              <a:pathLst>
                <a:path w="978" h="102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5366325" y="3987675"/>
              <a:ext cx="61100" cy="81825"/>
            </a:xfrm>
            <a:custGeom>
              <a:avLst/>
              <a:gdLst/>
              <a:ahLst/>
              <a:cxnLst/>
              <a:rect l="0" t="0" r="0" b="0"/>
              <a:pathLst>
                <a:path w="2444" h="3273" extrusionOk="0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5594700" y="3987675"/>
              <a:ext cx="61075" cy="81825"/>
            </a:xfrm>
            <a:custGeom>
              <a:avLst/>
              <a:gdLst/>
              <a:ahLst/>
              <a:cxnLst/>
              <a:rect l="0" t="0" r="0" b="0"/>
              <a:pathLst>
                <a:path w="2443" h="3273" extrusionOk="0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5324825" y="3732450"/>
              <a:ext cx="372475" cy="218600"/>
            </a:xfrm>
            <a:custGeom>
              <a:avLst/>
              <a:gdLst/>
              <a:ahLst/>
              <a:cxnLst/>
              <a:rect l="0" t="0" r="0" b="0"/>
              <a:pathLst>
                <a:path w="14899" h="8744" extrusionOk="0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" name="Shape 108"/>
          <p:cNvSpPr/>
          <p:nvPr/>
        </p:nvSpPr>
        <p:spPr>
          <a:xfrm>
            <a:off x="2643174" y="3571882"/>
            <a:ext cx="957630" cy="859666"/>
          </a:xfrm>
          <a:custGeom>
            <a:avLst/>
            <a:gdLst/>
            <a:ahLst/>
            <a:cxnLst/>
            <a:rect l="0" t="0" r="0" b="0"/>
            <a:pathLst>
              <a:path w="16706" h="14997" extrusionOk="0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مستطيل 9"/>
          <p:cNvSpPr/>
          <p:nvPr/>
        </p:nvSpPr>
        <p:spPr>
          <a:xfrm>
            <a:off x="1643043" y="1857370"/>
            <a:ext cx="70009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ar-IQ" sz="2000" dirty="0" smtClean="0">
                <a:cs typeface="PT Bold Mirror" pitchFamily="2" charset="-78"/>
              </a:rPr>
              <a:t>الاختصاص على وفق </a:t>
            </a:r>
            <a:r>
              <a:rPr lang="ar-IQ" sz="2000" dirty="0" smtClean="0">
                <a:cs typeface="PT Bold Mirror" pitchFamily="2" charset="-78"/>
              </a:rPr>
              <a:t>المادة(7) </a:t>
            </a:r>
            <a:r>
              <a:rPr lang="ar-IQ" sz="2000" dirty="0" smtClean="0">
                <a:cs typeface="PT Bold Mirror" pitchFamily="2" charset="-78"/>
              </a:rPr>
              <a:t>من قانون المجلس رقم(65) لسنة1979</a:t>
            </a:r>
            <a:endParaRPr lang="ar-IQ" sz="2000" dirty="0">
              <a:cs typeface="PT Bold Mirror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subTitle" idx="1"/>
          </p:nvPr>
        </p:nvSpPr>
        <p:spPr>
          <a:xfrm>
            <a:off x="1907704" y="2859782"/>
            <a:ext cx="5513100" cy="14401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99592" y="1419622"/>
            <a:ext cx="7416823" cy="3024336"/>
          </a:xfrm>
        </p:spPr>
        <p:txBody>
          <a:bodyPr/>
          <a:lstStyle/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r" rtl="0">
              <a:spcBef>
                <a:spcPts val="600"/>
              </a:spcBef>
              <a:spcAft>
                <a:spcPts val="0"/>
              </a:spcAft>
              <a:buSzPts val="2400"/>
              <a:buChar char="◆"/>
            </a:pPr>
            <a:endParaRPr sz="3200" dirty="0"/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ctrTitle" idx="4294967295"/>
          </p:nvPr>
        </p:nvSpPr>
        <p:spPr>
          <a:xfrm>
            <a:off x="685800" y="22691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6000" dirty="0">
              <a:solidFill>
                <a:srgbClr val="ABE33F"/>
              </a:solidFill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subTitle" idx="4294967295"/>
          </p:nvPr>
        </p:nvSpPr>
        <p:spPr>
          <a:xfrm>
            <a:off x="323528" y="3335350"/>
            <a:ext cx="7632848" cy="10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800" dirty="0"/>
          </a:p>
        </p:txBody>
      </p:sp>
      <p:sp>
        <p:nvSpPr>
          <p:cNvPr id="132" name="Shape 132"/>
          <p:cNvSpPr/>
          <p:nvPr/>
        </p:nvSpPr>
        <p:spPr>
          <a:xfrm>
            <a:off x="4874250" y="-17350"/>
            <a:ext cx="4290325" cy="3789650"/>
          </a:xfrm>
          <a:custGeom>
            <a:avLst/>
            <a:gdLst/>
            <a:ahLst/>
            <a:cxnLst/>
            <a:rect l="0" t="0" r="0" b="0"/>
            <a:pathLst>
              <a:path w="171613" h="151586" extrusionOk="0">
                <a:moveTo>
                  <a:pt x="0" y="694"/>
                </a:moveTo>
                <a:lnTo>
                  <a:pt x="171613" y="0"/>
                </a:lnTo>
                <a:lnTo>
                  <a:pt x="170790" y="151586"/>
                </a:lnTo>
                <a:lnTo>
                  <a:pt x="46492" y="123154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133" name="Shape 133"/>
          <p:cNvSpPr/>
          <p:nvPr/>
        </p:nvSpPr>
        <p:spPr>
          <a:xfrm rot="10286814">
            <a:off x="6499116" y="1416524"/>
            <a:ext cx="177684" cy="169659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4" name="Shape 134"/>
          <p:cNvGrpSpPr/>
          <p:nvPr/>
        </p:nvGrpSpPr>
        <p:grpSpPr>
          <a:xfrm>
            <a:off x="7885862" y="419338"/>
            <a:ext cx="899284" cy="899339"/>
            <a:chOff x="6654650" y="3665275"/>
            <a:chExt cx="409100" cy="409125"/>
          </a:xfrm>
        </p:grpSpPr>
        <p:sp>
          <p:nvSpPr>
            <p:cNvPr id="135" name="Shape 135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0" t="0" r="0" b="0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0" t="0" r="0" b="0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7" name="Shape 137"/>
          <p:cNvSpPr/>
          <p:nvPr/>
        </p:nvSpPr>
        <p:spPr>
          <a:xfrm>
            <a:off x="6192650" y="1898869"/>
            <a:ext cx="914124" cy="914076"/>
          </a:xfrm>
          <a:custGeom>
            <a:avLst/>
            <a:gdLst/>
            <a:ahLst/>
            <a:cxnLst/>
            <a:rect l="0" t="0" r="0" b="0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Shape 138"/>
          <p:cNvGrpSpPr/>
          <p:nvPr/>
        </p:nvGrpSpPr>
        <p:grpSpPr>
          <a:xfrm>
            <a:off x="6931317" y="1443562"/>
            <a:ext cx="671511" cy="671549"/>
            <a:chOff x="570875" y="4322250"/>
            <a:chExt cx="443300" cy="443325"/>
          </a:xfrm>
        </p:grpSpPr>
        <p:sp>
          <p:nvSpPr>
            <p:cNvPr id="139" name="Shape 139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3" name="Shape 143"/>
          <p:cNvSpPr/>
          <p:nvPr/>
        </p:nvSpPr>
        <p:spPr>
          <a:xfrm rot="-1627561">
            <a:off x="7434266" y="487482"/>
            <a:ext cx="280162" cy="267508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Shape 144"/>
          <p:cNvSpPr/>
          <p:nvPr/>
        </p:nvSpPr>
        <p:spPr>
          <a:xfrm rot="1504353">
            <a:off x="7841214" y="2080539"/>
            <a:ext cx="280176" cy="267521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Shape 145"/>
          <p:cNvSpPr/>
          <p:nvPr/>
        </p:nvSpPr>
        <p:spPr>
          <a:xfrm rot="1973882">
            <a:off x="8121371" y="1454163"/>
            <a:ext cx="192944" cy="184229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cal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126</Words>
  <Application>Microsoft Office PowerPoint</Application>
  <PresentationFormat>عرض على الشاشة (9:16)‏</PresentationFormat>
  <Paragraphs>27</Paragraphs>
  <Slides>19</Slides>
  <Notes>17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7" baseType="lpstr">
      <vt:lpstr>Arial</vt:lpstr>
      <vt:lpstr>Raleway</vt:lpstr>
      <vt:lpstr>PT Bold Arch</vt:lpstr>
      <vt:lpstr>PT Bold Broken</vt:lpstr>
      <vt:lpstr>Karla</vt:lpstr>
      <vt:lpstr>PT Simple Bold Ruled</vt:lpstr>
      <vt:lpstr>PT Bold Mirror</vt:lpstr>
      <vt:lpstr>Escalus template</vt:lpstr>
      <vt:lpstr>المبحث الثاني اختصاصات مجلس الدولة    </vt:lpstr>
      <vt:lpstr>الشريحة 2</vt:lpstr>
      <vt:lpstr>الشريحة 3</vt:lpstr>
      <vt:lpstr>مفردات المحاضرة </vt:lpstr>
      <vt:lpstr>الشريحة 5</vt:lpstr>
      <vt:lpstr>الشريحة 6</vt:lpstr>
      <vt:lpstr>الشريحة 7</vt:lpstr>
      <vt:lpstr>الشريحة 8</vt:lpstr>
      <vt:lpstr>الشريحة 9</vt:lpstr>
      <vt:lpstr>You can also split your content</vt:lpstr>
      <vt:lpstr>الشريحة 11</vt:lpstr>
      <vt:lpstr>الشريحة 12</vt:lpstr>
      <vt:lpstr>الـــــــــــــــــولاء يقصد به علاقة الصداقة والتحالف والتناصر  وهو ياخذ صورتين - ولاء المـــــــــــــوالاة  ولاء المعاتقــــــــــــــــة </vt:lpstr>
      <vt:lpstr>الشريحة 14</vt:lpstr>
      <vt:lpstr>العصبات : وهم اقارب الميت من الذكور ويرثون الباقي بعد اصحاب الفروض </vt:lpstr>
      <vt:lpstr>الشريحة 16</vt:lpstr>
      <vt:lpstr>الشريحة 17</vt:lpstr>
      <vt:lpstr>الشريحة 18</vt:lpstr>
      <vt:lpstr>الشريحة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القضاء الاداري</dc:title>
  <cp:lastModifiedBy>CITY.NET</cp:lastModifiedBy>
  <cp:revision>31</cp:revision>
  <dcterms:modified xsi:type="dcterms:W3CDTF">2019-01-03T19:38:34Z</dcterms:modified>
</cp:coreProperties>
</file>