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84" autoAdjust="0"/>
    <p:restoredTop sz="94660"/>
  </p:normalViewPr>
  <p:slideViewPr>
    <p:cSldViewPr snapToGrid="0">
      <p:cViewPr varScale="1">
        <p:scale>
          <a:sx n="71" d="100"/>
          <a:sy n="71" d="100"/>
        </p:scale>
        <p:origin x="-4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1/3/2019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2229" y="1685106"/>
            <a:ext cx="9444445" cy="3122025"/>
          </a:xfrm>
        </p:spPr>
        <p:txBody>
          <a:bodyPr/>
          <a:lstStyle/>
          <a:p>
            <a:r>
              <a:rPr lang="ar-IQ" b="1" dirty="0" smtClean="0">
                <a:cs typeface="Simple Bold Jut Out" pitchFamily="2" charset="-78"/>
              </a:rPr>
              <a:t>الهيكل التنظيمي لمجلس الدولة </a:t>
            </a:r>
            <a:endParaRPr lang="en-US" dirty="0">
              <a:cs typeface="Simple Bold Jut Out" pitchFamily="2" charset="-78"/>
            </a:endParaRPr>
          </a:p>
        </p:txBody>
      </p:sp>
    </p:spTree>
    <p:extLst>
      <p:ext uri="{BB962C8B-B14F-4D97-AF65-F5344CB8AC3E}">
        <p14:creationId xmlns:p14="http://schemas.microsoft.com/office/powerpoint/2010/main" xmlns="" val="252659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95942" y="0"/>
            <a:ext cx="11782697" cy="61787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الفرع الأول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هيئأت</a:t>
            </a:r>
            <a:r>
              <a:rPr kumimoji="0" lang="ar-IQ" sz="3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مجلس الدولة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نصت الفقرة الأولى من المادة الثانية من قانون  مجلس الدولة على أنه يتكون المجلس من الآتي: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الهيأة العامة :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تتألف الهيأة العامة من رئيس المجلس ونائبيه والمستشارين وتعقد جلساتها برئاسة الرئيس أو من يخوله من نائبيه عند غيابه</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وتنعقد الهيأة العامة بحضور أكثرية عدد أعضائها ، وتتخذ قراراتها بأكثرية عدد الأعضاء الحاضرين وإذا تساوت الأصوات يرجح الجانب الذي صوت معه الرئيس ويحضر المستشارون المساعدون اجتماعات الهيأة العامة ويشتركون في النقاش من دون حق التصويت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201784" y="-1"/>
            <a:ext cx="1082910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ثانياً_ هيأة الرئاسة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تنعقد هيأة الرئاسة برئاسة رئيس المجلس وعضوية ونائبيه ورؤساء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الهيئآت</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ورئيس المحكمة الإدارية العليا وتختص هيأة الرئاسة بالنظر فيما يأتي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تقديم تقرير سنوي أو كلما رأت ذلك إلى الأمانة العامة لمجلس الوزراء يتضمن ما أظهرته الأحكام أو البحوث من نقص في التشريع النافذ أو غموض فيه أو حالات إساءة استعمال السلطة من أي جهة من جهات الإدارة أو تجاوز تلك لسلطاتها أو اقتراح بإعداد تشريع جديد.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إعادة النظر في زيادة عد الهيئات المتخصصة في المجلس أو دمجها.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اقتراح تشكيل محاكم أخرى ، للقضاء الإداري أو قضاء الموظفين في مراكز المحافظات عند الاقتضاء.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اختيار نائبي رئيس المجلس من بين المستشارين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التوصية بتعيين المستشار والمستشار المساعد في المجلس أو ترقيته إلى مستشار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التوصية بانتداب القضاة من الصنف الأول ورئيس الادعاء العام والمدعين العامين والمدراء العامين في دوائر وأجهزة الوزارة والمفتشين العدليين من وزارة العدل ، والمدراء العامين من الوزارات الأخرى ، وأعضاء الهيأة التدريسية في الجامعات وكليات القانون من أساتذة وخبراء للعمل كمستشارين في مجلس الدولة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التوصية بتعيين سكرتير عام المجلس من بين موظفي المجلس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8- تقديم هيأة الرئاسة في المجلس كل ستة أشهر وكلما رأت ذلك إلى ديوان الرئاسة تقريراً  متضمناً ما أظهرته الأحكام أو البحوث من نقص في التشريع القائم أو غموض فيه أو حالات إساءة استعمال السلطة من أية جهة من جهات الإدارة أو مجاوزة تلك الجهات لسلطتها.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261257"/>
            <a:ext cx="10966268" cy="6361613"/>
          </a:xfrm>
        </p:spPr>
        <p:txBody>
          <a:bodyPr>
            <a:normAutofit/>
          </a:bodyPr>
          <a:lstStyle/>
          <a:p>
            <a:pPr algn="r" rtl="1"/>
            <a:r>
              <a:rPr lang="ar-IQ" sz="3200" b="1" dirty="0" smtClean="0"/>
              <a:t>رابعاً_ الهيأة المتخصصة : </a:t>
            </a:r>
            <a:r>
              <a:rPr lang="en-US" sz="3200" dirty="0" smtClean="0"/>
              <a:t/>
            </a:r>
            <a:br>
              <a:rPr lang="en-US" sz="3200" dirty="0" smtClean="0"/>
            </a:br>
            <a:r>
              <a:rPr lang="ar-IQ" sz="3200" b="1" dirty="0" smtClean="0"/>
              <a:t>   تنعقد الهيأة المتخصصة برئاسة نائب الرئيس لشؤون التشريع والرأي والفتوى أو أقدم المستشارين وعدد من المستشارين والمستشارين المساعدين شرط أن لا تزيد نسبتهم عن ثلث عدد المستشارين، ولرئيس المجلس عند الضرورة ترشيح من يراه من المستشارين لرئاسة الهيأة المتخصصة. </a:t>
            </a:r>
            <a:r>
              <a:rPr lang="en-US" sz="3200" dirty="0" smtClean="0"/>
              <a:t/>
            </a:r>
            <a:br>
              <a:rPr lang="en-US" sz="3200" dirty="0" smtClean="0"/>
            </a:br>
            <a:r>
              <a:rPr lang="ar-IQ" sz="3200" b="1" dirty="0" smtClean="0"/>
              <a:t> ويكون لكل هيأة من </a:t>
            </a:r>
            <a:r>
              <a:rPr lang="ar-IQ" sz="3200" b="1" dirty="0" err="1" smtClean="0"/>
              <a:t>الهيآت</a:t>
            </a:r>
            <a:r>
              <a:rPr lang="ar-IQ" sz="3200" b="1" dirty="0" smtClean="0"/>
              <a:t> المتخصصة سكرتير لا تقل درجته عن مدير حاصل على شهادة جامعية أولية في القانون ويعاونه عدد من الموظفين.  </a:t>
            </a:r>
            <a:r>
              <a:rPr lang="en-US" sz="3200" dirty="0" smtClean="0"/>
              <a:t/>
            </a:r>
            <a:br>
              <a:rPr lang="en-US" sz="3200" dirty="0" smtClean="0"/>
            </a:br>
            <a:endParaRPr lang="ar-IQ"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57200" y="295835"/>
            <a:ext cx="117348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خامساً_ الهيأة الموسعة :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وهي هيأة مؤقتة ، يتم تكوينها كلما اقتضت الحاجة من </a:t>
            </a:r>
            <a:r>
              <a:rPr kumimoji="0" lang="ar-IQ" sz="32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هيأتين</a:t>
            </a: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متخصصتين يعينهما الرئيس وتعقد برئاسته أو رئاسة أحد نائبيه ، ويحضر المستشارون المساعدون اجتماعاتها ويشتركون في النقاش من دون حق التصويت.</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تشكل الهيأة الموسعة عندما تحيل أحدى </a:t>
            </a:r>
            <a:r>
              <a:rPr kumimoji="0" lang="ar-IQ" sz="32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الهيئأت</a:t>
            </a: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المتخصصة ما تنجزه في مجال المشورة وإبداء الرأي </a:t>
            </a:r>
            <a:r>
              <a:rPr kumimoji="0" lang="ar-IQ" sz="32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الى</a:t>
            </a: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رئيس المجلس إذ له أن يوافق عليه فيصبح بذلك نهائياً ، أما إذا كان للرئيس رأي يخالف رأي الهيأة فيعيده إليها( إلى الهيأة المتخصصة) لبحث الموضوع من جديد وعندئذ تعقد اجتماعها برئاسته ، فإذا صدر قرارها بالاتفاق يصبح نهائياً ، ولكن قد لا يحصل مثل هذا الاتفاق فلرئيس المجلس إحالة القضية أما إلى الهيأة العامة أو إلى الهيأة الموسعة المؤلفة من الهيأة المتخصصة ذات العلاقة وهيأة متخصصة أخرى يعينها الرئيس ، وتنعقد </a:t>
            </a:r>
            <a:r>
              <a:rPr kumimoji="0" lang="ar-IQ" sz="32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الهيأتان</a:t>
            </a: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اجتماعهما برئاسته ويصدر القرار النهائي بالاتفاق أو الأكثرية وإذا تساوت الأصوات فيرجح الجانب الذي صوت معه الرئيس. وبعد ذلك يعد عضو الهيأة المتخصصة خلاصة بالمبدأ القانوني الذي تضمنه القرار المتفق عليه.</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84094" y="248194"/>
            <a:ext cx="1170790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سادساً_ المحكمة الإدارية العليا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استحدثت المحكمة الإدارية العليا بقانون رقم(17) لسنة 2013 قانون التعديل الخامس لقانون مجلس الدولة ، لتكون على قمة هرم القضاء الإداري في العراق لتعمل كجهة طعن لأحكام المحاكم الأدنى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تشكيل المحكمة الإدارية العليا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تشكل المحكمة الإدارية العليا في بغداد وتنعقد برئاسة رئيس المجلس أو من يخوله من المستشارين وعضوية (6) ستة مستشارين </a:t>
            </a:r>
            <a:r>
              <a:rPr kumimoji="0" 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أربعة مستشارين مساعدين يسميهم رئيس المجلس ، وتمارس المحكمة الإدارية العليا الاختصاصات التي تمارسها (محكمة التمييز الاتحادية ) المنصوص عليها في قانون المرافعات المدنية رقم (83) لسنة 1969المعدل عند النظر في الطعن بقرارات محكمة القضاء الإداري ومحكمة قضاء الموظفين.</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اختصاص المحكمة الإدارية العليا على وفق قانون المرافعات المدنية رقم (83) لسنة 1969المعدل، تكون في الأحوال الآتية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إذا كان الحكم قد بني على مخالفة للقانون أو خطأ في تطبيقه أو عيب في </a:t>
            </a:r>
            <a:r>
              <a:rPr kumimoji="0" 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تأويلة</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إذا كان الحكم قد صدر على خلاف قواعد الاختصاص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إذا وقع في الإجراءات </a:t>
            </a:r>
            <a:r>
              <a:rPr kumimoji="0" 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الإصولية</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التي اتبعت عند رؤية الدعوى خطأ مؤثر في صحة الحكم.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إذا صدر حكم يناقض حكماً سابقاً صدر في الدعوى نفسها بين الخصوم أنفسهم أو من قام مقام مقامهم وحاز درجة </a:t>
            </a:r>
            <a:r>
              <a:rPr kumimoji="0" 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البتات</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إذا وقع في الحكم خطأ جوهري كالخطأ في فهم الوقائع أو اغفل الفصل في جهة من جهات الدعوى أو على خلاف ما هو ثابت بالأوراق ....الخ.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اختصاص المحكمة الإدارية العليا على وفق قانون مجلس الدولة رقم(65) لسنة1979المعدل ، بالنظر فيما يأتي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الطعون المقدمة على القرارات والأحكام الصادرة عن محكمة القضاء الإداري ومحاكم قضاء الموظفين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التنازع الحاصل حول تعيين الاختصاص في نظر الدعوى الذي يقع بين محكمة القضاء الإداري ومحكمة قضاء الموظفين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التنازع الحاصل حول تنفيذ حكمين مكتسبين درجة </a:t>
            </a:r>
            <a:r>
              <a:rPr kumimoji="0" 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البتات</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متناقضين صادرين عن محكمة القضاء الإداري أو محكمة قضاء الموظفين في موضوع واحد إذا كان بين الخصوم أنفسهم أو كان احدهم طرفاً في هذين الحكمين وترجح احد الحكمين وتقرر تنفيذه من دون الحكم الأخر .       </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12192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سابعا- محاكم القضـــاء الإداري: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تم أنشاء محكمة القضاء الإداري لأول مرة في العراق بالقانون رقم (106) لسنة1989قانون التعديل الثاني لقانون مجلس الدولة رقم(65) لسنة1979 اذ جاء فيه: ( تشكل محكمة تسمى (محكمة القضاء الإداري) في مجلس الدولة ويجوز عند الاقتضاء تشكيل محاكم أُخرى للقضاء الإداري في مراكز المناطق الاستئنافية ببيان يصدره رئيس مجلس الدولة ، بناء على اقتراح من هيأة الرئاسة في مجلس الدولة ينشر القرار في الجريدة الرسمية ).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ومن ذلك الوقت لم يصدر أي بيان بإنشاء أية محكمة للقضاء الإداري، باستثناء محكمة القضاء الإداري في بغداد بموجب قانون التعديل الثاني سنة1989 إذ كانت المحكمة بسبب الظروف الذي نشأت فيها تابعة لوزارة العدل وتم تحديد اختصاصاتها بشكل ضيق ، وبعد ذلك بادر المشرع بإصدار قانون التعديل الخامس لقانون مجلس الدولة رقم (17) لسنة2013 والذي تم بموجبه تشكيل محاكم للقضاء الإداري وقضاء الموظفين برئاسة نائب الرئيس لشؤون القضاء الإداري أو مستشار وعضوين من المستشارين أو المستشارين المساعدين في أربع مناطق من العراق وكالآتي:</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أ– المنطقة الشمالية وتشمل المحافظات نينوى وكركوك وصلاح الدين ويكون مقرها في مدينة الموصل.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ب– منطقة الوسط تشمل محافظات بغداد والأنبار وديالى وواسط ويكون مقرها مدينة بغداد.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ج– منطقة الفرات الأوسط وتشمل محافظات كربلاء والنجف وبابل والقادسية ويكون مركزها في مدينة الحلة.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د– المنطقة الجنوبية، تشمل محافظات ذي قار والمثنى و ميسان والبصرة ويكون مقرها في مدينة البصرة.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كما أجاز القانون الجديد عند الاقتضاء تشكيل محاكم جديدة للقضاء الإداري ولقضاء الموظفين في مراكز المحافظات ببيان يصدره وزير العدل بناء على اقتراح من هيأة الرئاسة في مجلس شورى الدولة وينشر في الجريدة الرسمية، كما أجاز انتداب القضاة من الصنف الأول والثاني بترشيح من مجلس القضاء الأعلى إلى محاكم القضاء الإداري أو محاكم قضاء الموظفين   </a:t>
            </a:r>
            <a:endParaRPr kumimoji="0" lang="ar-IQ" sz="24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12192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636838" algn="ctr"/>
                <a:tab pos="5273675" algn="r"/>
              </a:tabLst>
            </a:pPr>
            <a:r>
              <a:rPr kumimoji="0" lang="ar-IQ" sz="32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ثامناً- محاكم قضاء الموظفين </a:t>
            </a:r>
            <a:endParaRPr kumimoji="0" lang="en-US" sz="32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636838" algn="ctr"/>
                <a:tab pos="5273675" algn="r"/>
              </a:tabLst>
            </a:pPr>
            <a:r>
              <a:rPr kumimoji="0" lang="ar-IQ" sz="32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كان مجلس الانضباط العام قبل صدور قانون التعديل الخامس يمارس الاختصاص القضائي لمجلس الدولة في مجال الوظيفة العامة والخدمة المدنية، فيتولى الفصل في دعاوى الموظفين المتعلقة بالحقوق الناشئة عن تطبيق قانون الخدمة المدنية والأنظمة الصادرة بمقتضاه ، إلى جانب النظر في الطعون المقدمة من الموظفين ضد العقوبات الانضباطية الصادرة بحقهم ، بموجب قانون انضباط موظفي الدولة والقطاع العام..  </a:t>
            </a:r>
            <a:endParaRPr kumimoji="0" lang="en-US" sz="32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636838" algn="ctr"/>
                <a:tab pos="5273675" algn="r"/>
              </a:tabLst>
            </a:pPr>
            <a:r>
              <a:rPr kumimoji="0" lang="ar-IQ" sz="32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تشكيل محكمة قضاء الموظفين:   </a:t>
            </a:r>
            <a:endParaRPr kumimoji="0" lang="en-US" sz="32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636838" algn="ctr"/>
                <a:tab pos="5273675" algn="r"/>
              </a:tabLst>
            </a:pPr>
            <a:r>
              <a:rPr kumimoji="0" lang="ar-IQ" sz="32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بموجب القانون رقم (17) لسنة 2013 قانون التعديل الخامس لقانون مجلس الدولة رقم (65) لسنة1979المعدل، تم استحداث محكمة قضاء الموظفين لتحل محل مجلس الانضباط العام الذي أنشئ سنة1929 والذي مر بعدة مراحل نوجزها بالآتي: - </a:t>
            </a:r>
            <a:endParaRPr kumimoji="0" lang="ar-IQ" sz="32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18564" y="-2"/>
            <a:ext cx="11573435"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تاسعاً_ هيأة تعين المرجع :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إذا تنازع اختصاص محكمة القضاء الإداري أو محكمة قضاء الموظفين مع اختصاص محكمة مدنية فيعين المرجع هيأة تسمى (هيأة تعيين المرجع) قوامها (6) ستة أعضاء (3) ثلاثة يختارهم رئيس محكمة التمييز الاتحادية من بين أعضاء المحكمة و(3) ثلاثة آخرون يختارهم رئيس مجلس الدولة من بين أعضاء المجلس ، وتجتمع الهيأة برئاسة رئيس محكمة التمييز الاتحادية ويكون قرار الهيأة الصادر بالاتفاق أو الأكثرية باتاً وملزماً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ومن الملاحظ على تكوين الهيأة أن غالبية أعضائها من القضاء المدني ومن بينهم الرئيس ، فلتحقيق نتائج أفضل في تحديد الاختصاص يمكن أن تكون رئاسة الهيأة بالتناوب بين رئيس محكمة التمييز ورئيس مجلس الدولة وزيادة عدد الأعضاء غير المصوتين في الهيأة من الخبراء في مجال القانون العام وخصوصاً أن قرارات الهيأة باتة وملزمة فلا معقب عليها بعد صدور قراراها .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a:t>
            </a:r>
            <a:endParaRPr kumimoji="0" lang="ar-IQ" sz="2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12</TotalTime>
  <Words>1350</Words>
  <Application>Microsoft Office PowerPoint</Application>
  <PresentationFormat>مخصص</PresentationFormat>
  <Paragraphs>51</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Celestial</vt:lpstr>
      <vt:lpstr>الهيكل التنظيمي لمجلس الدولة </vt:lpstr>
      <vt:lpstr>الشريحة 2</vt:lpstr>
      <vt:lpstr>الشريحة 3</vt:lpstr>
      <vt:lpstr>رابعاً_ الهيأة المتخصصة :     تنعقد الهيأة المتخصصة برئاسة نائب الرئيس لشؤون التشريع والرأي والفتوى أو أقدم المستشارين وعدد من المستشارين والمستشارين المساعدين شرط أن لا تزيد نسبتهم عن ثلث عدد المستشارين، ولرئيس المجلس عند الضرورة ترشيح من يراه من المستشارين لرئاسة الهيأة المتخصصة.   ويكون لكل هيأة من الهيآت المتخصصة سكرتير لا تقل درجته عن مدير حاصل على شهادة جامعية أولية في القانون ويعاونه عدد من الموظفين.   </vt:lpstr>
      <vt:lpstr>الشريحة 5</vt:lpstr>
      <vt:lpstr>الشريحة 6</vt:lpstr>
      <vt:lpstr>الشريحة 7</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CITY.NET</cp:lastModifiedBy>
  <cp:revision>10</cp:revision>
  <dcterms:created xsi:type="dcterms:W3CDTF">2014-09-12T02:08:24Z</dcterms:created>
  <dcterms:modified xsi:type="dcterms:W3CDTF">2019-01-03T19:10:06Z</dcterms:modified>
</cp:coreProperties>
</file>