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7"/>
  </p:notesMasterIdLst>
  <p:sldIdLst>
    <p:sldId id="256" r:id="rId2"/>
    <p:sldId id="284" r:id="rId3"/>
    <p:sldId id="285" r:id="rId4"/>
    <p:sldId id="286" r:id="rId5"/>
    <p:sldId id="287" r:id="rId6"/>
    <p:sldId id="288" r:id="rId7"/>
    <p:sldId id="282" r:id="rId8"/>
    <p:sldId id="281"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70" r:id="rId22"/>
    <p:sldId id="271" r:id="rId23"/>
    <p:sldId id="272" r:id="rId24"/>
    <p:sldId id="280" r:id="rId25"/>
    <p:sldId id="283" r:id="rId26"/>
  </p:sldIdLst>
  <p:sldSz cx="9144000" cy="5143500" type="screen16x9"/>
  <p:notesSz cx="6858000" cy="9144000"/>
  <p:embeddedFontLst>
    <p:embeddedFont>
      <p:font typeface="Raleway" charset="0"/>
      <p:regular r:id="rId28"/>
      <p:bold r:id="rId29"/>
      <p:italic r:id="rId30"/>
      <p:boldItalic r:id="rId31"/>
    </p:embeddedFont>
    <p:embeddedFont>
      <p:font typeface="Simplified Arabic" pitchFamily="18" charset="-78"/>
      <p:regular r:id="rId32"/>
      <p:bold r:id="rId33"/>
    </p:embeddedFont>
    <p:embeddedFont>
      <p:font typeface="Calibri" pitchFamily="34" charset="0"/>
      <p:regular r:id="rId34"/>
      <p:bold r:id="rId35"/>
      <p:italic r:id="rId36"/>
      <p:boldItalic r:id="rId37"/>
    </p:embeddedFont>
    <p:embeddedFont>
      <p:font typeface="Simple Bold Jut Out" pitchFamily="2" charset="-78"/>
      <p:regular r:id="rId38"/>
    </p:embeddedFont>
    <p:embeddedFont>
      <p:font typeface="Andalus" pitchFamily="18" charset="-78"/>
      <p:regular r:id="rId39"/>
    </p:embeddedFont>
    <p:embeddedFont>
      <p:font typeface="Karla" charset="0"/>
      <p:regular r:id="rId40"/>
      <p:bold r:id="rId41"/>
      <p:italic r:id="rId42"/>
      <p:boldItalic r:id="rId43"/>
    </p:embeddedFont>
    <p:embeddedFont>
      <p:font typeface="PT Bold Broken" pitchFamily="2" charset="-78"/>
      <p:regular r:id="rId44"/>
    </p:embeddedFont>
    <p:embeddedFont>
      <p:font typeface="DecoType Naskh Extensions" pitchFamily="2" charset="-78"/>
      <p:regular r:id="rId45"/>
    </p:embeddedFont>
    <p:embeddedFont>
      <p:font typeface="PT Bold Mirror" pitchFamily="2" charset="-78"/>
      <p:regular r:id="rId46"/>
    </p:embeddedFont>
    <p:embeddedFont>
      <p:font typeface="Arabic Typesetting" pitchFamily="66" charset="-78"/>
      <p:regular r:id="rId47"/>
    </p:embeddedFont>
    <p:embeddedFont>
      <p:font typeface="Monotype Koufi" pitchFamily="2" charset="-78"/>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A7E580E-DB51-40A5-A5F3-E0C27B3B3D71}">
  <a:tblStyle styleId="{FA7E580E-DB51-40A5-A5F3-E0C27B3B3D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autoAdjust="0"/>
    <p:restoredTop sz="94660" autoAdjust="0"/>
  </p:normalViewPr>
  <p:slideViewPr>
    <p:cSldViewPr>
      <p:cViewPr varScale="1">
        <p:scale>
          <a:sx n="98" d="100"/>
          <a:sy n="98" d="100"/>
        </p:scale>
        <p:origin x="-1212" y="-90"/>
      </p:cViewPr>
      <p:guideLst>
        <p:guide orient="horz" pos="1620"/>
        <p:guide pos="2880"/>
      </p:guideLst>
    </p:cSldViewPr>
  </p:slideViewPr>
  <p:outlineViewPr>
    <p:cViewPr>
      <p:scale>
        <a:sx n="33" d="100"/>
        <a:sy n="33" d="100"/>
      </p:scale>
      <p:origin x="24" y="273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ar-IQ" dirty="0" smtClean="0"/>
              <a:t>القضاء</a:t>
            </a:r>
            <a:r>
              <a:rPr lang="ar-IQ" baseline="0" dirty="0" smtClean="0"/>
              <a:t> </a:t>
            </a:r>
            <a:r>
              <a:rPr lang="ar-IQ" baseline="0" dirty="0" err="1" smtClean="0"/>
              <a:t>الاداري</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8"/>
        <p:cNvGrpSpPr/>
        <p:nvPr/>
      </p:nvGrpSpPr>
      <p:grpSpPr>
        <a:xfrm>
          <a:off x="0" y="0"/>
          <a:ext cx="0" cy="0"/>
          <a:chOff x="0" y="0"/>
          <a:chExt cx="0" cy="0"/>
        </a:xfrm>
      </p:grpSpPr>
      <p:sp>
        <p:nvSpPr>
          <p:cNvPr id="9" name="Shape 9"/>
          <p:cNvSpPr/>
          <p:nvPr/>
        </p:nvSpPr>
        <p:spPr>
          <a:xfrm flipH="1">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0" name="Shape 10"/>
          <p:cNvSpPr/>
          <p:nvPr/>
        </p:nvSpPr>
        <p:spPr>
          <a:xfrm>
            <a:off x="-5900" y="759982"/>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1" name="Shape 11"/>
          <p:cNvSpPr/>
          <p:nvPr/>
        </p:nvSpPr>
        <p:spPr>
          <a:xfrm>
            <a:off x="0" y="1351100"/>
            <a:ext cx="9156075" cy="288906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2" name="Shape 1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3"/>
        <p:cNvGrpSpPr/>
        <p:nvPr/>
      </p:nvGrpSpPr>
      <p:grpSpPr>
        <a:xfrm>
          <a:off x="0" y="0"/>
          <a:ext cx="0" cy="0"/>
          <a:chOff x="0" y="0"/>
          <a:chExt cx="0" cy="0"/>
        </a:xfrm>
      </p:grpSpPr>
      <p:sp>
        <p:nvSpPr>
          <p:cNvPr id="14" name="Shape 14"/>
          <p:cNvSpPr/>
          <p:nvPr/>
        </p:nvSpPr>
        <p:spPr>
          <a:xfrm flipH="1">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5" name="Shape 15"/>
          <p:cNvSpPr/>
          <p:nvPr/>
        </p:nvSpPr>
        <p:spPr>
          <a:xfrm>
            <a:off x="-5900" y="753950"/>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6" name="Shape 16"/>
          <p:cNvSpPr/>
          <p:nvPr/>
        </p:nvSpPr>
        <p:spPr>
          <a:xfrm>
            <a:off x="0" y="1351100"/>
            <a:ext cx="9156075" cy="288906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7" name="Shape 17"/>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Shape 18"/>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Shape 20"/>
          <p:cNvSpPr/>
          <p:nvPr/>
        </p:nvSpPr>
        <p:spPr>
          <a:xfrm>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1" name="Shape 21"/>
          <p:cNvSpPr/>
          <p:nvPr/>
        </p:nvSpPr>
        <p:spPr>
          <a:xfrm>
            <a:off x="0" y="1580113"/>
            <a:ext cx="9144000" cy="3341668"/>
          </a:xfrm>
          <a:custGeom>
            <a:avLst/>
            <a:gdLst/>
            <a:ahLst/>
            <a:cxnLst/>
            <a:rect l="0" t="0" r="0" b="0"/>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2" name="Shape 22"/>
          <p:cNvSpPr/>
          <p:nvPr/>
        </p:nvSpPr>
        <p:spPr>
          <a:xfrm>
            <a:off x="-5900" y="410541"/>
            <a:ext cx="9144152" cy="4453148"/>
          </a:xfrm>
          <a:custGeom>
            <a:avLst/>
            <a:gdLst/>
            <a:ahLst/>
            <a:cxnLst/>
            <a:rect l="0" t="0" r="0" b="0"/>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3" name="Shape 23"/>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4" name="Shape 2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5" name="Shape 25"/>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grpSp>
        <p:nvGrpSpPr>
          <p:cNvPr id="27" name="Shape 27"/>
          <p:cNvGrpSpPr/>
          <p:nvPr/>
        </p:nvGrpSpPr>
        <p:grpSpPr>
          <a:xfrm>
            <a:off x="-6025" y="0"/>
            <a:ext cx="9168125" cy="5163100"/>
            <a:chOff x="-6025" y="0"/>
            <a:chExt cx="9168125" cy="5163100"/>
          </a:xfrm>
        </p:grpSpPr>
        <p:sp>
          <p:nvSpPr>
            <p:cNvPr id="28" name="Shape 2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29" name="Shape 2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0" name="Shape 30"/>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1" name="Shape 31"/>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32" name="Shape 32"/>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33" name="Shape 33"/>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4" name="Shape 34"/>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Shape 3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6"/>
        <p:cNvGrpSpPr/>
        <p:nvPr/>
      </p:nvGrpSpPr>
      <p:grpSpPr>
        <a:xfrm>
          <a:off x="0" y="0"/>
          <a:ext cx="0" cy="0"/>
          <a:chOff x="0" y="0"/>
          <a:chExt cx="0" cy="0"/>
        </a:xfrm>
      </p:grpSpPr>
      <p:grpSp>
        <p:nvGrpSpPr>
          <p:cNvPr id="37" name="Shape 37"/>
          <p:cNvGrpSpPr/>
          <p:nvPr/>
        </p:nvGrpSpPr>
        <p:grpSpPr>
          <a:xfrm>
            <a:off x="-6025" y="0"/>
            <a:ext cx="9168125" cy="5163100"/>
            <a:chOff x="-6025" y="0"/>
            <a:chExt cx="9168125" cy="5163100"/>
          </a:xfrm>
        </p:grpSpPr>
        <p:sp>
          <p:nvSpPr>
            <p:cNvPr id="38" name="Shape 3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39" name="Shape 3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0" name="Shape 40"/>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1" name="Shape 41"/>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42" name="Shape 42"/>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43" name="Shape 43"/>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4" name="Shape 44"/>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5" name="Shape 45"/>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6" name="Shape 4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7"/>
        <p:cNvGrpSpPr/>
        <p:nvPr/>
      </p:nvGrpSpPr>
      <p:grpSpPr>
        <a:xfrm>
          <a:off x="0" y="0"/>
          <a:ext cx="0" cy="0"/>
          <a:chOff x="0" y="0"/>
          <a:chExt cx="0" cy="0"/>
        </a:xfrm>
      </p:grpSpPr>
      <p:grpSp>
        <p:nvGrpSpPr>
          <p:cNvPr id="48" name="Shape 48"/>
          <p:cNvGrpSpPr/>
          <p:nvPr/>
        </p:nvGrpSpPr>
        <p:grpSpPr>
          <a:xfrm>
            <a:off x="-6025" y="0"/>
            <a:ext cx="9168125" cy="5163100"/>
            <a:chOff x="-6025" y="0"/>
            <a:chExt cx="9168125" cy="5163100"/>
          </a:xfrm>
        </p:grpSpPr>
        <p:sp>
          <p:nvSpPr>
            <p:cNvPr id="49" name="Shape 49"/>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50" name="Shape 50"/>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1" name="Shape 51"/>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2" name="Shape 52"/>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53" name="Shape 53"/>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54" name="Shape 54"/>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55" name="Shape 5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6" name="Shape 56"/>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Shape 5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8" name="Shape 58"/>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grpSp>
        <p:nvGrpSpPr>
          <p:cNvPr id="60" name="Shape 60"/>
          <p:cNvGrpSpPr/>
          <p:nvPr/>
        </p:nvGrpSpPr>
        <p:grpSpPr>
          <a:xfrm>
            <a:off x="-6025" y="0"/>
            <a:ext cx="9168125" cy="5163100"/>
            <a:chOff x="-6025" y="0"/>
            <a:chExt cx="9168125" cy="5163100"/>
          </a:xfrm>
        </p:grpSpPr>
        <p:sp>
          <p:nvSpPr>
            <p:cNvPr id="61" name="Shape 61"/>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62" name="Shape 62"/>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3" name="Shape 63"/>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64" name="Shape 64"/>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65" name="Shape 65"/>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66" name="Shape 66"/>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7" name="Shape 6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Shape 77"/>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78" name="Shape 78"/>
          <p:cNvSpPr/>
          <p:nvPr/>
        </p:nvSpPr>
        <p:spPr>
          <a:xfrm>
            <a:off x="-6025" y="2"/>
            <a:ext cx="4445394" cy="1085644"/>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9" name="Shape 79"/>
          <p:cNvSpPr/>
          <p:nvPr/>
        </p:nvSpPr>
        <p:spPr>
          <a:xfrm>
            <a:off x="6375475" y="4745747"/>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80" name="Shape 80"/>
          <p:cNvSpPr/>
          <p:nvPr/>
        </p:nvSpPr>
        <p:spPr>
          <a:xfrm>
            <a:off x="7341180" y="4767304"/>
            <a:ext cx="1821096" cy="395811"/>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81" name="Shape 81"/>
          <p:cNvSpPr/>
          <p:nvPr/>
        </p:nvSpPr>
        <p:spPr>
          <a:xfrm>
            <a:off x="8340717" y="4204075"/>
            <a:ext cx="818444" cy="959061"/>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sp>
        <p:nvSpPr>
          <p:cNvPr id="82" name="Shape 82"/>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Shape 7"/>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4" name="عنوان 3"/>
          <p:cNvSpPr>
            <a:spLocks noGrp="1"/>
          </p:cNvSpPr>
          <p:nvPr>
            <p:ph type="ctrTitle"/>
          </p:nvPr>
        </p:nvSpPr>
        <p:spPr>
          <a:xfrm>
            <a:off x="1428728" y="1785932"/>
            <a:ext cx="6715171" cy="1365693"/>
          </a:xfrm>
        </p:spPr>
        <p:txBody>
          <a:bodyPr/>
          <a:lstStyle/>
          <a:p>
            <a:r>
              <a:rPr lang="ar-IQ" dirty="0" smtClean="0"/>
              <a:t>التشكيلات الإدارية لمجلس </a:t>
            </a:r>
            <a:r>
              <a:rPr lang="ar-IQ" dirty="0" smtClean="0"/>
              <a:t>الدولة </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idx="4294967295"/>
          </p:nvPr>
        </p:nvSpPr>
        <p:spPr>
          <a:xfrm>
            <a:off x="571472" y="0"/>
            <a:ext cx="7858180" cy="4929204"/>
          </a:xfrm>
          <a:prstGeom prst="rect">
            <a:avLst/>
          </a:prstGeom>
        </p:spPr>
        <p:txBody>
          <a:bodyPr spcFirstLastPara="1" wrap="square" lIns="91425" tIns="91425" rIns="91425" bIns="91425" anchor="t" anchorCtr="0">
            <a:noAutofit/>
          </a:bodyPr>
          <a:lstStyle/>
          <a:p>
            <a:pPr lvl="0" algn="r" rtl="1">
              <a:lnSpc>
                <a:spcPct val="150000"/>
              </a:lnSpc>
            </a:pPr>
            <a:endParaRPr sz="1800" dirty="0">
              <a:solidFill>
                <a:schemeClr val="tx1"/>
              </a:solidFill>
              <a:cs typeface="PT Bold Mirror" pitchFamily="2" charset="-78"/>
            </a:endParaRPr>
          </a:p>
        </p:txBody>
      </p:sp>
      <p:grpSp>
        <p:nvGrpSpPr>
          <p:cNvPr id="102" name="Shape 102"/>
          <p:cNvGrpSpPr/>
          <p:nvPr/>
        </p:nvGrpSpPr>
        <p:grpSpPr>
          <a:xfrm>
            <a:off x="5643570" y="3429006"/>
            <a:ext cx="1512762" cy="1433896"/>
            <a:chOff x="5300400" y="3670175"/>
            <a:chExt cx="421300" cy="399325"/>
          </a:xfrm>
        </p:grpSpPr>
        <p:sp>
          <p:nvSpPr>
            <p:cNvPr id="103" name="Shape 103"/>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8" name="Shape 108"/>
          <p:cNvSpPr/>
          <p:nvPr/>
        </p:nvSpPr>
        <p:spPr>
          <a:xfrm>
            <a:off x="2643174" y="3571882"/>
            <a:ext cx="957630" cy="859666"/>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Shape 114"/>
          <p:cNvSpPr txBox="1">
            <a:spLocks noGrp="1"/>
          </p:cNvSpPr>
          <p:nvPr>
            <p:ph type="subTitle" idx="1"/>
          </p:nvPr>
        </p:nvSpPr>
        <p:spPr>
          <a:xfrm>
            <a:off x="642910" y="428610"/>
            <a:ext cx="8143932" cy="4143404"/>
          </a:xfrm>
          <a:prstGeom prst="rect">
            <a:avLst/>
          </a:prstGeom>
        </p:spPr>
        <p:txBody>
          <a:bodyPr spcFirstLastPara="1" wrap="square" lIns="91425" tIns="91425" rIns="91425" bIns="91425" anchor="t" anchorCtr="0">
            <a:noAutofit/>
          </a:bodyPr>
          <a:lstStyle/>
          <a:p>
            <a:pPr algn="just" rtl="1"/>
            <a:endParaRPr sz="1400" dirty="0">
              <a:solidFill>
                <a:schemeClr val="tx1"/>
              </a:solidFill>
            </a:endParaRPr>
          </a:p>
        </p:txBody>
      </p:sp>
      <p:sp>
        <p:nvSpPr>
          <p:cNvPr id="4" name="عنوان 3"/>
          <p:cNvSpPr>
            <a:spLocks noGrp="1"/>
          </p:cNvSpPr>
          <p:nvPr>
            <p:ph type="ctrTitle"/>
          </p:nvPr>
        </p:nvSpPr>
        <p:spPr>
          <a:xfrm rot="10800000" flipH="1" flipV="1">
            <a:off x="-2000296" y="1500180"/>
            <a:ext cx="2357454" cy="3357586"/>
          </a:xfrm>
        </p:spPr>
        <p:txBody>
          <a:bodyPr/>
          <a:lstStyle/>
          <a:p>
            <a:pPr algn="r"/>
            <a:r>
              <a:rPr lang="ar-IQ" sz="2800" dirty="0" smtClean="0">
                <a:solidFill>
                  <a:schemeClr val="accent1"/>
                </a:solidFill>
                <a:cs typeface="PT Bold Mirror" pitchFamily="2" charset="-78"/>
              </a:rPr>
              <a:t>: </a:t>
            </a:r>
            <a:endParaRPr lang="ar-IQ" sz="2800" dirty="0">
              <a:solidFill>
                <a:schemeClr val="accent1"/>
              </a:solidFill>
              <a:cs typeface="PT Bold Mirro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3" name="عنصر نائب للنص 2"/>
          <p:cNvSpPr>
            <a:spLocks noGrp="1"/>
          </p:cNvSpPr>
          <p:nvPr>
            <p:ph type="body" idx="1"/>
          </p:nvPr>
        </p:nvSpPr>
        <p:spPr>
          <a:xfrm>
            <a:off x="899593" y="214296"/>
            <a:ext cx="8101563" cy="4643470"/>
          </a:xfrm>
        </p:spPr>
        <p:txBody>
          <a:bodyPr/>
          <a:lstStyle/>
          <a:p>
            <a:pPr algn="r">
              <a:buNone/>
            </a:pPr>
            <a:endParaRPr lang="ar-IQ" sz="1400" i="0" dirty="0">
              <a:solidFill>
                <a:schemeClr val="tx1"/>
              </a:solidFill>
              <a:cs typeface="PT Bold Mirror"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71538" y="285734"/>
            <a:ext cx="7786742" cy="4714908"/>
          </a:xfrm>
          <a:prstGeom prst="rect">
            <a:avLst/>
          </a:prstGeom>
        </p:spPr>
        <p:txBody>
          <a:bodyPr spcFirstLastPara="1" wrap="square" lIns="91425" tIns="91425" rIns="91425" bIns="91425" anchor="t" anchorCtr="0">
            <a:noAutofit/>
          </a:bodyPr>
          <a:lstStyle/>
          <a:p>
            <a:pPr algn="r" rtl="1"/>
            <a:r>
              <a:rPr lang="en-US" sz="1600" dirty="0" smtClean="0">
                <a:solidFill>
                  <a:schemeClr val="tx1"/>
                </a:solidFill>
              </a:rPr>
              <a:t/>
            </a:r>
            <a:br>
              <a:rPr lang="en-US" sz="1600" dirty="0" smtClean="0">
                <a:solidFill>
                  <a:schemeClr val="tx1"/>
                </a:solidFill>
              </a:rPr>
            </a:br>
            <a:endParaRPr sz="1400" dirty="0">
              <a:solidFill>
                <a:schemeClr val="tx1"/>
              </a:solidFill>
              <a:cs typeface="PT Bold Mirror" pitchFamily="2" charset="-78"/>
            </a:endParaRPr>
          </a:p>
        </p:txBody>
      </p:sp>
      <p:sp>
        <p:nvSpPr>
          <p:cNvPr id="125" name="Shape 125"/>
          <p:cNvSpPr txBox="1">
            <a:spLocks noGrp="1"/>
          </p:cNvSpPr>
          <p:nvPr>
            <p:ph type="body" idx="1"/>
          </p:nvPr>
        </p:nvSpPr>
        <p:spPr>
          <a:xfrm>
            <a:off x="886650" y="4714890"/>
            <a:ext cx="8257350" cy="210818"/>
          </a:xfrm>
          <a:prstGeom prst="rect">
            <a:avLst/>
          </a:prstGeom>
        </p:spPr>
        <p:txBody>
          <a:bodyPr spcFirstLastPara="1" wrap="square" lIns="91425" tIns="91425" rIns="91425" bIns="91425" anchor="t" anchorCtr="0">
            <a:noAutofit/>
          </a:bodyPr>
          <a:lstStyle/>
          <a:p>
            <a:pPr marL="457200" lvl="0" indent="-381000" algn="r" rtl="0">
              <a:spcBef>
                <a:spcPts val="600"/>
              </a:spcBef>
              <a:spcAft>
                <a:spcPts val="0"/>
              </a:spcAft>
              <a:buSzPts val="2400"/>
              <a:buChar char="◆"/>
            </a:pPr>
            <a:endParaRPr lang="ar-IQ" sz="3200" dirty="0" smtClean="0"/>
          </a:p>
          <a:p>
            <a:pPr marL="457200" lvl="0" indent="-381000" algn="r" rtl="0">
              <a:spcBef>
                <a:spcPts val="600"/>
              </a:spcBef>
              <a:spcAft>
                <a:spcPts val="0"/>
              </a:spcAft>
              <a:buSzPts val="2400"/>
              <a:buChar char="◆"/>
            </a:pPr>
            <a:endParaRP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idx="4294967295"/>
          </p:nvPr>
        </p:nvSpPr>
        <p:spPr>
          <a:xfrm>
            <a:off x="685800" y="3214692"/>
            <a:ext cx="7772400" cy="21425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6000" dirty="0">
              <a:solidFill>
                <a:srgbClr val="ABE33F"/>
              </a:solidFill>
            </a:endParaRPr>
          </a:p>
        </p:txBody>
      </p:sp>
      <p:sp>
        <p:nvSpPr>
          <p:cNvPr id="131" name="Shape 131"/>
          <p:cNvSpPr txBox="1">
            <a:spLocks noGrp="1"/>
          </p:cNvSpPr>
          <p:nvPr>
            <p:ph type="subTitle" idx="4294967295"/>
          </p:nvPr>
        </p:nvSpPr>
        <p:spPr>
          <a:xfrm>
            <a:off x="323528" y="214296"/>
            <a:ext cx="8606190" cy="4500594"/>
          </a:xfrm>
          <a:prstGeom prst="rect">
            <a:avLst/>
          </a:prstGeom>
        </p:spPr>
        <p:txBody>
          <a:bodyPr spcFirstLastPara="1" wrap="square" lIns="91425" tIns="91425" rIns="91425" bIns="91425" anchor="t" anchorCtr="0">
            <a:noAutofit/>
          </a:bodyPr>
          <a:lstStyle/>
          <a:p>
            <a:pPr lvl="0" algn="r" rtl="1"/>
            <a:r>
              <a:rPr lang="ar-IQ" sz="1600" dirty="0" smtClean="0"/>
              <a:t>ويطبق التشريع.</a:t>
            </a:r>
            <a:endParaRPr lang="en-US" sz="1600" dirty="0"/>
          </a:p>
        </p:txBody>
      </p:sp>
      <p:sp>
        <p:nvSpPr>
          <p:cNvPr id="132" name="Shape 132"/>
          <p:cNvSpPr/>
          <p:nvPr/>
        </p:nvSpPr>
        <p:spPr>
          <a:xfrm flipV="1">
            <a:off x="285720" y="4286262"/>
            <a:ext cx="8429684" cy="857238"/>
          </a:xfrm>
          <a:custGeom>
            <a:avLst/>
            <a:gdLst/>
            <a:ahLst/>
            <a:cxnLst/>
            <a:rect l="0" t="0" r="0" b="0"/>
            <a:pathLst>
              <a:path w="171613" h="151586" extrusionOk="0">
                <a:moveTo>
                  <a:pt x="0" y="694"/>
                </a:moveTo>
                <a:lnTo>
                  <a:pt x="171613" y="0"/>
                </a:lnTo>
                <a:lnTo>
                  <a:pt x="170790" y="151586"/>
                </a:lnTo>
                <a:lnTo>
                  <a:pt x="46492" y="123154"/>
                </a:lnTo>
                <a:close/>
              </a:path>
            </a:pathLst>
          </a:custGeom>
          <a:solidFill>
            <a:srgbClr val="ABE33F">
              <a:alpha val="81150"/>
            </a:srgbClr>
          </a:solidFill>
          <a:ln>
            <a:noFill/>
          </a:ln>
        </p:spPr>
      </p:sp>
      <p:sp>
        <p:nvSpPr>
          <p:cNvPr id="133" name="Shape 133"/>
          <p:cNvSpPr/>
          <p:nvPr/>
        </p:nvSpPr>
        <p:spPr>
          <a:xfrm rot="10286814">
            <a:off x="6499116" y="1416524"/>
            <a:ext cx="177684" cy="16965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4" name="Shape 134"/>
          <p:cNvGrpSpPr/>
          <p:nvPr/>
        </p:nvGrpSpPr>
        <p:grpSpPr>
          <a:xfrm>
            <a:off x="571472" y="2285999"/>
            <a:ext cx="829542" cy="500066"/>
            <a:chOff x="6654650" y="3665275"/>
            <a:chExt cx="409100" cy="409125"/>
          </a:xfrm>
        </p:grpSpPr>
        <p:sp>
          <p:nvSpPr>
            <p:cNvPr id="135" name="Shape 135"/>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7" name="Shape 137"/>
          <p:cNvSpPr/>
          <p:nvPr/>
        </p:nvSpPr>
        <p:spPr>
          <a:xfrm flipH="1">
            <a:off x="1214414" y="2214560"/>
            <a:ext cx="1285884" cy="914076"/>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8" name="Shape 138"/>
          <p:cNvGrpSpPr/>
          <p:nvPr/>
        </p:nvGrpSpPr>
        <p:grpSpPr>
          <a:xfrm>
            <a:off x="6931317" y="1443562"/>
            <a:ext cx="671511" cy="671549"/>
            <a:chOff x="570875" y="4322250"/>
            <a:chExt cx="443300" cy="443325"/>
          </a:xfrm>
        </p:grpSpPr>
        <p:sp>
          <p:nvSpPr>
            <p:cNvPr id="139" name="Shape 139"/>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3" name="Shape 143"/>
          <p:cNvSpPr/>
          <p:nvPr/>
        </p:nvSpPr>
        <p:spPr>
          <a:xfrm rot="-1627561">
            <a:off x="5546272" y="263453"/>
            <a:ext cx="280162" cy="267508"/>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rot="1504353">
            <a:off x="7841214" y="2080539"/>
            <a:ext cx="280176" cy="26752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rot="1973882">
            <a:off x="8121371" y="1454163"/>
            <a:ext cx="192944" cy="18422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sz="3600" dirty="0"/>
          </a:p>
        </p:txBody>
      </p:sp>
      <p:sp>
        <p:nvSpPr>
          <p:cNvPr id="151" name="Shape 151"/>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You can also split your content</a:t>
            </a:r>
            <a:endParaRPr/>
          </a:p>
        </p:txBody>
      </p:sp>
      <p:sp>
        <p:nvSpPr>
          <p:cNvPr id="5" name="عنصر نائب للنص 4"/>
          <p:cNvSpPr>
            <a:spLocks noGrp="1"/>
          </p:cNvSpPr>
          <p:nvPr>
            <p:ph type="body" idx="2"/>
          </p:nvPr>
        </p:nvSpPr>
        <p:spPr>
          <a:xfrm>
            <a:off x="357158" y="428610"/>
            <a:ext cx="8429684" cy="4497140"/>
          </a:xfrm>
        </p:spPr>
        <p:txBody>
          <a:bodyPr/>
          <a:lstStyle/>
          <a:p>
            <a:pPr algn="r"/>
            <a:endParaRPr lang="ar-IQ" sz="2000" b="1" dirty="0">
              <a:latin typeface="Arabic Typesetting" pitchFamily="66" charset="-78"/>
              <a:cs typeface="Arabic Typesetting" pitchFamily="66"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a:spLocks noGrp="1"/>
          </p:cNvSpPr>
          <p:nvPr>
            <p:ph type="body" idx="1"/>
          </p:nvPr>
        </p:nvSpPr>
        <p:spPr>
          <a:xfrm>
            <a:off x="870750" y="1428742"/>
            <a:ext cx="2365200" cy="3497083"/>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endParaRPr sz="2400" dirty="0"/>
          </a:p>
        </p:txBody>
      </p:sp>
      <p:sp>
        <p:nvSpPr>
          <p:cNvPr id="159" name="Shape 159"/>
          <p:cNvSpPr txBox="1">
            <a:spLocks noGrp="1"/>
          </p:cNvSpPr>
          <p:nvPr>
            <p:ph type="body" idx="2"/>
          </p:nvPr>
        </p:nvSpPr>
        <p:spPr>
          <a:xfrm>
            <a:off x="3357262" y="1972925"/>
            <a:ext cx="2365200" cy="2952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ar-IQ" sz="2400" dirty="0" smtClean="0"/>
              <a:t> </a:t>
            </a:r>
            <a:endParaRPr sz="2400" dirty="0"/>
          </a:p>
        </p:txBody>
      </p:sp>
      <p:sp>
        <p:nvSpPr>
          <p:cNvPr id="6" name="عنوان 5"/>
          <p:cNvSpPr>
            <a:spLocks noGrp="1"/>
          </p:cNvSpPr>
          <p:nvPr>
            <p:ph type="title"/>
          </p:nvPr>
        </p:nvSpPr>
        <p:spPr>
          <a:xfrm>
            <a:off x="357158" y="214296"/>
            <a:ext cx="8572560" cy="4929204"/>
          </a:xfrm>
        </p:spPr>
        <p:txBody>
          <a:bodyPr/>
          <a:lstStyle/>
          <a:p>
            <a:pPr algn="r" rtl="1"/>
            <a:endParaRPr lang="ar-IQ" sz="1600" dirty="0">
              <a:solidFill>
                <a:schemeClr val="tx1"/>
              </a:solidFill>
            </a:endParaRPr>
          </a:p>
        </p:txBody>
      </p:sp>
      <p:sp>
        <p:nvSpPr>
          <p:cNvPr id="7" name="عنصر نائب للنص 6"/>
          <p:cNvSpPr>
            <a:spLocks noGrp="1"/>
          </p:cNvSpPr>
          <p:nvPr>
            <p:ph type="body" idx="3"/>
          </p:nvPr>
        </p:nvSpPr>
        <p:spPr>
          <a:xfrm>
            <a:off x="1285852" y="1571618"/>
            <a:ext cx="7643866" cy="3358462"/>
          </a:xfrm>
        </p:spPr>
        <p:txBody>
          <a:bodyPr/>
          <a:lstStyle/>
          <a:p>
            <a:pPr lvl="0" algn="r"/>
            <a:r>
              <a:rPr lang="ar-IQ" sz="1800" b="1" dirty="0" smtClean="0"/>
              <a:t>  </a:t>
            </a:r>
            <a:endParaRPr lang="ar-IQ" sz="1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IQ" sz="4000" dirty="0" smtClean="0">
                <a:solidFill>
                  <a:schemeClr val="tx1"/>
                </a:solidFill>
              </a:rPr>
              <a:t> </a:t>
            </a:r>
            <a:endParaRPr sz="4000" dirty="0">
              <a:solidFill>
                <a:schemeClr val="tx1"/>
              </a:solidFill>
            </a:endParaRPr>
          </a:p>
        </p:txBody>
      </p:sp>
      <p:sp>
        <p:nvSpPr>
          <p:cNvPr id="166" name="Shape 166"/>
          <p:cNvSpPr txBox="1">
            <a:spLocks noGrp="1"/>
          </p:cNvSpPr>
          <p:nvPr>
            <p:ph type="body" idx="1"/>
          </p:nvPr>
        </p:nvSpPr>
        <p:spPr>
          <a:xfrm>
            <a:off x="179512" y="214296"/>
            <a:ext cx="8750206" cy="4733717"/>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en-US" smtClean="0"/>
              <a:t>- </a:t>
            </a:r>
            <a:endParaRPr lang="en-US" dirty="0" smtClean="0"/>
          </a:p>
        </p:txBody>
      </p:sp>
      <p:pic>
        <p:nvPicPr>
          <p:cNvPr id="167" name="Shape 167"/>
          <p:cNvPicPr preferRelativeResize="0"/>
          <p:nvPr/>
        </p:nvPicPr>
        <p:blipFill>
          <a:blip r:embed="rId3">
            <a:alphaModFix/>
          </a:blip>
          <a:stretch>
            <a:fillRect/>
          </a:stretch>
        </p:blipFill>
        <p:spPr>
          <a:xfrm>
            <a:off x="-3786246" y="500048"/>
            <a:ext cx="3568800" cy="3568800"/>
          </a:xfrm>
          <a:prstGeom prst="diamond">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4337" name="Rectangle 1"/>
          <p:cNvSpPr>
            <a:spLocks noChangeArrowheads="1"/>
          </p:cNvSpPr>
          <p:nvPr/>
        </p:nvSpPr>
        <p:spPr bwMode="auto">
          <a:xfrm>
            <a:off x="0" y="1"/>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endParaRPr lang="en-US" sz="1600" b="1" dirty="0" smtClean="0">
              <a:solidFill>
                <a:schemeClr val="bg1"/>
              </a:solidFill>
            </a:endParaRPr>
          </a:p>
          <a:p>
            <a:pPr algn="r" rtl="1"/>
            <a:endParaRPr lang="ar-IQ" sz="1600" b="1" dirty="0" smtClean="0">
              <a:solidFill>
                <a:schemeClr val="bg1"/>
              </a:solidFill>
            </a:endParaRPr>
          </a:p>
          <a:p>
            <a:pPr algn="just" rtl="1"/>
            <a:endParaRPr lang="ar-IQ" sz="1600" b="1" dirty="0" smtClean="0">
              <a:solidFill>
                <a:schemeClr val="bg1"/>
              </a:solidFill>
            </a:endParaRPr>
          </a:p>
          <a:p>
            <a:pPr algn="just" rtl="1"/>
            <a:endParaRPr lang="en-US" sz="1600" b="1" dirty="0" smtClean="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28596" y="642924"/>
            <a:ext cx="8572560" cy="4214842"/>
          </a:xfrm>
          <a:prstGeom prst="rect">
            <a:avLst/>
          </a:prstGeom>
        </p:spPr>
        <p:txBody>
          <a:bodyPr spcFirstLastPara="1" wrap="square" lIns="91425" tIns="91425" rIns="91425" bIns="91425" anchor="t" anchorCtr="0">
            <a:noAutofit/>
          </a:bodyPr>
          <a:lstStyle/>
          <a:p>
            <a:pPr algn="r" rtl="1"/>
            <a:endParaRPr sz="1600" b="0" dirty="0">
              <a:solidFill>
                <a:schemeClr val="tx1"/>
              </a:solidFill>
              <a:latin typeface="Monotype Koufi" pitchFamily="2" charset="-78"/>
              <a:ea typeface="Monotype Koufi" pitchFamily="2" charset="-78"/>
              <a:cs typeface="Monotype Koufi" pitchFamily="2" charset="-78"/>
            </a:endParaRPr>
          </a:p>
        </p:txBody>
      </p:sp>
      <p:sp>
        <p:nvSpPr>
          <p:cNvPr id="178" name="Shape 178"/>
          <p:cNvSpPr/>
          <p:nvPr/>
        </p:nvSpPr>
        <p:spPr>
          <a:xfrm>
            <a:off x="3500430" y="2214560"/>
            <a:ext cx="2493600" cy="2493600"/>
          </a:xfrm>
          <a:prstGeom prst="diamond">
            <a:avLst/>
          </a:prstGeom>
          <a:solidFill>
            <a:srgbClr val="004C52"/>
          </a:solidFill>
          <a:ln>
            <a:noFill/>
          </a:ln>
        </p:spPr>
        <p:txBody>
          <a:bodyPr spcFirstLastPara="1" wrap="square" lIns="91425" tIns="91425" rIns="91425" bIns="91425" anchor="ctr" anchorCtr="0">
            <a:noAutofit/>
          </a:bodyPr>
          <a:lstStyle/>
          <a:p>
            <a:pPr lvl="0" algn="ctr"/>
            <a:endParaRPr sz="1800" b="1" dirty="0">
              <a:solidFill>
                <a:schemeClr val="bg1"/>
              </a:solidFill>
              <a:latin typeface="Karla"/>
              <a:ea typeface="Karla"/>
              <a:cs typeface="Karla"/>
              <a:sym typeface="Karla"/>
            </a:endParaRPr>
          </a:p>
        </p:txBody>
      </p:sp>
      <p:sp>
        <p:nvSpPr>
          <p:cNvPr id="179" name="Shape 179"/>
          <p:cNvSpPr/>
          <p:nvPr/>
        </p:nvSpPr>
        <p:spPr>
          <a:xfrm>
            <a:off x="428596" y="2571750"/>
            <a:ext cx="2801609" cy="1880113"/>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lvl="0" algn="ctr"/>
            <a:endParaRPr sz="1800" dirty="0">
              <a:solidFill>
                <a:srgbClr val="004C52"/>
              </a:solidFill>
              <a:latin typeface="Karla"/>
              <a:ea typeface="Karla"/>
              <a:cs typeface="Karla"/>
              <a:sym typeface="Karla"/>
            </a:endParaRPr>
          </a:p>
        </p:txBody>
      </p:sp>
      <p:sp>
        <p:nvSpPr>
          <p:cNvPr id="180" name="Shape 180"/>
          <p:cNvSpPr/>
          <p:nvPr/>
        </p:nvSpPr>
        <p:spPr>
          <a:xfrm>
            <a:off x="6215074" y="2571750"/>
            <a:ext cx="2736304" cy="1728192"/>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lvl="0" algn="ctr"/>
            <a:r>
              <a:rPr lang="ar-IQ" sz="2800" dirty="0" smtClean="0">
                <a:solidFill>
                  <a:schemeClr val="tx1"/>
                </a:solidFill>
              </a:rPr>
              <a:t>، </a:t>
            </a:r>
            <a:endParaRPr sz="2800" dirty="0">
              <a:solidFill>
                <a:srgbClr val="004C52"/>
              </a:solidFill>
              <a:latin typeface="Karla"/>
              <a:ea typeface="Karla"/>
              <a:cs typeface="Karla"/>
              <a:sym typeface="Karl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357172"/>
            <a:ext cx="87154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e Bold Jut Out" pitchFamily="2" charset="-78"/>
              </a:rPr>
              <a:t>     </a:t>
            </a:r>
            <a:r>
              <a:rPr kumimoji="0" lang="ar-IQ" sz="24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لمجلس الدولة مجموعة من التشكيلات الإدارية المهمة والتي تدير الجوانب الإدارية لمحاكم وهيئات مجلس الدولة وتقسم هذه التشكيلات إلى مجموعة من الأقسام يتم إدارتها من لدن الموظفين من ذوي الخبرة والاختصاص وعلى رأس كل قسم مدير إدارة ويتم الإشراف عليها من لدن السكرتير العام للمجلس وسكرتير الهيأة المتخصصة، وسنتناول ذلك في الأتي </a:t>
            </a:r>
            <a:r>
              <a:rPr kumimoji="0" lang="ar-IQ" sz="2400" b="1" i="0" u="none" strike="noStrike" cap="none" normalizeH="0" baseline="0" dirty="0" smtClean="0">
                <a:ln>
                  <a:noFill/>
                </a:ln>
                <a:solidFill>
                  <a:schemeClr val="tx1"/>
                </a:solidFill>
                <a:effectLst/>
                <a:latin typeface="Simplified Arabic" pitchFamily="18" charset="-78"/>
                <a:ea typeface="Calibri" pitchFamily="34" charset="0"/>
                <a:cs typeface="Simple Bold Jut Out" pitchFamily="2" charset="-78"/>
              </a:rPr>
              <a:t>: </a:t>
            </a:r>
            <a:endParaRPr kumimoji="0" lang="ar-IQ" sz="2400" b="0" i="0" u="none" strike="noStrike" cap="none" normalizeH="0" baseline="0" dirty="0" smtClean="0">
              <a:ln>
                <a:noFill/>
              </a:ln>
              <a:solidFill>
                <a:schemeClr val="tx1"/>
              </a:solidFill>
              <a:effectLst/>
              <a:latin typeface="Arial" pitchFamily="34" charset="0"/>
              <a:cs typeface="Simple Bold Jut Out"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IQ" dirty="0" smtClean="0">
                <a:solidFill>
                  <a:schemeClr val="tx1"/>
                </a:solidFill>
              </a:rPr>
              <a:t> </a:t>
            </a:r>
            <a:endParaRPr dirty="0">
              <a:solidFill>
                <a:schemeClr val="tx1"/>
              </a:solidFill>
            </a:endParaRPr>
          </a:p>
        </p:txBody>
      </p:sp>
      <p:sp>
        <p:nvSpPr>
          <p:cNvPr id="10241" name="Rectangle 1"/>
          <p:cNvSpPr>
            <a:spLocks noChangeArrowheads="1"/>
          </p:cNvSpPr>
          <p:nvPr/>
        </p:nvSpPr>
        <p:spPr bwMode="auto">
          <a:xfrm>
            <a:off x="357158" y="0"/>
            <a:ext cx="878684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endParaRPr lang="ar-IQ" sz="1800" dirty="0" smtClean="0"/>
          </a:p>
          <a:p>
            <a:pPr algn="r" rtl="1"/>
            <a:endParaRPr lang="en-US" sz="1800" dirty="0" smtClean="0"/>
          </a:p>
          <a:p>
            <a:pPr marL="0" marR="0" lvl="0" indent="457200" algn="justLow"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03"/>
        <p:cNvGrpSpPr/>
        <p:nvPr/>
      </p:nvGrpSpPr>
      <p:grpSpPr>
        <a:xfrm>
          <a:off x="0" y="0"/>
          <a:ext cx="0" cy="0"/>
          <a:chOff x="0" y="0"/>
          <a:chExt cx="0" cy="0"/>
        </a:xfrm>
      </p:grpSpPr>
      <p:sp>
        <p:nvSpPr>
          <p:cNvPr id="204" name="Shape 204"/>
          <p:cNvSpPr txBox="1">
            <a:spLocks noGrp="1"/>
          </p:cNvSpPr>
          <p:nvPr>
            <p:ph type="ctrTitle" idx="4294967295"/>
          </p:nvPr>
        </p:nvSpPr>
        <p:spPr>
          <a:xfrm>
            <a:off x="357158" y="0"/>
            <a:ext cx="8501122" cy="4786328"/>
          </a:xfrm>
          <a:prstGeom prst="rect">
            <a:avLst/>
          </a:prstGeom>
        </p:spPr>
        <p:txBody>
          <a:bodyPr spcFirstLastPara="1" wrap="square" lIns="91425" tIns="91425" rIns="91425" bIns="91425" anchor="t" anchorCtr="0">
            <a:noAutofit/>
          </a:bodyPr>
          <a:lstStyle/>
          <a:p>
            <a:pPr algn="r" rtl="1"/>
            <a:r>
              <a:rPr lang="en-US" sz="1400" dirty="0" smtClean="0">
                <a:solidFill>
                  <a:schemeClr val="tx1"/>
                </a:solidFill>
              </a:rPr>
              <a:t/>
            </a:r>
            <a:br>
              <a:rPr lang="en-US" sz="1400" dirty="0" smtClean="0">
                <a:solidFill>
                  <a:schemeClr val="tx1"/>
                </a:solidFill>
              </a:rPr>
            </a:br>
            <a:endParaRPr sz="1400" dirty="0">
              <a:solidFill>
                <a:schemeClr val="tx1"/>
              </a:solidFill>
              <a:latin typeface="Arabic Typesetting" pitchFamily="66" charset="-78"/>
              <a:ea typeface="Karla"/>
              <a:cs typeface="Arabic Typesetting" pitchFamily="66" charset="-78"/>
              <a:sym typeface="Karl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ctrTitle" idx="4294967295"/>
          </p:nvPr>
        </p:nvSpPr>
        <p:spPr>
          <a:xfrm>
            <a:off x="357158" y="285734"/>
            <a:ext cx="8501122" cy="4500594"/>
          </a:xfrm>
          <a:prstGeom prst="rect">
            <a:avLst/>
          </a:prstGeom>
        </p:spPr>
        <p:txBody>
          <a:bodyPr spcFirstLastPara="1" wrap="square" lIns="91425" tIns="91425" rIns="91425" bIns="91425" anchor="t" anchorCtr="0">
            <a:noAutofit/>
          </a:bodyPr>
          <a:lstStyle/>
          <a:p>
            <a:pPr algn="r" rtl="1"/>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IQ" dirty="0" smtClean="0"/>
              <a:t/>
            </a:r>
            <a:br>
              <a:rPr lang="ar-IQ" dirty="0" smtClean="0"/>
            </a:br>
            <a:r>
              <a:rPr lang="ar-IQ" dirty="0" smtClean="0"/>
              <a: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3" name="عنصر نائب للنص 2"/>
          <p:cNvSpPr>
            <a:spLocks noGrp="1"/>
          </p:cNvSpPr>
          <p:nvPr>
            <p:ph type="body" idx="1"/>
          </p:nvPr>
        </p:nvSpPr>
        <p:spPr>
          <a:xfrm>
            <a:off x="285720" y="214296"/>
            <a:ext cx="8572560" cy="4711412"/>
          </a:xfrm>
        </p:spPr>
        <p:txBody>
          <a:bodyPr/>
          <a:lstStyle/>
          <a:p>
            <a:pPr algn="r" rtl="1"/>
            <a:endParaRPr lang="en-US" dirty="0" smtClean="0">
              <a:cs typeface="PT Bold Mirror"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357172"/>
            <a:ext cx="8572560" cy="4459366"/>
          </a:xfrm>
        </p:spPr>
        <p:txBody>
          <a:bodyPr/>
          <a:lstStyle/>
          <a:p>
            <a:pPr algn="r" rtl="1"/>
            <a:endParaRPr lang="ar-IQ" sz="1600" dirty="0">
              <a:solidFill>
                <a:schemeClr val="tx1"/>
              </a:solidFill>
            </a:endParaRPr>
          </a:p>
        </p:txBody>
      </p:sp>
      <p:sp>
        <p:nvSpPr>
          <p:cNvPr id="3" name="عنصر نائب للنص 2"/>
          <p:cNvSpPr>
            <a:spLocks noGrp="1"/>
          </p:cNvSpPr>
          <p:nvPr>
            <p:ph type="body" idx="1"/>
          </p:nvPr>
        </p:nvSpPr>
        <p:spPr>
          <a:xfrm>
            <a:off x="886650" y="4572014"/>
            <a:ext cx="7257250" cy="353694"/>
          </a:xfrm>
        </p:spPr>
        <p:txBody>
          <a:bodyPr/>
          <a:lstStyle/>
          <a:p>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0"/>
            <a:ext cx="914400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أولاً- السكرتير العام لمجلس الدولة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نص القانون على" أن للمجلس سكرتير عام لا تقل درجته عن الدرجة الأولى حاصل على شهادة جامعية أولية في القانون يرتبط برئيس المجلس ويعاونه عدد من الموظفين ويتولى ما يأتي: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تنظيم مراسلات المجلس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ب-متابعة مواضيع اختصاص المجلس المنصوص عليها في المادتين (5) وهي مجال التقنين والمادة(6) وهي  مجال الرأي والمشورة القانونية المعروضة على المجلس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ج- الإشراف على تنظيم وتبويب قرارات المجلس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د- تهيئة أوليات القضايا المعروضة على الهيأة العامة ويكون مقرراً لها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و- تسجيل مشروعات التشريعات والقضايا التي تحال على المجلس في سجل خاص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ه- تدقيق توفر الشروط المنصوص عليها في المواد (5و6و7) من القانون ويبين ملاحظاته إلى الرئيس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ي- يتولى السكرتير العام الإشراف على التشكيلات الآتية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قسم الشؤون الإدارية والمالية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قسم مصادر التشريعات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قسم نظم المعلومات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a:t>
            </a: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قسم إدارة المحكمة الإدارية العليا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قسم التخطيط والمتابعة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قسم التدقيق والرقابة الداخلية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قسم التقاعد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المكتب الفني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مكتب رئيس المجلس.</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وقد تخرج من رقابة وإشراف السكرتير العام للمجلس أقسام مهمة من تشكيلات مجلس الدولة وهي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أقسام إدارة محاكم القضاء الإداري في بغداد والمحافظات .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400" b="1" i="0" u="none" strike="noStrike" cap="none" normalizeH="0" baseline="0" smtClean="0">
                <a:ln>
                  <a:noFill/>
                </a:ln>
                <a:solidFill>
                  <a:schemeClr val="tx1"/>
                </a:solidFill>
                <a:effectLst/>
                <a:latin typeface="Simplified Arabic" pitchFamily="18" charset="-78"/>
                <a:ea typeface="Calibri" pitchFamily="34" charset="0"/>
                <a:cs typeface="Simplified Arabic" pitchFamily="18" charset="-78"/>
              </a:rPr>
              <a:t> أقسام إدارة محاكم قضاء الموظفين في بغداد والمحافظات </a:t>
            </a: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285720" y="857238"/>
            <a:ext cx="857256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ثانياً- سكرتير الهيئة المتخصصة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يكون لكل هيأة من الهيئات المتخصصة سكرتير لا تقل درجته عن درجة مدير حاصل على شهادة جامعية أولية في القانون ويعاونه عدد من الموظفين . يتولى المهام الآتية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أ-تسجيل مشروعات التشريعات والقضايا المحالة على الهيأة ويرفعها إلى الرئيس.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ب-يوزع تقرير عضو الهيأة مع مشروع الرأي أو مشروع التشريع المنجز من أعضاء الهيأة على بقية الأعضاء تمهيداً للاجتماع لمناقشتها واتخاذ القرار </a:t>
            </a:r>
            <a:endParaRPr kumimoji="0" lang="ar-IQ"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500034" y="428610"/>
            <a:ext cx="8215370" cy="4357718"/>
          </a:xfrm>
        </p:spPr>
        <p:txBody>
          <a:bodyPr/>
          <a:lstStyle/>
          <a:p>
            <a:pPr algn="r" rtl="1"/>
            <a:r>
              <a:rPr lang="ar-IQ" sz="1800" dirty="0" smtClean="0">
                <a:solidFill>
                  <a:schemeClr val="tx1"/>
                </a:solidFill>
              </a:rPr>
              <a:t>ثالثاً </a:t>
            </a:r>
            <a:r>
              <a:rPr lang="ar-IQ" sz="1800" dirty="0" smtClean="0">
                <a:solidFill>
                  <a:schemeClr val="tx1"/>
                </a:solidFill>
              </a:rPr>
              <a:t>– مدير إدارة التشكيلات الإدارية : </a:t>
            </a:r>
            <a:endParaRPr lang="en-US" sz="1800" dirty="0" smtClean="0">
              <a:solidFill>
                <a:schemeClr val="tx1"/>
              </a:solidFill>
            </a:endParaRPr>
          </a:p>
          <a:p>
            <a:pPr algn="r" rtl="1"/>
            <a:r>
              <a:rPr lang="ar-IQ" sz="1800" dirty="0" smtClean="0">
                <a:solidFill>
                  <a:schemeClr val="tx1"/>
                </a:solidFill>
              </a:rPr>
              <a:t>   </a:t>
            </a:r>
            <a:r>
              <a:rPr lang="ar-IQ" sz="1800" dirty="0" err="1" smtClean="0">
                <a:solidFill>
                  <a:schemeClr val="tx1"/>
                </a:solidFill>
              </a:rPr>
              <a:t>ينص</a:t>
            </a:r>
            <a:r>
              <a:rPr lang="ar-IQ" sz="1800" dirty="0" smtClean="0">
                <a:solidFill>
                  <a:schemeClr val="tx1"/>
                </a:solidFill>
              </a:rPr>
              <a:t> القانون على أن يدير التشكيلات المنصوص عليها في القانون موظف بعنوان مدير حاصل على شهادة جامعية أولية في الأقل في حقل الاختصاص ومن ذوي الخبرة ولديه خدمة  لا تقل عن (8) سنوات . ويتولى مدير الإدارة المهام الآتية :  </a:t>
            </a:r>
            <a:endParaRPr lang="en-US" sz="1800" dirty="0" smtClean="0">
              <a:solidFill>
                <a:schemeClr val="tx1"/>
              </a:solidFill>
            </a:endParaRPr>
          </a:p>
          <a:p>
            <a:pPr lvl="0" algn="r" rtl="1"/>
            <a:r>
              <a:rPr lang="ar-IQ" sz="1800" dirty="0" smtClean="0">
                <a:solidFill>
                  <a:schemeClr val="tx1"/>
                </a:solidFill>
              </a:rPr>
              <a:t> مسك سجل الإعلام وختم المحكمة وسجل القرارات الصادرة من المحكمة وفتح باب المرافعة  . </a:t>
            </a:r>
            <a:endParaRPr lang="en-US" sz="1800" dirty="0" smtClean="0">
              <a:solidFill>
                <a:schemeClr val="tx1"/>
              </a:solidFill>
            </a:endParaRPr>
          </a:p>
          <a:p>
            <a:pPr lvl="0" algn="r" rtl="1"/>
            <a:r>
              <a:rPr lang="ar-IQ" sz="1800" dirty="0" smtClean="0">
                <a:solidFill>
                  <a:schemeClr val="tx1"/>
                </a:solidFill>
              </a:rPr>
              <a:t> مسك سجل الدعاوى المحالة إلى المحاكم المختصة .  </a:t>
            </a:r>
            <a:endParaRPr lang="en-US" sz="1800" dirty="0" smtClean="0">
              <a:solidFill>
                <a:schemeClr val="tx1"/>
              </a:solidFill>
            </a:endParaRPr>
          </a:p>
          <a:p>
            <a:pPr lvl="0" algn="r" rtl="1"/>
            <a:r>
              <a:rPr lang="ar-IQ" sz="1800" dirty="0" smtClean="0">
                <a:solidFill>
                  <a:schemeClr val="tx1"/>
                </a:solidFill>
              </a:rPr>
              <a:t> تهيئة البريد الوارد إلى المحكمة وعرضه على رئيس المحكمة وإعداد الكتب والمخاطبات الرسمية الصادرة من المحكمة.</a:t>
            </a:r>
            <a:endParaRPr lang="en-US" sz="1800" dirty="0" smtClean="0">
              <a:solidFill>
                <a:schemeClr val="tx1"/>
              </a:solidFill>
            </a:endParaRPr>
          </a:p>
          <a:p>
            <a:pPr lvl="0" algn="r" rtl="1"/>
            <a:r>
              <a:rPr lang="ar-IQ" sz="1800" dirty="0" smtClean="0">
                <a:solidFill>
                  <a:schemeClr val="tx1"/>
                </a:solidFill>
              </a:rPr>
              <a:t> تهيئة الدعاوى التي أفهم فيها ختام المرافعة وعرضها على رئيس المحكمة . </a:t>
            </a:r>
            <a:endParaRPr lang="en-US" sz="1800" dirty="0" smtClean="0">
              <a:solidFill>
                <a:schemeClr val="tx1"/>
              </a:solidFill>
            </a:endParaRPr>
          </a:p>
          <a:p>
            <a:pPr lvl="0" algn="r" rtl="1"/>
            <a:r>
              <a:rPr lang="en-US" sz="1800" dirty="0" smtClean="0">
                <a:solidFill>
                  <a:schemeClr val="tx1"/>
                </a:solidFill>
              </a:rPr>
              <a:t> </a:t>
            </a:r>
            <a:r>
              <a:rPr lang="ar-IQ" sz="1800" dirty="0" smtClean="0">
                <a:solidFill>
                  <a:schemeClr val="tx1"/>
                </a:solidFill>
              </a:rPr>
              <a:t>تسليم قرارات الحكم </a:t>
            </a:r>
            <a:r>
              <a:rPr lang="ar-IQ" sz="1800" dirty="0" smtClean="0">
                <a:solidFill>
                  <a:schemeClr val="tx1"/>
                </a:solidFill>
              </a:rPr>
              <a:t>الصادر حكم اكتسب درجت </a:t>
            </a:r>
            <a:r>
              <a:rPr lang="ar-IQ" sz="1800" dirty="0" err="1" smtClean="0"/>
              <a:t>البتات</a:t>
            </a:r>
            <a:r>
              <a:rPr lang="ar-IQ" sz="1800" dirty="0" smtClean="0"/>
              <a:t> </a:t>
            </a:r>
            <a:r>
              <a:rPr lang="ar-IQ" sz="1800" dirty="0" smtClean="0"/>
              <a:t>. </a:t>
            </a:r>
            <a:endParaRPr lang="en-US" sz="1800" dirty="0" smtClean="0"/>
          </a:p>
          <a:p>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00166" y="928676"/>
            <a:ext cx="6185499" cy="3357586"/>
          </a:xfrm>
        </p:spPr>
        <p:txBody>
          <a:bodyPr/>
          <a:lstStyle/>
          <a:p>
            <a:pPr algn="r"/>
            <a:endParaRPr lang="ar-IQ" sz="2800" dirty="0">
              <a:cs typeface="PT Bold Broken" pitchFamily="2" charset="-78"/>
            </a:endParaRPr>
          </a:p>
        </p:txBody>
      </p:sp>
      <p:sp>
        <p:nvSpPr>
          <p:cNvPr id="3" name="عنوان فرعي 2"/>
          <p:cNvSpPr>
            <a:spLocks noGrp="1"/>
          </p:cNvSpPr>
          <p:nvPr>
            <p:ph type="subTitle" idx="1"/>
          </p:nvPr>
        </p:nvSpPr>
        <p:spPr>
          <a:xfrm>
            <a:off x="357158" y="500048"/>
            <a:ext cx="8572560" cy="4286280"/>
          </a:xfrm>
        </p:spPr>
        <p:txBody>
          <a:bodyPr/>
          <a:lstStyle/>
          <a:p>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14282" y="285734"/>
            <a:ext cx="8786873" cy="4500594"/>
          </a:xfrm>
        </p:spPr>
        <p:txBody>
          <a:bodyPr/>
          <a:lstStyle/>
          <a:p>
            <a:pPr>
              <a:buNone/>
            </a:pP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IQ" sz="4800" dirty="0" smtClean="0">
                <a:solidFill>
                  <a:srgbClr val="FF0000"/>
                </a:solidFill>
              </a:rPr>
              <a:t>مفردات المحاضرة </a:t>
            </a:r>
            <a:endParaRPr sz="4800" dirty="0">
              <a:solidFill>
                <a:srgbClr val="FF0000"/>
              </a:solidFill>
            </a:endParaRPr>
          </a:p>
        </p:txBody>
      </p:sp>
      <p:sp>
        <p:nvSpPr>
          <p:cNvPr id="94" name="Shape 94"/>
          <p:cNvSpPr txBox="1">
            <a:spLocks noGrp="1"/>
          </p:cNvSpPr>
          <p:nvPr>
            <p:ph type="body" idx="2"/>
          </p:nvPr>
        </p:nvSpPr>
        <p:spPr>
          <a:xfrm>
            <a:off x="4243071" y="1556150"/>
            <a:ext cx="3509700" cy="2838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ar-IQ" sz="2400" dirty="0" smtClean="0"/>
              <a:t>نتناول في هذه المحاضرة</a:t>
            </a:r>
            <a:endParaRPr sz="2400" dirty="0"/>
          </a:p>
        </p:txBody>
      </p:sp>
      <p:sp>
        <p:nvSpPr>
          <p:cNvPr id="6" name="عنصر نائب للنص 5"/>
          <p:cNvSpPr>
            <a:spLocks noGrp="1"/>
          </p:cNvSpPr>
          <p:nvPr>
            <p:ph type="body" idx="2"/>
          </p:nvPr>
        </p:nvSpPr>
        <p:spPr>
          <a:xfrm>
            <a:off x="571472" y="285734"/>
            <a:ext cx="8143932" cy="4711454"/>
          </a:xfrm>
        </p:spPr>
        <p:txBody>
          <a:bodyPr/>
          <a:lstStyle/>
          <a:p>
            <a:pPr algn="r"/>
            <a:endParaRPr lang="en-US" b="1" dirty="0" smtClean="0">
              <a:cs typeface="DecoType Naskh Extensions" pitchFamily="2" charset="-78"/>
            </a:endParaRPr>
          </a:p>
        </p:txBody>
      </p:sp>
    </p:spTree>
  </p:cSld>
  <p:clrMapOvr>
    <a:masterClrMapping/>
  </p:clrMapOvr>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473</Words>
  <Application>Microsoft Office PowerPoint</Application>
  <PresentationFormat>عرض على الشاشة (9:16)‏</PresentationFormat>
  <Paragraphs>53</Paragraphs>
  <Slides>25</Slides>
  <Notes>17</Notes>
  <HiddenSlides>0</HiddenSlides>
  <MMClips>0</MMClips>
  <ScaleCrop>false</ScaleCrop>
  <HeadingPairs>
    <vt:vector size="6" baseType="variant">
      <vt:variant>
        <vt:lpstr>الخطوط المستخدمة</vt:lpstr>
      </vt:variant>
      <vt:variant>
        <vt:i4>12</vt:i4>
      </vt:variant>
      <vt:variant>
        <vt:lpstr>سمة</vt:lpstr>
      </vt:variant>
      <vt:variant>
        <vt:i4>1</vt:i4>
      </vt:variant>
      <vt:variant>
        <vt:lpstr>عناوين الشرائح</vt:lpstr>
      </vt:variant>
      <vt:variant>
        <vt:i4>25</vt:i4>
      </vt:variant>
    </vt:vector>
  </HeadingPairs>
  <TitlesOfParts>
    <vt:vector size="38" baseType="lpstr">
      <vt:lpstr>Arial</vt:lpstr>
      <vt:lpstr>Raleway</vt:lpstr>
      <vt:lpstr>Simplified Arabic</vt:lpstr>
      <vt:lpstr>Calibri</vt:lpstr>
      <vt:lpstr>Simple Bold Jut Out</vt:lpstr>
      <vt:lpstr>Andalus</vt:lpstr>
      <vt:lpstr>Karla</vt:lpstr>
      <vt:lpstr>PT Bold Broken</vt:lpstr>
      <vt:lpstr>DecoType Naskh Extensions</vt:lpstr>
      <vt:lpstr>PT Bold Mirror</vt:lpstr>
      <vt:lpstr>Arabic Typesetting</vt:lpstr>
      <vt:lpstr>Monotype Koufi</vt:lpstr>
      <vt:lpstr>Escalus template</vt:lpstr>
      <vt:lpstr>التشكيلات الإدارية لمجلس الدولة </vt:lpstr>
      <vt:lpstr>الشريحة 2</vt:lpstr>
      <vt:lpstr>الشريحة 3</vt:lpstr>
      <vt:lpstr>الشريحة 4</vt:lpstr>
      <vt:lpstr>الشريحة 5</vt:lpstr>
      <vt:lpstr>الشريحة 6</vt:lpstr>
      <vt:lpstr>الشريحة 7</vt:lpstr>
      <vt:lpstr>الشريحة 8</vt:lpstr>
      <vt:lpstr>مفردات المحاضرة </vt:lpstr>
      <vt:lpstr>الشريحة 10</vt:lpstr>
      <vt:lpstr>: </vt:lpstr>
      <vt:lpstr>الشريحة 12</vt:lpstr>
      <vt:lpstr> </vt:lpstr>
      <vt:lpstr>الشريحة 14</vt:lpstr>
      <vt:lpstr>You can also split your content</vt:lpstr>
      <vt:lpstr>الشريحة 16</vt:lpstr>
      <vt:lpstr> </vt:lpstr>
      <vt:lpstr>الشريحة 18</vt:lpstr>
      <vt:lpstr>الشريحة 19</vt:lpstr>
      <vt:lpstr> </vt:lpstr>
      <vt:lpstr> </vt:lpstr>
      <vt:lpstr>   </vt:lpstr>
      <vt:lpstr>  </vt:lpstr>
      <vt:lpstr>الشريحة 24</vt:lpstr>
      <vt:lpstr>الشريحة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شـــــــــروط الميــراث</dc:title>
  <cp:lastModifiedBy>CITY.NET</cp:lastModifiedBy>
  <cp:revision>111</cp:revision>
  <dcterms:modified xsi:type="dcterms:W3CDTF">2019-01-03T19:25:47Z</dcterms:modified>
</cp:coreProperties>
</file>