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84" d="100"/>
          <a:sy n="84" d="100"/>
        </p:scale>
        <p:origin x="-155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5929B-0253-4ECB-8FEB-D6E6BBAEEB30}" type="datetimeFigureOut">
              <a:rPr lang="ar-SA" smtClean="0"/>
              <a:t>12/09/1440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3C5F3-CF6B-401C-9FDD-F167C56E6558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5929B-0253-4ECB-8FEB-D6E6BBAEEB30}" type="datetimeFigureOut">
              <a:rPr lang="ar-SA" smtClean="0"/>
              <a:t>12/09/1440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3C5F3-CF6B-401C-9FDD-F167C56E6558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5929B-0253-4ECB-8FEB-D6E6BBAEEB30}" type="datetimeFigureOut">
              <a:rPr lang="ar-SA" smtClean="0"/>
              <a:t>12/09/1440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3C5F3-CF6B-401C-9FDD-F167C56E6558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5929B-0253-4ECB-8FEB-D6E6BBAEEB30}" type="datetimeFigureOut">
              <a:rPr lang="ar-SA" smtClean="0"/>
              <a:t>12/09/1440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3C5F3-CF6B-401C-9FDD-F167C56E6558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5929B-0253-4ECB-8FEB-D6E6BBAEEB30}" type="datetimeFigureOut">
              <a:rPr lang="ar-SA" smtClean="0"/>
              <a:t>12/09/1440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3C5F3-CF6B-401C-9FDD-F167C56E6558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5929B-0253-4ECB-8FEB-D6E6BBAEEB30}" type="datetimeFigureOut">
              <a:rPr lang="ar-SA" smtClean="0"/>
              <a:t>12/09/1440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3C5F3-CF6B-401C-9FDD-F167C56E6558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5929B-0253-4ECB-8FEB-D6E6BBAEEB30}" type="datetimeFigureOut">
              <a:rPr lang="ar-SA" smtClean="0"/>
              <a:t>12/09/1440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3C5F3-CF6B-401C-9FDD-F167C56E6558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5929B-0253-4ECB-8FEB-D6E6BBAEEB30}" type="datetimeFigureOut">
              <a:rPr lang="ar-SA" smtClean="0"/>
              <a:t>12/09/1440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3C5F3-CF6B-401C-9FDD-F167C56E6558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5929B-0253-4ECB-8FEB-D6E6BBAEEB30}" type="datetimeFigureOut">
              <a:rPr lang="ar-SA" smtClean="0"/>
              <a:t>12/09/1440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3C5F3-CF6B-401C-9FDD-F167C56E6558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5929B-0253-4ECB-8FEB-D6E6BBAEEB30}" type="datetimeFigureOut">
              <a:rPr lang="ar-SA" smtClean="0"/>
              <a:t>12/09/1440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3C5F3-CF6B-401C-9FDD-F167C56E6558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5929B-0253-4ECB-8FEB-D6E6BBAEEB30}" type="datetimeFigureOut">
              <a:rPr lang="ar-SA" smtClean="0"/>
              <a:t>12/09/1440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3C5F3-CF6B-401C-9FDD-F167C56E6558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D5929B-0253-4ECB-8FEB-D6E6BBAEEB30}" type="datetimeFigureOut">
              <a:rPr lang="ar-SA" smtClean="0"/>
              <a:t>12/09/1440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33C5F3-CF6B-401C-9FDD-F167C56E6558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8596" y="285728"/>
            <a:ext cx="8429684" cy="6357982"/>
          </a:xfrm>
        </p:spPr>
        <p:txBody>
          <a:bodyPr>
            <a:normAutofit fontScale="62500" lnSpcReduction="20000"/>
          </a:bodyPr>
          <a:lstStyle/>
          <a:p>
            <a:pPr algn="r" fontAlgn="base"/>
            <a:r>
              <a:rPr lang="ar-SA" b="1" dirty="0"/>
              <a:t>نصوص </a:t>
            </a:r>
            <a:r>
              <a:rPr lang="ar-SA" b="1" dirty="0" err="1"/>
              <a:t>و</a:t>
            </a:r>
            <a:r>
              <a:rPr lang="ar-SA" b="1" dirty="0"/>
              <a:t> مواد قانون الشركات العراقي</a:t>
            </a:r>
            <a:endParaRPr lang="en-US" dirty="0"/>
          </a:p>
          <a:p>
            <a:pPr algn="r" fontAlgn="base"/>
            <a:r>
              <a:rPr lang="ar-SA" dirty="0"/>
              <a:t> </a:t>
            </a:r>
            <a:endParaRPr lang="en-US" dirty="0"/>
          </a:p>
          <a:p>
            <a:pPr algn="r" fontAlgn="base"/>
            <a:r>
              <a:rPr lang="ar-SA" b="1" dirty="0"/>
              <a:t>قانون الشركات العراقي رقم 1997/21 المعدل لسنة 2004</a:t>
            </a:r>
            <a:endParaRPr lang="en-US" dirty="0"/>
          </a:p>
          <a:p>
            <a:pPr algn="r"/>
            <a:r>
              <a:rPr lang="ar-SA" b="1" dirty="0"/>
              <a:t>الباب </a:t>
            </a:r>
            <a:r>
              <a:rPr lang="ar-SA" b="1" dirty="0" err="1"/>
              <a:t>الاول</a:t>
            </a:r>
            <a:r>
              <a:rPr lang="ar-SA" b="1" dirty="0"/>
              <a:t/>
            </a:r>
            <a:br>
              <a:rPr lang="ar-SA" b="1" dirty="0"/>
            </a:br>
            <a:r>
              <a:rPr lang="ar-SA" b="1" dirty="0" err="1"/>
              <a:t>احكام</a:t>
            </a:r>
            <a:r>
              <a:rPr lang="ar-SA" b="1" dirty="0"/>
              <a:t> رئيسة</a:t>
            </a:r>
            <a:br>
              <a:rPr lang="ar-SA" b="1" dirty="0"/>
            </a:br>
            <a:r>
              <a:rPr lang="ar-SA" b="1" dirty="0"/>
              <a:t>الفصل </a:t>
            </a:r>
            <a:r>
              <a:rPr lang="ar-SA" b="1" dirty="0" err="1"/>
              <a:t>الاول</a:t>
            </a:r>
            <a:r>
              <a:rPr lang="ar-SA" b="1" dirty="0"/>
              <a:t/>
            </a:r>
            <a:br>
              <a:rPr lang="ar-SA" b="1" dirty="0"/>
            </a:br>
            <a:r>
              <a:rPr lang="ar-SA" b="1" dirty="0" err="1"/>
              <a:t>اهداف</a:t>
            </a:r>
            <a:r>
              <a:rPr lang="ar-SA" b="1" dirty="0"/>
              <a:t> القانون </a:t>
            </a:r>
            <a:r>
              <a:rPr lang="ar-SA" b="1" dirty="0" err="1"/>
              <a:t>واسسه</a:t>
            </a:r>
            <a:r>
              <a:rPr lang="ar-SA" b="1" dirty="0"/>
              <a:t> ونطاق سريانه</a:t>
            </a:r>
            <a:br>
              <a:rPr lang="ar-SA" b="1" dirty="0"/>
            </a:br>
            <a:r>
              <a:rPr lang="ar-SA" b="1" dirty="0"/>
              <a:t>المادة -1-</a:t>
            </a:r>
            <a:br>
              <a:rPr lang="ar-SA" b="1" dirty="0"/>
            </a:br>
            <a:r>
              <a:rPr lang="ar-SA" b="1" dirty="0"/>
              <a:t>يهدف هذا القانون الى:</a:t>
            </a:r>
            <a:br>
              <a:rPr lang="ar-SA" b="1" dirty="0"/>
            </a:br>
            <a:r>
              <a:rPr lang="ar-SA" b="1" dirty="0"/>
              <a:t>1- تنظيم الشركات.</a:t>
            </a:r>
            <a:br>
              <a:rPr lang="ar-SA" b="1" dirty="0"/>
            </a:br>
            <a:r>
              <a:rPr lang="ar-SA" b="1" dirty="0"/>
              <a:t>2- حماية الدائنين من الاحتيال.</a:t>
            </a:r>
            <a:br>
              <a:rPr lang="ar-SA" b="1" dirty="0"/>
            </a:br>
            <a:r>
              <a:rPr lang="ar-SA" b="1" dirty="0"/>
              <a:t>3- حماية حاملي </a:t>
            </a:r>
            <a:r>
              <a:rPr lang="ar-SA" b="1" dirty="0" err="1"/>
              <a:t>الاسهم</a:t>
            </a:r>
            <a:r>
              <a:rPr lang="ar-SA" b="1" dirty="0"/>
              <a:t> من تضارب المصالح ومن سوء تصرف </a:t>
            </a:r>
            <a:r>
              <a:rPr lang="ar-SA" b="1" dirty="0" err="1"/>
              <a:t>مسؤولي</a:t>
            </a:r>
            <a:r>
              <a:rPr lang="ar-SA" b="1" dirty="0"/>
              <a:t> الشركة ومالكي </a:t>
            </a:r>
            <a:r>
              <a:rPr lang="ar-SA" b="1" dirty="0" err="1"/>
              <a:t>اغلبية</a:t>
            </a:r>
            <a:r>
              <a:rPr lang="ar-SA" b="1" dirty="0"/>
              <a:t> </a:t>
            </a:r>
            <a:r>
              <a:rPr lang="ar-SA" b="1" dirty="0" err="1"/>
              <a:t>الاسهم</a:t>
            </a:r>
            <a:r>
              <a:rPr lang="ar-SA" b="1" dirty="0"/>
              <a:t> فيها، والمسيطرين على شؤونها فعليا.</a:t>
            </a:r>
            <a:br>
              <a:rPr lang="ar-SA" b="1" dirty="0"/>
            </a:br>
            <a:r>
              <a:rPr lang="ar-SA" b="1" dirty="0"/>
              <a:t>4- تعزيز توفير المعلومات الكاملة للملاك المتعلقة بقرارات تؤثر على استثماراتهم وشركتهم.</a:t>
            </a:r>
            <a:br>
              <a:rPr lang="ar-SA" b="1" dirty="0"/>
            </a:br>
            <a:r>
              <a:rPr lang="ar-SA" b="1" dirty="0"/>
              <a:t>المادة -2- تُعلق</a:t>
            </a:r>
            <a:br>
              <a:rPr lang="ar-SA" b="1" dirty="0"/>
            </a:br>
            <a:r>
              <a:rPr lang="ar-SA" b="1" dirty="0"/>
              <a:t>المادة -3-</a:t>
            </a:r>
            <a:br>
              <a:rPr lang="ar-SA" b="1" dirty="0"/>
            </a:br>
            <a:r>
              <a:rPr lang="ar-SA" b="1" dirty="0"/>
              <a:t>تُعدل المادة 3 من القانون ويُقرا النص المعدل على النحو التالي: يسرى هذا القانون على الشركات المختلطة والشركات الخاصة وجميع المستثمرين، وتنطبق نصوصه على البنوك ما دامت لا تتعارض مع </a:t>
            </a:r>
            <a:r>
              <a:rPr lang="ar-SA" b="1" dirty="0" err="1"/>
              <a:t>الاوامر</a:t>
            </a:r>
            <a:r>
              <a:rPr lang="ar-SA" b="1" dirty="0"/>
              <a:t> الصادرة عن سلطة الائتلاف المؤقتة، بما في ذلك على سبيل المثال لا الحصر، </a:t>
            </a:r>
            <a:r>
              <a:rPr lang="ar-SA" b="1" dirty="0" err="1"/>
              <a:t>الامر</a:t>
            </a:r>
            <a:r>
              <a:rPr lang="ar-SA" b="1" dirty="0"/>
              <a:t> رقم 40 الذي تم بموجبه </a:t>
            </a:r>
            <a:r>
              <a:rPr lang="ar-SA" b="1" dirty="0" err="1"/>
              <a:t>اصدار</a:t>
            </a:r>
            <a:r>
              <a:rPr lang="ar-SA" b="1" dirty="0"/>
              <a:t> قانون البنوك؛ </a:t>
            </a:r>
            <a:r>
              <a:rPr lang="ar-SA" b="1" dirty="0" err="1"/>
              <a:t>والامر</a:t>
            </a:r>
            <a:r>
              <a:rPr lang="ar-SA" b="1" dirty="0"/>
              <a:t> رقم 18 الصادر عن سلطة الائتلاف المؤقتة الذي يحدد </a:t>
            </a:r>
            <a:r>
              <a:rPr lang="ar-SA" b="1" dirty="0" err="1"/>
              <a:t>الاجراءات</a:t>
            </a:r>
            <a:r>
              <a:rPr lang="ar-SA" b="1" dirty="0"/>
              <a:t> التي تضمن استقلالية البنك المركزي العراقي، واللوائح التنظيمية الصادرة بموجب تلك </a:t>
            </a:r>
            <a:r>
              <a:rPr lang="ar-SA" b="1" dirty="0" err="1"/>
              <a:t>الاوامر</a:t>
            </a:r>
            <a:r>
              <a:rPr lang="ar-SA" b="1" dirty="0"/>
              <a:t> الصادرة عن سلطة الائتلاف المؤقتة. يُطبق هذا القانون على صفقات </a:t>
            </a:r>
            <a:r>
              <a:rPr lang="ar-SA" b="1" dirty="0" err="1"/>
              <a:t>الاسهم</a:t>
            </a:r>
            <a:r>
              <a:rPr lang="ar-SA" b="1" dirty="0"/>
              <a:t> وشركات الاستثمار المالي وشركات التامين </a:t>
            </a:r>
            <a:r>
              <a:rPr lang="ar-SA" b="1" dirty="0" err="1"/>
              <a:t>واعادة</a:t>
            </a:r>
            <a:r>
              <a:rPr lang="ar-SA" b="1" dirty="0"/>
              <a:t> التامين بقدر عدم </a:t>
            </a:r>
            <a:endParaRPr lang="ar-S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5720" y="214290"/>
            <a:ext cx="8501122" cy="6286544"/>
          </a:xfrm>
        </p:spPr>
        <p:txBody>
          <a:bodyPr>
            <a:normAutofit fontScale="55000" lnSpcReduction="20000"/>
          </a:bodyPr>
          <a:lstStyle/>
          <a:p>
            <a:pPr algn="r" fontAlgn="base"/>
            <a:r>
              <a:rPr lang="ar-SA" b="1" dirty="0"/>
              <a:t>تعارضه مع التشريعات المطبقة على تلك الصفقات والكيانات </a:t>
            </a:r>
            <a:r>
              <a:rPr lang="ar-SA" b="1" dirty="0" err="1"/>
              <a:t>او</a:t>
            </a:r>
            <a:r>
              <a:rPr lang="ar-SA" b="1" dirty="0"/>
              <a:t> مع اختصاص سلطات الدولة المعنية بتلك القطاعات. تستند قرارات مسجل الشركات المسجل فيما بعد الى هذا القانون، ولا تُتخذ على </a:t>
            </a:r>
            <a:r>
              <a:rPr lang="ar-SA" b="1" dirty="0" err="1"/>
              <a:t>اساس</a:t>
            </a:r>
            <a:r>
              <a:rPr lang="ar-SA" b="1" dirty="0"/>
              <a:t> الخطط الاقتصادية </a:t>
            </a:r>
            <a:r>
              <a:rPr lang="ar-SA" b="1" dirty="0" err="1"/>
              <a:t>او</a:t>
            </a:r>
            <a:r>
              <a:rPr lang="ar-SA" b="1" dirty="0"/>
              <a:t> سياسة التنمية. وبصفة عامة، لن تمنع القرارات المتخذة من قبل المسجل طرفا ثالثا من مطالبة </a:t>
            </a:r>
            <a:r>
              <a:rPr lang="ar-SA" b="1" dirty="0" err="1"/>
              <a:t>المسؤولين</a:t>
            </a:r>
            <a:r>
              <a:rPr lang="ar-SA" b="1" dirty="0"/>
              <a:t> عن خرق هذا القانون بدفع تعويض عن ما تعرض له من ضرر نتيجة خرقهم لهذا القانون.</a:t>
            </a:r>
            <a:br>
              <a:rPr lang="ar-SA" b="1" dirty="0"/>
            </a:br>
            <a:r>
              <a:rPr lang="ar-SA" b="1" dirty="0"/>
              <a:t>الفصل الثاني</a:t>
            </a:r>
            <a:br>
              <a:rPr lang="ar-SA" b="1" dirty="0"/>
            </a:br>
            <a:r>
              <a:rPr lang="ar-SA" b="1" dirty="0" err="1"/>
              <a:t>امور</a:t>
            </a:r>
            <a:r>
              <a:rPr lang="ar-SA" b="1" dirty="0"/>
              <a:t> عامة عن الشركة</a:t>
            </a:r>
            <a:br>
              <a:rPr lang="ar-SA" b="1" dirty="0"/>
            </a:br>
            <a:r>
              <a:rPr lang="ar-SA" b="1" dirty="0"/>
              <a:t>الفرع </a:t>
            </a:r>
            <a:r>
              <a:rPr lang="ar-SA" b="1" dirty="0" err="1"/>
              <a:t>الاول</a:t>
            </a:r>
            <a:r>
              <a:rPr lang="ar-SA" b="1" dirty="0"/>
              <a:t/>
            </a:r>
            <a:br>
              <a:rPr lang="ar-SA" b="1" dirty="0"/>
            </a:br>
            <a:r>
              <a:rPr lang="ar-SA" b="1" dirty="0"/>
              <a:t>عقد الشركة والتزامات الملاك المشتركة</a:t>
            </a:r>
            <a:br>
              <a:rPr lang="ar-SA" b="1" dirty="0"/>
            </a:br>
            <a:r>
              <a:rPr lang="ar-SA" b="1" dirty="0"/>
              <a:t>المادة -4-</a:t>
            </a:r>
            <a:br>
              <a:rPr lang="ar-SA" b="1" dirty="0"/>
            </a:br>
            <a:r>
              <a:rPr lang="ar-SA" b="1" dirty="0" err="1"/>
              <a:t>اولا</a:t>
            </a:r>
            <a:r>
              <a:rPr lang="ar-SA" b="1" dirty="0"/>
              <a:t>: الشركة عقد يلتزم </a:t>
            </a:r>
            <a:r>
              <a:rPr lang="ar-SA" b="1" dirty="0" err="1"/>
              <a:t>به</a:t>
            </a:r>
            <a:r>
              <a:rPr lang="ar-SA" b="1" dirty="0"/>
              <a:t> شخصان </a:t>
            </a:r>
            <a:r>
              <a:rPr lang="ar-SA" b="1" dirty="0" err="1"/>
              <a:t>او</a:t>
            </a:r>
            <a:r>
              <a:rPr lang="ar-SA" b="1" dirty="0"/>
              <a:t> </a:t>
            </a:r>
            <a:r>
              <a:rPr lang="ar-SA" b="1" dirty="0" err="1"/>
              <a:t>اكثر</a:t>
            </a:r>
            <a:r>
              <a:rPr lang="ar-SA" b="1" dirty="0"/>
              <a:t> بان يساهم كل منهم في مشروع اقتصادي بتقديم حصة من مال </a:t>
            </a:r>
            <a:r>
              <a:rPr lang="ar-SA" b="1" dirty="0" err="1"/>
              <a:t>او</a:t>
            </a:r>
            <a:r>
              <a:rPr lang="ar-SA" b="1" dirty="0"/>
              <a:t> من عمل لاقتسام ما ينشا عنه من ربح </a:t>
            </a:r>
            <a:r>
              <a:rPr lang="ar-SA" b="1" dirty="0" err="1"/>
              <a:t>او</a:t>
            </a:r>
            <a:r>
              <a:rPr lang="ar-SA" b="1" dirty="0"/>
              <a:t> خسارة.</a:t>
            </a:r>
            <a:br>
              <a:rPr lang="ar-SA" b="1" dirty="0"/>
            </a:br>
            <a:r>
              <a:rPr lang="ar-SA" b="1" dirty="0"/>
              <a:t>ثانيا: استثناء من </a:t>
            </a:r>
            <a:r>
              <a:rPr lang="ar-SA" b="1" dirty="0" err="1"/>
              <a:t>احكام</a:t>
            </a:r>
            <a:r>
              <a:rPr lang="ar-SA" b="1" dirty="0"/>
              <a:t> البند </a:t>
            </a:r>
            <a:r>
              <a:rPr lang="ar-SA" b="1" dirty="0" err="1"/>
              <a:t>اولا</a:t>
            </a:r>
            <a:r>
              <a:rPr lang="ar-SA" b="1" dirty="0"/>
              <a:t> من هذه المادة:</a:t>
            </a:r>
            <a:br>
              <a:rPr lang="ar-SA" b="1" dirty="0"/>
            </a:br>
            <a:r>
              <a:rPr lang="ar-SA" b="1" dirty="0"/>
              <a:t>1- يجوز </a:t>
            </a:r>
            <a:r>
              <a:rPr lang="ar-SA" b="1" dirty="0" err="1"/>
              <a:t>ان</a:t>
            </a:r>
            <a:r>
              <a:rPr lang="ar-SA" b="1" dirty="0"/>
              <a:t> تتكون الشركة من شخص طبيعي واحد وفق </a:t>
            </a:r>
            <a:r>
              <a:rPr lang="ar-SA" b="1" dirty="0" err="1"/>
              <a:t>احكام</a:t>
            </a:r>
            <a:r>
              <a:rPr lang="ar-SA" b="1" dirty="0"/>
              <a:t> هذا القانون ويُشار لمثل هذه الشركة في ما بعد </a:t>
            </a:r>
            <a:r>
              <a:rPr lang="ar-SA" b="1" dirty="0" err="1"/>
              <a:t>بـ</a:t>
            </a:r>
            <a:r>
              <a:rPr lang="ar-SA" b="1" dirty="0"/>
              <a:t> المشروع الفردي.</a:t>
            </a:r>
            <a:br>
              <a:rPr lang="ar-SA" b="1" dirty="0"/>
            </a:br>
            <a:r>
              <a:rPr lang="ar-SA" b="1" dirty="0"/>
              <a:t>2- يجوز </a:t>
            </a:r>
            <a:r>
              <a:rPr lang="ar-SA" b="1" dirty="0" err="1"/>
              <a:t>تاسيس</a:t>
            </a:r>
            <a:r>
              <a:rPr lang="ar-SA" b="1" dirty="0"/>
              <a:t> شركة محدودة المسؤولية من قبل مالك واحد وفقا لنصوص هذا القانون.</a:t>
            </a:r>
            <a:br>
              <a:rPr lang="ar-SA" b="1" dirty="0"/>
            </a:br>
            <a:r>
              <a:rPr lang="ar-SA" b="1" dirty="0"/>
              <a:t>ثالثا: لا يجوز لمالكي </a:t>
            </a:r>
            <a:r>
              <a:rPr lang="ar-SA" b="1" dirty="0" err="1"/>
              <a:t>راس</a:t>
            </a:r>
            <a:r>
              <a:rPr lang="ar-SA" b="1" dirty="0"/>
              <a:t> المال في شركة ما ممارسة سلطاتهم في الشركة للتصويت </a:t>
            </a:r>
            <a:r>
              <a:rPr lang="ar-SA" b="1" dirty="0" err="1"/>
              <a:t>او</a:t>
            </a:r>
            <a:r>
              <a:rPr lang="ar-SA" b="1" dirty="0"/>
              <a:t> لممارسة </a:t>
            </a:r>
            <a:r>
              <a:rPr lang="ar-SA" b="1" dirty="0" err="1"/>
              <a:t>اي</a:t>
            </a:r>
            <a:r>
              <a:rPr lang="ar-SA" b="1" dirty="0"/>
              <a:t> سلطات </a:t>
            </a:r>
            <a:r>
              <a:rPr lang="ar-SA" b="1" dirty="0" err="1"/>
              <a:t>اخرى</a:t>
            </a:r>
            <a:r>
              <a:rPr lang="ar-SA" b="1" dirty="0"/>
              <a:t> تؤدي لقيام الشركة </a:t>
            </a:r>
            <a:r>
              <a:rPr lang="ar-SA" b="1" dirty="0" err="1"/>
              <a:t>باعمال</a:t>
            </a:r>
            <a:r>
              <a:rPr lang="ar-SA" b="1" dirty="0"/>
              <a:t> </a:t>
            </a:r>
            <a:r>
              <a:rPr lang="ar-SA" b="1" dirty="0" err="1"/>
              <a:t>او</a:t>
            </a:r>
            <a:r>
              <a:rPr lang="ar-SA" b="1" dirty="0"/>
              <a:t> تؤدي لموافقتها على </a:t>
            </a:r>
            <a:r>
              <a:rPr lang="ar-SA" b="1" dirty="0" err="1"/>
              <a:t>اعمال</a:t>
            </a:r>
            <a:r>
              <a:rPr lang="ar-SA" b="1" dirty="0"/>
              <a:t> من شانها:</a:t>
            </a:r>
            <a:br>
              <a:rPr lang="ar-SA" b="1" dirty="0"/>
            </a:br>
            <a:r>
              <a:rPr lang="ar-SA" b="1" dirty="0"/>
              <a:t>1- </a:t>
            </a:r>
            <a:r>
              <a:rPr lang="ar-SA" b="1" dirty="0" err="1"/>
              <a:t>الحاق</a:t>
            </a:r>
            <a:r>
              <a:rPr lang="ar-SA" b="1" dirty="0"/>
              <a:t> </a:t>
            </a:r>
            <a:r>
              <a:rPr lang="ar-SA" b="1" dirty="0" err="1"/>
              <a:t>الاذى</a:t>
            </a:r>
            <a:r>
              <a:rPr lang="ar-SA" b="1" dirty="0"/>
              <a:t> </a:t>
            </a:r>
            <a:r>
              <a:rPr lang="ar-SA" b="1" dirty="0" err="1"/>
              <a:t>او</a:t>
            </a:r>
            <a:r>
              <a:rPr lang="ar-SA" b="1" dirty="0"/>
              <a:t> الضرر بالشركة لتحقيق مصلحتهم </a:t>
            </a:r>
            <a:r>
              <a:rPr lang="ar-SA" b="1" dirty="0" err="1"/>
              <a:t>او</a:t>
            </a:r>
            <a:r>
              <a:rPr lang="ar-SA" b="1" dirty="0"/>
              <a:t> مصلحة المتعاونين معهم على حساب ملاك الشركة </a:t>
            </a:r>
            <a:r>
              <a:rPr lang="ar-SA" b="1" dirty="0" err="1"/>
              <a:t>الاخرين</a:t>
            </a:r>
            <a:r>
              <a:rPr lang="ar-SA" b="1" dirty="0"/>
              <a:t>، </a:t>
            </a:r>
            <a:r>
              <a:rPr lang="ar-SA" b="1" dirty="0" err="1"/>
              <a:t>او</a:t>
            </a:r>
            <a:r>
              <a:rPr lang="ar-SA" b="1" dirty="0"/>
              <a:t/>
            </a:r>
            <a:br>
              <a:rPr lang="ar-SA" b="1" dirty="0"/>
            </a:br>
            <a:r>
              <a:rPr lang="ar-SA" b="1" dirty="0"/>
              <a:t>2- تعريض حقوق الدائنين للخطر نتيجة سحب </a:t>
            </a:r>
            <a:r>
              <a:rPr lang="ar-SA" b="1" dirty="0" err="1"/>
              <a:t>راس</a:t>
            </a:r>
            <a:r>
              <a:rPr lang="ar-SA" b="1" dirty="0"/>
              <a:t> مال الشركة </a:t>
            </a:r>
            <a:r>
              <a:rPr lang="ar-SA" b="1" dirty="0" err="1"/>
              <a:t>او</a:t>
            </a:r>
            <a:r>
              <a:rPr lang="ar-SA" b="1" dirty="0"/>
              <a:t> نقل </a:t>
            </a:r>
            <a:r>
              <a:rPr lang="ar-SA" b="1" dirty="0" err="1"/>
              <a:t>اصولها</a:t>
            </a:r>
            <a:r>
              <a:rPr lang="ar-SA" b="1" dirty="0"/>
              <a:t> عندما يكون </a:t>
            </a:r>
            <a:r>
              <a:rPr lang="ar-SA" b="1" dirty="0" err="1"/>
              <a:t>اعسار</a:t>
            </a:r>
            <a:r>
              <a:rPr lang="ar-SA" b="1" dirty="0"/>
              <a:t> الشركة وشيك الوقوع، </a:t>
            </a:r>
            <a:r>
              <a:rPr lang="ar-SA" b="1" dirty="0" err="1"/>
              <a:t>او</a:t>
            </a:r>
            <a:r>
              <a:rPr lang="ar-SA" b="1" dirty="0"/>
              <a:t> عندما يحظر القانون ذلك.</a:t>
            </a:r>
            <a:br>
              <a:rPr lang="ar-SA" b="1" dirty="0"/>
            </a:br>
            <a:r>
              <a:rPr lang="ar-SA" b="1" dirty="0"/>
              <a:t>المادة -5-</a:t>
            </a:r>
            <a:br>
              <a:rPr lang="ar-SA" b="1" dirty="0"/>
            </a:br>
            <a:r>
              <a:rPr lang="ar-SA" b="1" dirty="0"/>
              <a:t>تكتسب الشركة الشخصية المعنوية وفق </a:t>
            </a:r>
            <a:r>
              <a:rPr lang="ar-SA" b="1" dirty="0" err="1"/>
              <a:t>احكام</a:t>
            </a:r>
            <a:r>
              <a:rPr lang="ar-SA" b="1" dirty="0"/>
              <a:t> هذا القانون.</a:t>
            </a:r>
            <a:endParaRPr lang="en-US" dirty="0"/>
          </a:p>
          <a:p>
            <a:pPr algn="r"/>
            <a:r>
              <a:rPr lang="ar-SA" b="1" dirty="0"/>
              <a:t>الفرع الثاني</a:t>
            </a:r>
            <a:br>
              <a:rPr lang="ar-SA" b="1" dirty="0"/>
            </a:br>
            <a:r>
              <a:rPr lang="ar-SA" b="1" dirty="0" err="1"/>
              <a:t>انواع</a:t>
            </a:r>
            <a:r>
              <a:rPr lang="ar-SA" b="1" dirty="0"/>
              <a:t> الشركات</a:t>
            </a:r>
            <a:br>
              <a:rPr lang="ar-SA" b="1" dirty="0"/>
            </a:br>
            <a:r>
              <a:rPr lang="ar-SA" b="1" dirty="0"/>
              <a:t>المادة -6-</a:t>
            </a:r>
            <a:br>
              <a:rPr lang="ar-SA" b="1" dirty="0"/>
            </a:br>
            <a:r>
              <a:rPr lang="ar-SA" b="1" dirty="0" err="1"/>
              <a:t>اولا</a:t>
            </a:r>
            <a:r>
              <a:rPr lang="ar-SA" b="1" dirty="0"/>
              <a:t>: الشركة المساهمة المختلطة </a:t>
            </a:r>
            <a:r>
              <a:rPr lang="ar-SA" b="1" dirty="0" err="1"/>
              <a:t>او</a:t>
            </a:r>
            <a:r>
              <a:rPr lang="ar-SA" b="1" dirty="0"/>
              <a:t> الخاصة، شركة </a:t>
            </a:r>
            <a:r>
              <a:rPr lang="ar-SA" b="1" dirty="0" err="1"/>
              <a:t>تتالف</a:t>
            </a:r>
            <a:r>
              <a:rPr lang="ar-SA" b="1" dirty="0"/>
              <a:t> من عدد من </a:t>
            </a:r>
            <a:r>
              <a:rPr lang="ar-SA" b="1" dirty="0" err="1"/>
              <a:t>الاشخاص</a:t>
            </a:r>
            <a:r>
              <a:rPr lang="ar-SA" b="1" dirty="0"/>
              <a:t> لا يقل عن خمسة يكتتب </a:t>
            </a:r>
            <a:endParaRPr lang="ar-SA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76</Words>
  <Application>Microsoft Office PowerPoint</Application>
  <PresentationFormat>On-screen Show (4:3)</PresentationFormat>
  <Paragraphs>6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batool</dc:creator>
  <cp:lastModifiedBy>batool</cp:lastModifiedBy>
  <cp:revision>1</cp:revision>
  <dcterms:created xsi:type="dcterms:W3CDTF">2019-05-16T19:46:05Z</dcterms:created>
  <dcterms:modified xsi:type="dcterms:W3CDTF">2019-05-16T19:48:30Z</dcterms:modified>
</cp:coreProperties>
</file>