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29" d="100"/>
          <a:sy n="29" d="100"/>
        </p:scale>
        <p:origin x="-57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64CD81E-EAEE-4C21-A583-84DB84666DE4}" type="datetimeFigureOut">
              <a:rPr lang="ar-IQ" smtClean="0"/>
              <a:t>02/01/1441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F0F6055-EE6F-485C-BFF2-92B902A316E4}" type="slidenum">
              <a:rPr lang="ar-IQ" smtClean="0"/>
              <a:t>‹#›</a:t>
            </a:fld>
            <a:endParaRPr lang="ar-IQ"/>
          </a:p>
        </p:txBody>
      </p:sp>
    </p:spTree>
    <p:extLst>
      <p:ext uri="{BB962C8B-B14F-4D97-AF65-F5344CB8AC3E}">
        <p14:creationId xmlns:p14="http://schemas.microsoft.com/office/powerpoint/2010/main" val="3467201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64CD81E-EAEE-4C21-A583-84DB84666DE4}" type="datetimeFigureOut">
              <a:rPr lang="ar-IQ" smtClean="0"/>
              <a:t>02/01/1441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F0F6055-EE6F-485C-BFF2-92B902A316E4}" type="slidenum">
              <a:rPr lang="ar-IQ" smtClean="0"/>
              <a:t>‹#›</a:t>
            </a:fld>
            <a:endParaRPr lang="ar-IQ"/>
          </a:p>
        </p:txBody>
      </p:sp>
    </p:spTree>
    <p:extLst>
      <p:ext uri="{BB962C8B-B14F-4D97-AF65-F5344CB8AC3E}">
        <p14:creationId xmlns:p14="http://schemas.microsoft.com/office/powerpoint/2010/main" val="2849853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64CD81E-EAEE-4C21-A583-84DB84666DE4}" type="datetimeFigureOut">
              <a:rPr lang="ar-IQ" smtClean="0"/>
              <a:t>02/01/1441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F0F6055-EE6F-485C-BFF2-92B902A316E4}" type="slidenum">
              <a:rPr lang="ar-IQ" smtClean="0"/>
              <a:t>‹#›</a:t>
            </a:fld>
            <a:endParaRPr lang="ar-IQ"/>
          </a:p>
        </p:txBody>
      </p:sp>
    </p:spTree>
    <p:extLst>
      <p:ext uri="{BB962C8B-B14F-4D97-AF65-F5344CB8AC3E}">
        <p14:creationId xmlns:p14="http://schemas.microsoft.com/office/powerpoint/2010/main" val="1985285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64CD81E-EAEE-4C21-A583-84DB84666DE4}" type="datetimeFigureOut">
              <a:rPr lang="ar-IQ" smtClean="0"/>
              <a:t>02/01/1441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F0F6055-EE6F-485C-BFF2-92B902A316E4}" type="slidenum">
              <a:rPr lang="ar-IQ" smtClean="0"/>
              <a:t>‹#›</a:t>
            </a:fld>
            <a:endParaRPr lang="ar-IQ"/>
          </a:p>
        </p:txBody>
      </p:sp>
    </p:spTree>
    <p:extLst>
      <p:ext uri="{BB962C8B-B14F-4D97-AF65-F5344CB8AC3E}">
        <p14:creationId xmlns:p14="http://schemas.microsoft.com/office/powerpoint/2010/main" val="2747539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64CD81E-EAEE-4C21-A583-84DB84666DE4}" type="datetimeFigureOut">
              <a:rPr lang="ar-IQ" smtClean="0"/>
              <a:t>02/01/1441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F0F6055-EE6F-485C-BFF2-92B902A316E4}" type="slidenum">
              <a:rPr lang="ar-IQ" smtClean="0"/>
              <a:t>‹#›</a:t>
            </a:fld>
            <a:endParaRPr lang="ar-IQ"/>
          </a:p>
        </p:txBody>
      </p:sp>
    </p:spTree>
    <p:extLst>
      <p:ext uri="{BB962C8B-B14F-4D97-AF65-F5344CB8AC3E}">
        <p14:creationId xmlns:p14="http://schemas.microsoft.com/office/powerpoint/2010/main" val="3111620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64CD81E-EAEE-4C21-A583-84DB84666DE4}" type="datetimeFigureOut">
              <a:rPr lang="ar-IQ" smtClean="0"/>
              <a:t>02/01/1441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F0F6055-EE6F-485C-BFF2-92B902A316E4}" type="slidenum">
              <a:rPr lang="ar-IQ" smtClean="0"/>
              <a:t>‹#›</a:t>
            </a:fld>
            <a:endParaRPr lang="ar-IQ"/>
          </a:p>
        </p:txBody>
      </p:sp>
    </p:spTree>
    <p:extLst>
      <p:ext uri="{BB962C8B-B14F-4D97-AF65-F5344CB8AC3E}">
        <p14:creationId xmlns:p14="http://schemas.microsoft.com/office/powerpoint/2010/main" val="666875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64CD81E-EAEE-4C21-A583-84DB84666DE4}" type="datetimeFigureOut">
              <a:rPr lang="ar-IQ" smtClean="0"/>
              <a:t>02/01/1441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F0F6055-EE6F-485C-BFF2-92B902A316E4}" type="slidenum">
              <a:rPr lang="ar-IQ" smtClean="0"/>
              <a:t>‹#›</a:t>
            </a:fld>
            <a:endParaRPr lang="ar-IQ"/>
          </a:p>
        </p:txBody>
      </p:sp>
    </p:spTree>
    <p:extLst>
      <p:ext uri="{BB962C8B-B14F-4D97-AF65-F5344CB8AC3E}">
        <p14:creationId xmlns:p14="http://schemas.microsoft.com/office/powerpoint/2010/main" val="1019045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64CD81E-EAEE-4C21-A583-84DB84666DE4}" type="datetimeFigureOut">
              <a:rPr lang="ar-IQ" smtClean="0"/>
              <a:t>02/01/1441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F0F6055-EE6F-485C-BFF2-92B902A316E4}" type="slidenum">
              <a:rPr lang="ar-IQ" smtClean="0"/>
              <a:t>‹#›</a:t>
            </a:fld>
            <a:endParaRPr lang="ar-IQ"/>
          </a:p>
        </p:txBody>
      </p:sp>
    </p:spTree>
    <p:extLst>
      <p:ext uri="{BB962C8B-B14F-4D97-AF65-F5344CB8AC3E}">
        <p14:creationId xmlns:p14="http://schemas.microsoft.com/office/powerpoint/2010/main" val="2151895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64CD81E-EAEE-4C21-A583-84DB84666DE4}" type="datetimeFigureOut">
              <a:rPr lang="ar-IQ" smtClean="0"/>
              <a:t>02/01/1441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F0F6055-EE6F-485C-BFF2-92B902A316E4}" type="slidenum">
              <a:rPr lang="ar-IQ" smtClean="0"/>
              <a:t>‹#›</a:t>
            </a:fld>
            <a:endParaRPr lang="ar-IQ"/>
          </a:p>
        </p:txBody>
      </p:sp>
    </p:spTree>
    <p:extLst>
      <p:ext uri="{BB962C8B-B14F-4D97-AF65-F5344CB8AC3E}">
        <p14:creationId xmlns:p14="http://schemas.microsoft.com/office/powerpoint/2010/main" val="574740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64CD81E-EAEE-4C21-A583-84DB84666DE4}" type="datetimeFigureOut">
              <a:rPr lang="ar-IQ" smtClean="0"/>
              <a:t>02/01/1441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F0F6055-EE6F-485C-BFF2-92B902A316E4}" type="slidenum">
              <a:rPr lang="ar-IQ" smtClean="0"/>
              <a:t>‹#›</a:t>
            </a:fld>
            <a:endParaRPr lang="ar-IQ"/>
          </a:p>
        </p:txBody>
      </p:sp>
    </p:spTree>
    <p:extLst>
      <p:ext uri="{BB962C8B-B14F-4D97-AF65-F5344CB8AC3E}">
        <p14:creationId xmlns:p14="http://schemas.microsoft.com/office/powerpoint/2010/main" val="4171639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64CD81E-EAEE-4C21-A583-84DB84666DE4}" type="datetimeFigureOut">
              <a:rPr lang="ar-IQ" smtClean="0"/>
              <a:t>02/01/1441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F0F6055-EE6F-485C-BFF2-92B902A316E4}" type="slidenum">
              <a:rPr lang="ar-IQ" smtClean="0"/>
              <a:t>‹#›</a:t>
            </a:fld>
            <a:endParaRPr lang="ar-IQ"/>
          </a:p>
        </p:txBody>
      </p:sp>
    </p:spTree>
    <p:extLst>
      <p:ext uri="{BB962C8B-B14F-4D97-AF65-F5344CB8AC3E}">
        <p14:creationId xmlns:p14="http://schemas.microsoft.com/office/powerpoint/2010/main" val="4132252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64CD81E-EAEE-4C21-A583-84DB84666DE4}" type="datetimeFigureOut">
              <a:rPr lang="ar-IQ" smtClean="0"/>
              <a:t>02/01/1441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F0F6055-EE6F-485C-BFF2-92B902A316E4}" type="slidenum">
              <a:rPr lang="ar-IQ" smtClean="0"/>
              <a:t>‹#›</a:t>
            </a:fld>
            <a:endParaRPr lang="ar-IQ"/>
          </a:p>
        </p:txBody>
      </p:sp>
    </p:spTree>
    <p:extLst>
      <p:ext uri="{BB962C8B-B14F-4D97-AF65-F5344CB8AC3E}">
        <p14:creationId xmlns:p14="http://schemas.microsoft.com/office/powerpoint/2010/main" val="1296184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الباب الثاني </a:t>
            </a:r>
            <a:br>
              <a:rPr lang="ar-IQ" dirty="0" smtClean="0"/>
            </a:br>
            <a:endParaRPr lang="ar-IQ" dirty="0"/>
          </a:p>
        </p:txBody>
      </p:sp>
      <p:sp>
        <p:nvSpPr>
          <p:cNvPr id="3" name="عنوان فرعي 2"/>
          <p:cNvSpPr>
            <a:spLocks noGrp="1"/>
          </p:cNvSpPr>
          <p:nvPr>
            <p:ph type="subTitle" idx="1"/>
          </p:nvPr>
        </p:nvSpPr>
        <p:spPr/>
        <p:txBody>
          <a:bodyPr/>
          <a:lstStyle/>
          <a:p>
            <a:r>
              <a:rPr lang="ar-IQ" dirty="0" smtClean="0">
                <a:solidFill>
                  <a:schemeClr val="tx1"/>
                </a:solidFill>
              </a:rPr>
              <a:t>مصادر القانون</a:t>
            </a:r>
            <a:endParaRPr lang="ar-IQ" dirty="0">
              <a:solidFill>
                <a:schemeClr val="tx1"/>
              </a:solidFill>
            </a:endParaRPr>
          </a:p>
        </p:txBody>
      </p:sp>
    </p:spTree>
    <p:extLst>
      <p:ext uri="{BB962C8B-B14F-4D97-AF65-F5344CB8AC3E}">
        <p14:creationId xmlns:p14="http://schemas.microsoft.com/office/powerpoint/2010/main" val="1968283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معنى مصدر القانون </a:t>
            </a:r>
            <a:endParaRPr lang="ar-IQ" dirty="0"/>
          </a:p>
        </p:txBody>
      </p:sp>
      <p:sp>
        <p:nvSpPr>
          <p:cNvPr id="3" name="عنصر نائب للمحتوى 2"/>
          <p:cNvSpPr>
            <a:spLocks noGrp="1"/>
          </p:cNvSpPr>
          <p:nvPr>
            <p:ph idx="1"/>
          </p:nvPr>
        </p:nvSpPr>
        <p:spPr/>
        <p:txBody>
          <a:bodyPr/>
          <a:lstStyle/>
          <a:p>
            <a:pPr marL="0" indent="0">
              <a:buNone/>
            </a:pPr>
            <a:r>
              <a:rPr lang="ar-IQ" dirty="0" smtClean="0"/>
              <a:t>يراد بلفظ المصدر : الأصل الذي يرجع اليه الشيء او الينبوع الذي ينبع منه ، و بهذا المعنى يقسم رجال القانون المصدر الى أنواع و هي : </a:t>
            </a:r>
          </a:p>
          <a:p>
            <a:pPr marL="0" indent="0">
              <a:buNone/>
            </a:pPr>
            <a:r>
              <a:rPr lang="ar-IQ" dirty="0" smtClean="0"/>
              <a:t>1- المصدر التاريخي </a:t>
            </a:r>
          </a:p>
          <a:p>
            <a:pPr marL="0" indent="0">
              <a:buNone/>
            </a:pPr>
            <a:r>
              <a:rPr lang="ar-IQ" dirty="0" smtClean="0"/>
              <a:t>2- المصدر المادي او الموضوعي </a:t>
            </a:r>
          </a:p>
          <a:p>
            <a:pPr marL="0" indent="0">
              <a:buNone/>
            </a:pPr>
            <a:r>
              <a:rPr lang="ar-IQ" dirty="0" smtClean="0"/>
              <a:t>3- المصدر الرسمي ( الشكلي ) </a:t>
            </a:r>
          </a:p>
          <a:p>
            <a:pPr marL="0" indent="0">
              <a:buNone/>
            </a:pPr>
            <a:r>
              <a:rPr lang="ar-IQ" dirty="0" smtClean="0"/>
              <a:t>4- المصدر التفسيري </a:t>
            </a:r>
            <a:endParaRPr lang="ar-IQ" dirty="0"/>
          </a:p>
        </p:txBody>
      </p:sp>
    </p:spTree>
    <p:extLst>
      <p:ext uri="{BB962C8B-B14F-4D97-AF65-F5344CB8AC3E}">
        <p14:creationId xmlns:p14="http://schemas.microsoft.com/office/powerpoint/2010/main" val="3683482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مصادر القانون و تفاوتها </a:t>
            </a:r>
            <a:endParaRPr lang="ar-IQ" dirty="0"/>
          </a:p>
        </p:txBody>
      </p:sp>
      <p:sp>
        <p:nvSpPr>
          <p:cNvPr id="3" name="عنصر نائب للمحتوى 2"/>
          <p:cNvSpPr>
            <a:spLocks noGrp="1"/>
          </p:cNvSpPr>
          <p:nvPr>
            <p:ph idx="1"/>
          </p:nvPr>
        </p:nvSpPr>
        <p:spPr/>
        <p:txBody>
          <a:bodyPr>
            <a:normAutofit lnSpcReduction="10000"/>
          </a:bodyPr>
          <a:lstStyle/>
          <a:p>
            <a:pPr marL="0" indent="0">
              <a:buNone/>
            </a:pPr>
            <a:r>
              <a:rPr lang="ar-IQ" dirty="0" smtClean="0"/>
              <a:t>ان مصادر القانون تنحصر في ستة أنواع من حيث تسلسل ظهورها الزمني و هي </a:t>
            </a:r>
          </a:p>
          <a:p>
            <a:pPr marL="0" indent="0">
              <a:buNone/>
            </a:pPr>
            <a:r>
              <a:rPr lang="ar-IQ" dirty="0" smtClean="0"/>
              <a:t>1- العرف </a:t>
            </a:r>
          </a:p>
          <a:p>
            <a:pPr marL="0" indent="0">
              <a:buNone/>
            </a:pPr>
            <a:r>
              <a:rPr lang="ar-IQ" dirty="0" smtClean="0"/>
              <a:t>2- الدين </a:t>
            </a:r>
          </a:p>
          <a:p>
            <a:pPr marL="0" indent="0">
              <a:buNone/>
            </a:pPr>
            <a:r>
              <a:rPr lang="ar-IQ" dirty="0" smtClean="0"/>
              <a:t>3- التشريع </a:t>
            </a:r>
          </a:p>
          <a:p>
            <a:pPr marL="0" indent="0">
              <a:buNone/>
            </a:pPr>
            <a:r>
              <a:rPr lang="ar-IQ" dirty="0" smtClean="0"/>
              <a:t>4- الفقه </a:t>
            </a:r>
          </a:p>
          <a:p>
            <a:pPr marL="0" indent="0">
              <a:buNone/>
            </a:pPr>
            <a:r>
              <a:rPr lang="ar-IQ" dirty="0" smtClean="0"/>
              <a:t>5- القضاء </a:t>
            </a:r>
          </a:p>
          <a:p>
            <a:pPr marL="0" indent="0">
              <a:buNone/>
            </a:pPr>
            <a:r>
              <a:rPr lang="ar-IQ" dirty="0" smtClean="0"/>
              <a:t>6- قواعد العدالة </a:t>
            </a:r>
            <a:endParaRPr lang="ar-IQ" dirty="0"/>
          </a:p>
        </p:txBody>
      </p:sp>
    </p:spTree>
    <p:extLst>
      <p:ext uri="{BB962C8B-B14F-4D97-AF65-F5344CB8AC3E}">
        <p14:creationId xmlns:p14="http://schemas.microsoft.com/office/powerpoint/2010/main" val="3611975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مصادر القانون العراقي </a:t>
            </a:r>
            <a:endParaRPr lang="ar-IQ" dirty="0"/>
          </a:p>
        </p:txBody>
      </p:sp>
      <p:sp>
        <p:nvSpPr>
          <p:cNvPr id="3" name="عنصر نائب للمحتوى 2"/>
          <p:cNvSpPr>
            <a:spLocks noGrp="1"/>
          </p:cNvSpPr>
          <p:nvPr>
            <p:ph idx="1"/>
          </p:nvPr>
        </p:nvSpPr>
        <p:spPr/>
        <p:txBody>
          <a:bodyPr/>
          <a:lstStyle/>
          <a:p>
            <a:pPr marL="0" indent="0">
              <a:buNone/>
            </a:pPr>
            <a:r>
              <a:rPr lang="ar-IQ" dirty="0" smtClean="0"/>
              <a:t>حددت المادة الأولى من القانون المدني العراقي المصادر الرسمية و التفسيرية للقانون في فقرتيها الثانية و الثالثة ، </a:t>
            </a:r>
          </a:p>
          <a:p>
            <a:pPr marL="0" indent="0">
              <a:buNone/>
            </a:pPr>
            <a:r>
              <a:rPr lang="ar-IQ" dirty="0" smtClean="0"/>
              <a:t>فالفقرة الثانية قد حددت المصادر الرسمية للقانون فقد نصت </a:t>
            </a:r>
          </a:p>
          <a:p>
            <a:pPr marL="0" indent="0">
              <a:buNone/>
            </a:pPr>
            <a:r>
              <a:rPr lang="ar-IQ" dirty="0" smtClean="0"/>
              <a:t>(( فاذا لم يوجد نص يمكن تطبيقه حكمت المحكمة بمقتضى العرف فاذا لم يوجد فبمقتضى مبادئ الشريعة الإسلامية الأكثر ملائمة لنصوص هذا القانون دون التقيد بمذهب معين فاذا لم يوجد فبمقتضى قواعد العدالة )) </a:t>
            </a:r>
            <a:endParaRPr lang="ar-IQ" dirty="0"/>
          </a:p>
        </p:txBody>
      </p:sp>
    </p:spTree>
    <p:extLst>
      <p:ext uri="{BB962C8B-B14F-4D97-AF65-F5344CB8AC3E}">
        <p14:creationId xmlns:p14="http://schemas.microsoft.com/office/powerpoint/2010/main" val="3891566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مصادر القانون العراقي </a:t>
            </a:r>
          </a:p>
        </p:txBody>
      </p:sp>
      <p:sp>
        <p:nvSpPr>
          <p:cNvPr id="3" name="عنصر نائب للمحتوى 2"/>
          <p:cNvSpPr>
            <a:spLocks noGrp="1"/>
          </p:cNvSpPr>
          <p:nvPr>
            <p:ph idx="1"/>
          </p:nvPr>
        </p:nvSpPr>
        <p:spPr/>
        <p:txBody>
          <a:bodyPr/>
          <a:lstStyle/>
          <a:p>
            <a:pPr marL="0" indent="0">
              <a:buNone/>
            </a:pPr>
            <a:r>
              <a:rPr lang="ar-IQ" dirty="0" smtClean="0"/>
              <a:t>اما الفقرة الثالثة من المادة الأولى فقد اشارت الى المصادر التفسيرية للقانون فقد نصت على </a:t>
            </a:r>
          </a:p>
          <a:p>
            <a:pPr marL="0" indent="0">
              <a:buNone/>
            </a:pPr>
            <a:r>
              <a:rPr lang="ar-IQ" dirty="0" smtClean="0"/>
              <a:t>(( و تسترشد المحاكم في كل ذلك بالأحكام التي اقرها القضاء و الفقه في العراق ثم في البلاد الأخرى التي تتقارب قوانينها مع القوانين العراقية )) </a:t>
            </a:r>
            <a:endParaRPr lang="ar-IQ" dirty="0"/>
          </a:p>
        </p:txBody>
      </p:sp>
    </p:spTree>
    <p:extLst>
      <p:ext uri="{BB962C8B-B14F-4D97-AF65-F5344CB8AC3E}">
        <p14:creationId xmlns:p14="http://schemas.microsoft.com/office/powerpoint/2010/main" val="16079880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190</Words>
  <Application>Microsoft Office PowerPoint</Application>
  <PresentationFormat>On-screen Show (4:3)</PresentationFormat>
  <Paragraphs>23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نسق Office</vt:lpstr>
      <vt:lpstr>الباب الثاني  </vt:lpstr>
      <vt:lpstr>معنى مصدر القانون </vt:lpstr>
      <vt:lpstr>مصادر القانون و تفاوتها </vt:lpstr>
      <vt:lpstr>مصادر القانون العراقي </vt:lpstr>
      <vt:lpstr>مصادر القانون العراقي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الباب الثاني</dc:title>
  <dc:creator>Windows User</dc:creator>
  <cp:lastModifiedBy>Maher</cp:lastModifiedBy>
  <cp:revision>16</cp:revision>
  <dcterms:created xsi:type="dcterms:W3CDTF">2019-07-18T19:11:37Z</dcterms:created>
  <dcterms:modified xsi:type="dcterms:W3CDTF">2019-09-01T09:37:24Z</dcterms:modified>
</cp:coreProperties>
</file>