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29" d="100"/>
          <a:sy n="29" d="100"/>
        </p:scale>
        <p:origin x="-5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2384-105A-418D-A640-E5C163E0D797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E661-0AF5-4D1F-93B1-DCF8EB6DE70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61571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2384-105A-418D-A640-E5C163E0D797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E661-0AF5-4D1F-93B1-DCF8EB6DE70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0314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2384-105A-418D-A640-E5C163E0D797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E661-0AF5-4D1F-93B1-DCF8EB6DE70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5552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2384-105A-418D-A640-E5C163E0D797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E661-0AF5-4D1F-93B1-DCF8EB6DE70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91042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2384-105A-418D-A640-E5C163E0D797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E661-0AF5-4D1F-93B1-DCF8EB6DE70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23661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2384-105A-418D-A640-E5C163E0D797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E661-0AF5-4D1F-93B1-DCF8EB6DE70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54219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2384-105A-418D-A640-E5C163E0D797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E661-0AF5-4D1F-93B1-DCF8EB6DE70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45399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2384-105A-418D-A640-E5C163E0D797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E661-0AF5-4D1F-93B1-DCF8EB6DE70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28419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2384-105A-418D-A640-E5C163E0D797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E661-0AF5-4D1F-93B1-DCF8EB6DE70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12006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2384-105A-418D-A640-E5C163E0D797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E661-0AF5-4D1F-93B1-DCF8EB6DE70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32699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2384-105A-418D-A640-E5C163E0D797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E661-0AF5-4D1F-93B1-DCF8EB6DE70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66930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F2384-105A-418D-A640-E5C163E0D797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AE661-0AF5-4D1F-93B1-DCF8EB6DE70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76453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440159"/>
          </a:xfrm>
        </p:spPr>
        <p:txBody>
          <a:bodyPr>
            <a:normAutofit fontScale="90000"/>
          </a:bodyPr>
          <a:lstStyle/>
          <a:p>
            <a:r>
              <a:rPr lang="ar-IQ" sz="3600" dirty="0" smtClean="0"/>
              <a:t>الفصل الأول / المبحث الثاني </a:t>
            </a:r>
            <a:br>
              <a:rPr lang="ar-IQ" sz="3600" dirty="0" smtClean="0"/>
            </a:br>
            <a:r>
              <a:rPr lang="ar-IQ" sz="3600" dirty="0" smtClean="0"/>
              <a:t>التمييز بين مصطلح القانون و بين مصطلحات أو صور القانون </a:t>
            </a:r>
            <a:endParaRPr lang="ar-IQ" sz="36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27584" y="2636912"/>
            <a:ext cx="7560840" cy="2664296"/>
          </a:xfrm>
        </p:spPr>
        <p:txBody>
          <a:bodyPr>
            <a:normAutofit/>
          </a:bodyPr>
          <a:lstStyle/>
          <a:p>
            <a:pPr algn="r"/>
            <a:r>
              <a:rPr lang="ar-IQ" sz="2800" dirty="0" smtClean="0">
                <a:solidFill>
                  <a:schemeClr val="tx1"/>
                </a:solidFill>
              </a:rPr>
              <a:t>ترد في لغة القانون طائفة من المصطلحات تطلق على بعض صور القانون كالشريعة و القانون الوضعي و فرع القانون و المجموعة القانونية و النظام القانوني </a:t>
            </a:r>
            <a:endParaRPr lang="ar-IQ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282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512168"/>
          </a:xfrm>
        </p:spPr>
        <p:txBody>
          <a:bodyPr/>
          <a:lstStyle/>
          <a:p>
            <a:r>
              <a:rPr lang="ar-IQ" dirty="0" smtClean="0"/>
              <a:t>ثالثاً : فرع القانون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marL="0" indent="0">
              <a:buNone/>
            </a:pPr>
            <a:r>
              <a:rPr lang="ar-IQ" dirty="0" smtClean="0"/>
              <a:t>وهو مجموعة القواعد القانونية التي تحكم حقلاً من حقول الحياة الاجتماعية و تنظم روابط ذات طبيعة واحدة كالقانون التجاري و القانون العقابي و القانون الدستوري و القانون الدولي العام ، فكلاً منها يحكم جانباً من جوانب الحياة الاجتماعية 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19730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944216"/>
          </a:xfrm>
        </p:spPr>
        <p:txBody>
          <a:bodyPr/>
          <a:lstStyle/>
          <a:p>
            <a:r>
              <a:rPr lang="ar-IQ" dirty="0" smtClean="0"/>
              <a:t>رابعاً : المجموعة القانونية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pPr marL="0" indent="0">
              <a:buNone/>
            </a:pPr>
            <a:r>
              <a:rPr lang="ar-IQ" dirty="0" smtClean="0"/>
              <a:t>و هي نصوص القانون المشرعة التي تحكم حقلاً من حقول الحياة الاجتماعية الذي تتسم روابطه بوحدة طبيعتها كالمجموعة المدنية و المجموعة التجارية و المجموعة العقابية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11559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خامساً: النظام القانوني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ar-IQ" dirty="0" smtClean="0"/>
              <a:t>وهو مجموعة القواعد القانونية المتميزة بالتماسك فيما بينها و بالثبات في تطبيقها و التي تهدف الى تحقيق غرض معين مشترك ، فهو يتضمن قواعد قانونية تحكم وقائع اجتماعية محددة و تهدف الى غاية واحدة و ترتبط ببعضها في صورة كيان متماسك ثابت ، فهو كما وصفه الفقيه (</a:t>
            </a:r>
            <a:r>
              <a:rPr lang="ar-IQ" dirty="0" err="1" smtClean="0"/>
              <a:t>إيرنج</a:t>
            </a:r>
            <a:r>
              <a:rPr lang="ar-IQ" dirty="0" smtClean="0"/>
              <a:t>) بأنه الهيكل العظمي للقانون 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53105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أولاً: الشريعة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IQ" sz="2800" dirty="0" smtClean="0"/>
              <a:t>تعرف الشريعة بأنها ( مجموعة القواعد و النظريات القانونية السائدة في دولة معينة أو مجتمع يضم دولا متعددة تجمعها روابط مشتركة و اتجاه متجانس ) </a:t>
            </a:r>
          </a:p>
          <a:p>
            <a:pPr marL="0" indent="0">
              <a:buNone/>
            </a:pPr>
            <a:r>
              <a:rPr lang="ar-IQ" sz="2800" dirty="0" smtClean="0"/>
              <a:t>و بمعنى آخر ( مجموعة القواعد التشريعية و القواعد القانونية غير المشرعة و النظريات و المبادئ القانونية العامة في مجتمع متجانس مترابط سواء اقتصر على دولة أو ضم عدداً من الدول ) </a:t>
            </a:r>
          </a:p>
          <a:p>
            <a:pPr marL="0" indent="0">
              <a:buNone/>
            </a:pPr>
            <a:r>
              <a:rPr lang="ar-IQ" sz="2800" dirty="0" smtClean="0"/>
              <a:t>فالشريعة جميع العناصر التي تسهم في اعداد القوانين الوضعية في مجتمع ما ، فهي تعتبر اصلاً </a:t>
            </a:r>
            <a:r>
              <a:rPr lang="ar-IQ" sz="2800" smtClean="0"/>
              <a:t>للقوانين الوضعية 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147878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أولاً: الشريعة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و من أنواع الشرائع التي تعتبر اصلاً للقوانين هي : </a:t>
            </a:r>
          </a:p>
          <a:p>
            <a:pPr>
              <a:buFont typeface="Wingdings" pitchFamily="2" charset="2"/>
              <a:buChar char="Ø"/>
            </a:pPr>
            <a:r>
              <a:rPr lang="ar-IQ" dirty="0" smtClean="0"/>
              <a:t>الشريعة الإسلامية </a:t>
            </a:r>
          </a:p>
          <a:p>
            <a:pPr>
              <a:buFont typeface="Wingdings" pitchFamily="2" charset="2"/>
              <a:buChar char="Ø"/>
            </a:pPr>
            <a:r>
              <a:rPr lang="ar-IQ" dirty="0" smtClean="0"/>
              <a:t>الشريعة اللاتينية </a:t>
            </a:r>
          </a:p>
          <a:p>
            <a:pPr>
              <a:buFont typeface="Wingdings" pitchFamily="2" charset="2"/>
              <a:buChar char="Ø"/>
            </a:pPr>
            <a:r>
              <a:rPr lang="ar-IQ" dirty="0" smtClean="0"/>
              <a:t>الشريعة </a:t>
            </a:r>
            <a:r>
              <a:rPr lang="ar-IQ" dirty="0" err="1" smtClean="0"/>
              <a:t>الانجلوسكسونية</a:t>
            </a:r>
            <a:r>
              <a:rPr lang="ar-IQ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ar-IQ" dirty="0" smtClean="0"/>
              <a:t>الشريعة الجرمانية </a:t>
            </a:r>
          </a:p>
          <a:p>
            <a:pPr>
              <a:buFont typeface="Wingdings" pitchFamily="2" charset="2"/>
              <a:buChar char="Ø"/>
            </a:pPr>
            <a:r>
              <a:rPr lang="ar-IQ" dirty="0" smtClean="0"/>
              <a:t>الشريعة البلشفية </a:t>
            </a:r>
          </a:p>
        </p:txBody>
      </p:sp>
    </p:spTree>
    <p:extLst>
      <p:ext uri="{BB962C8B-B14F-4D97-AF65-F5344CB8AC3E}">
        <p14:creationId xmlns:p14="http://schemas.microsoft.com/office/powerpoint/2010/main" val="1682369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أنواع الشرائع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1- الشريعة الإسلامية </a:t>
            </a:r>
          </a:p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r>
              <a:rPr lang="ar-IQ" dirty="0" smtClean="0"/>
              <a:t>و هي الشريعة التي تزود القوانين الوضعية الصادرة في المجتمع الإسلامي بأحكام يتفاوت مداها باختلاف اقطارها </a:t>
            </a:r>
          </a:p>
        </p:txBody>
      </p:sp>
    </p:spTree>
    <p:extLst>
      <p:ext uri="{BB962C8B-B14F-4D97-AF65-F5344CB8AC3E}">
        <p14:creationId xmlns:p14="http://schemas.microsoft.com/office/powerpoint/2010/main" val="1023526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أنواع الشرائع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2- الشريعة اللاتينية </a:t>
            </a:r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r>
              <a:rPr lang="ar-IQ" dirty="0" smtClean="0"/>
              <a:t>و هي الشريعة التي تسود كثيراً في الدول اللاتينية و دول </a:t>
            </a:r>
            <a:r>
              <a:rPr lang="ar-IQ" smtClean="0"/>
              <a:t>أمريكا اللاتينية 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67108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440160"/>
          </a:xfrm>
        </p:spPr>
        <p:txBody>
          <a:bodyPr/>
          <a:lstStyle/>
          <a:p>
            <a:r>
              <a:rPr lang="ar-IQ" dirty="0"/>
              <a:t>أنواع الشرائع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 marL="0" indent="0">
              <a:buNone/>
            </a:pPr>
            <a:r>
              <a:rPr lang="ar-IQ" dirty="0" smtClean="0"/>
              <a:t>3- الشريعة </a:t>
            </a:r>
            <a:r>
              <a:rPr lang="ar-IQ" dirty="0" err="1" smtClean="0"/>
              <a:t>الانكلوسكسونية</a:t>
            </a:r>
            <a:r>
              <a:rPr lang="ar-IQ" dirty="0" smtClean="0"/>
              <a:t> : و هي التي تعم المجتمع </a:t>
            </a:r>
            <a:r>
              <a:rPr lang="ar-IQ" dirty="0" err="1" smtClean="0"/>
              <a:t>الانكلوسكسوني</a:t>
            </a:r>
            <a:r>
              <a:rPr lang="ar-IQ" dirty="0" smtClean="0"/>
              <a:t> كـ( بريطانيا ، الولايات المتحدة الامريكية ، استراليا ) و تؤثر هذه الشريعة في قوانين أمم أخرى التي كانت في السابق تحت نير الاستعمار البريطاني </a:t>
            </a:r>
          </a:p>
          <a:p>
            <a:pPr marL="0" indent="0">
              <a:buNone/>
            </a:pPr>
            <a:r>
              <a:rPr lang="ar-IQ" dirty="0" smtClean="0"/>
              <a:t>تتميز هذه الشريعة بضآلة تأثيرها بالقانون الروماني ، و كذلك اعتمادها في نشؤها و تطورها على الأعراف و السوابق القضائية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70871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296144"/>
          </a:xfrm>
        </p:spPr>
        <p:txBody>
          <a:bodyPr/>
          <a:lstStyle/>
          <a:p>
            <a:r>
              <a:rPr lang="ar-IQ" dirty="0"/>
              <a:t>أنواع الشرائع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pPr marL="0" indent="0">
              <a:buNone/>
            </a:pPr>
            <a:r>
              <a:rPr lang="ar-IQ" dirty="0" smtClean="0"/>
              <a:t>4- الشريعة الجرمانية : و هي تلك الشريعة التي تعم المانيا و البلاد الجرمانية الأخرى كالنمسا، و تتميز هذه الشريعة بغلبة النزعة المادية عليها و باعتزازها بالنظريات الجرمانية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15691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512168"/>
          </a:xfrm>
        </p:spPr>
        <p:txBody>
          <a:bodyPr>
            <a:normAutofit/>
          </a:bodyPr>
          <a:lstStyle/>
          <a:p>
            <a:r>
              <a:rPr lang="ar-IQ" dirty="0"/>
              <a:t>أنواع الشرائع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/>
          <a:lstStyle/>
          <a:p>
            <a:pPr marL="0" indent="0">
              <a:buNone/>
            </a:pPr>
            <a:r>
              <a:rPr lang="ar-IQ" dirty="0" smtClean="0"/>
              <a:t>5- الشريعة البلشفية : و هي التي تسود اتحاد الجمهوريات السوفيتية و الدول الأخرى التي تدين بالعقيدة الشيوعية و يسودها النظام الاشتراكي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90571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/>
          <a:lstStyle/>
          <a:p>
            <a:r>
              <a:rPr lang="ar-IQ" dirty="0" smtClean="0"/>
              <a:t>ثانياً : القانون الوضعي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0" indent="0">
              <a:buNone/>
            </a:pPr>
            <a:r>
              <a:rPr lang="ar-IQ" dirty="0" smtClean="0"/>
              <a:t>وهو مجموعة القواعد القانونية التي تسود دولة معينة في عصر ما و التي تفرض الدولة تطبيقها مهما كانت طبيعتها تشريعية أو غير تشريعية ، و أياً كان مصدرها إرادة صريحة أو ضمنية لأفراد المجتمع أو كانت إرادة الله تعالى 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9896479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458</Words>
  <Application>Microsoft Office PowerPoint</Application>
  <PresentationFormat>On-screen Show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نسق Office</vt:lpstr>
      <vt:lpstr>الفصل الأول / المبحث الثاني  التمييز بين مصطلح القانون و بين مصطلحات أو صور القانون </vt:lpstr>
      <vt:lpstr>أولاً: الشريعة </vt:lpstr>
      <vt:lpstr>أولاً: الشريعة </vt:lpstr>
      <vt:lpstr>أنواع الشرائع </vt:lpstr>
      <vt:lpstr>أنواع الشرائع </vt:lpstr>
      <vt:lpstr>أنواع الشرائع </vt:lpstr>
      <vt:lpstr>أنواع الشرائع </vt:lpstr>
      <vt:lpstr>أنواع الشرائع </vt:lpstr>
      <vt:lpstr>ثانياً : القانون الوضعي </vt:lpstr>
      <vt:lpstr>ثالثاً : فرع القانون </vt:lpstr>
      <vt:lpstr>رابعاً : المجموعة القانونية </vt:lpstr>
      <vt:lpstr>خامساً: النظام القانوني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الأول / المبحث الثاني  التمييز بين مصطلح القانون و بين مصطلحات أو صور القانون</dc:title>
  <dc:creator>Windows User</dc:creator>
  <cp:lastModifiedBy>Maher</cp:lastModifiedBy>
  <cp:revision>36</cp:revision>
  <dcterms:created xsi:type="dcterms:W3CDTF">2019-06-09T16:36:25Z</dcterms:created>
  <dcterms:modified xsi:type="dcterms:W3CDTF">2019-09-01T10:00:51Z</dcterms:modified>
</cp:coreProperties>
</file>