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29" d="100"/>
          <a:sy n="29" d="100"/>
        </p:scale>
        <p:origin x="-5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C88A46-6DB7-455E-9110-DFDE4B7489E7}"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IQ"/>
        </a:p>
      </dgm:t>
    </dgm:pt>
    <dgm:pt modelId="{2C7CA4F1-0C05-4CFF-AAB6-058D3EE31E2E}">
      <dgm:prSet phldrT="[نص]"/>
      <dgm:spPr/>
      <dgm:t>
        <a:bodyPr/>
        <a:lstStyle/>
        <a:p>
          <a:pPr rtl="1"/>
          <a:r>
            <a:rPr lang="ar-IQ" dirty="0" smtClean="0"/>
            <a:t>الإلغاء الصريح </a:t>
          </a:r>
          <a:endParaRPr lang="ar-IQ" dirty="0"/>
        </a:p>
      </dgm:t>
    </dgm:pt>
    <dgm:pt modelId="{56E12A82-2D86-4BC4-B531-2BE20E63024F}" type="parTrans" cxnId="{75F3F6B4-A008-4C37-9A2D-FE862CC33A42}">
      <dgm:prSet/>
      <dgm:spPr/>
      <dgm:t>
        <a:bodyPr/>
        <a:lstStyle/>
        <a:p>
          <a:pPr rtl="1"/>
          <a:endParaRPr lang="ar-IQ"/>
        </a:p>
      </dgm:t>
    </dgm:pt>
    <dgm:pt modelId="{79223137-8A18-4475-B206-41C47F08F9CA}" type="sibTrans" cxnId="{75F3F6B4-A008-4C37-9A2D-FE862CC33A42}">
      <dgm:prSet/>
      <dgm:spPr/>
      <dgm:t>
        <a:bodyPr/>
        <a:lstStyle/>
        <a:p>
          <a:pPr rtl="1"/>
          <a:endParaRPr lang="ar-IQ"/>
        </a:p>
      </dgm:t>
    </dgm:pt>
    <dgm:pt modelId="{0C107DD1-E1F9-42B0-B16C-7655814A22C9}">
      <dgm:prSet phldrT="[نص]"/>
      <dgm:spPr/>
      <dgm:t>
        <a:bodyPr/>
        <a:lstStyle/>
        <a:p>
          <a:pPr rtl="1"/>
          <a:r>
            <a:rPr lang="ar-IQ" dirty="0" smtClean="0"/>
            <a:t>صدور نص صريح في القانون الجديد بإلغاء التشريع السابق أو قانون ما </a:t>
          </a:r>
          <a:endParaRPr lang="ar-IQ" dirty="0"/>
        </a:p>
      </dgm:t>
    </dgm:pt>
    <dgm:pt modelId="{A51C6B08-E416-4A6B-B916-4C31F13549AE}" type="parTrans" cxnId="{53B297F5-B071-4FE8-8B2F-4B6D1F181E58}">
      <dgm:prSet/>
      <dgm:spPr/>
      <dgm:t>
        <a:bodyPr/>
        <a:lstStyle/>
        <a:p>
          <a:pPr rtl="1"/>
          <a:endParaRPr lang="ar-IQ"/>
        </a:p>
      </dgm:t>
    </dgm:pt>
    <dgm:pt modelId="{C41FF38F-6F69-4AB0-B895-79289B26F1DD}" type="sibTrans" cxnId="{53B297F5-B071-4FE8-8B2F-4B6D1F181E58}">
      <dgm:prSet/>
      <dgm:spPr/>
      <dgm:t>
        <a:bodyPr/>
        <a:lstStyle/>
        <a:p>
          <a:pPr rtl="1"/>
          <a:endParaRPr lang="ar-IQ"/>
        </a:p>
      </dgm:t>
    </dgm:pt>
    <dgm:pt modelId="{42B0A8CF-C701-44D1-B316-BC0C4268404A}">
      <dgm:prSet phldrT="[نص]"/>
      <dgm:spPr/>
      <dgm:t>
        <a:bodyPr/>
        <a:lstStyle/>
        <a:p>
          <a:pPr rtl="1"/>
          <a:r>
            <a:rPr lang="ar-IQ" dirty="0" smtClean="0"/>
            <a:t>الإلغاء الضمني </a:t>
          </a:r>
          <a:endParaRPr lang="ar-IQ" dirty="0"/>
        </a:p>
      </dgm:t>
    </dgm:pt>
    <dgm:pt modelId="{5E5F4777-35DB-4435-89D5-2FE5F9C6672F}" type="parTrans" cxnId="{9617D3C6-39A3-4D52-AB39-8B6E0039C86D}">
      <dgm:prSet/>
      <dgm:spPr/>
      <dgm:t>
        <a:bodyPr/>
        <a:lstStyle/>
        <a:p>
          <a:pPr rtl="1"/>
          <a:endParaRPr lang="ar-IQ"/>
        </a:p>
      </dgm:t>
    </dgm:pt>
    <dgm:pt modelId="{886F4C1A-2E7B-457A-B52A-0E786EDED8B2}" type="sibTrans" cxnId="{9617D3C6-39A3-4D52-AB39-8B6E0039C86D}">
      <dgm:prSet/>
      <dgm:spPr/>
      <dgm:t>
        <a:bodyPr/>
        <a:lstStyle/>
        <a:p>
          <a:pPr rtl="1"/>
          <a:endParaRPr lang="ar-IQ"/>
        </a:p>
      </dgm:t>
    </dgm:pt>
    <dgm:pt modelId="{BE239917-7DA3-4990-BEB6-1F62D71912F0}">
      <dgm:prSet phldrT="[نص]"/>
      <dgm:spPr/>
      <dgm:t>
        <a:bodyPr/>
        <a:lstStyle/>
        <a:p>
          <a:pPr rtl="1"/>
          <a:r>
            <a:rPr lang="ar-IQ" dirty="0" smtClean="0"/>
            <a:t>تجيء احكام تشريع لاحق متعارضة مع احكام تشريع سابق كلياً او جزئياً دون ان ينص المشرع في النص اللاحق بإلغاء النص التشريعي السابق</a:t>
          </a:r>
          <a:endParaRPr lang="ar-IQ" dirty="0"/>
        </a:p>
      </dgm:t>
    </dgm:pt>
    <dgm:pt modelId="{1B8D4B5B-7868-4CD5-8B07-1A57D42EA6CE}" type="parTrans" cxnId="{B74A349A-A75B-4043-A287-B8D98DA317C4}">
      <dgm:prSet/>
      <dgm:spPr/>
      <dgm:t>
        <a:bodyPr/>
        <a:lstStyle/>
        <a:p>
          <a:pPr rtl="1"/>
          <a:endParaRPr lang="ar-IQ"/>
        </a:p>
      </dgm:t>
    </dgm:pt>
    <dgm:pt modelId="{AF808ADA-F13F-42EE-B798-31E45D92A178}" type="sibTrans" cxnId="{B74A349A-A75B-4043-A287-B8D98DA317C4}">
      <dgm:prSet/>
      <dgm:spPr/>
      <dgm:t>
        <a:bodyPr/>
        <a:lstStyle/>
        <a:p>
          <a:pPr rtl="1"/>
          <a:endParaRPr lang="ar-IQ"/>
        </a:p>
      </dgm:t>
    </dgm:pt>
    <dgm:pt modelId="{9586E195-6841-41B0-8892-AC08DEDB2764}">
      <dgm:prSet phldrT="[نص]"/>
      <dgm:spPr/>
      <dgm:t>
        <a:bodyPr/>
        <a:lstStyle/>
        <a:p>
          <a:pPr rtl="1"/>
          <a:r>
            <a:rPr lang="ar-IQ" dirty="0" smtClean="0"/>
            <a:t>تعارض في احكام النص اللاحق مع النص السابق و يشير المشرع صراحة في التشريع اللاحق بإلغاء النص المتعارض</a:t>
          </a:r>
          <a:endParaRPr lang="ar-IQ" dirty="0"/>
        </a:p>
      </dgm:t>
    </dgm:pt>
    <dgm:pt modelId="{20CA61B1-BB5A-47D8-9281-852FFEB2C048}" type="parTrans" cxnId="{5F9A0353-B82C-4DFA-8FD3-7C326838F247}">
      <dgm:prSet/>
      <dgm:spPr/>
      <dgm:t>
        <a:bodyPr/>
        <a:lstStyle/>
        <a:p>
          <a:pPr rtl="1"/>
          <a:endParaRPr lang="ar-IQ"/>
        </a:p>
      </dgm:t>
    </dgm:pt>
    <dgm:pt modelId="{B5115645-6E4B-44D2-BEB3-2DCDD7960E97}" type="sibTrans" cxnId="{5F9A0353-B82C-4DFA-8FD3-7C326838F247}">
      <dgm:prSet/>
      <dgm:spPr/>
      <dgm:t>
        <a:bodyPr/>
        <a:lstStyle/>
        <a:p>
          <a:pPr rtl="1"/>
          <a:endParaRPr lang="ar-IQ"/>
        </a:p>
      </dgm:t>
    </dgm:pt>
    <dgm:pt modelId="{1011DF18-16B4-4E40-9E0C-D4D4B3DB00C9}">
      <dgm:prSet phldrT="[نص]"/>
      <dgm:spPr/>
      <dgm:t>
        <a:bodyPr/>
        <a:lstStyle/>
        <a:p>
          <a:pPr rtl="1"/>
          <a:r>
            <a:rPr lang="ar-IQ" dirty="0" smtClean="0"/>
            <a:t>انتهاء المدة المحددة للعمل بقانون معين </a:t>
          </a:r>
          <a:endParaRPr lang="ar-IQ" dirty="0"/>
        </a:p>
      </dgm:t>
    </dgm:pt>
    <dgm:pt modelId="{23C4DFF9-F9B2-4DE4-9E88-DBBD37EFE800}" type="parTrans" cxnId="{3BF179BA-1CCF-4E62-9FB5-336580E97E5D}">
      <dgm:prSet/>
      <dgm:spPr/>
      <dgm:t>
        <a:bodyPr/>
        <a:lstStyle/>
        <a:p>
          <a:pPr rtl="1"/>
          <a:endParaRPr lang="ar-IQ"/>
        </a:p>
      </dgm:t>
    </dgm:pt>
    <dgm:pt modelId="{D6326985-82A2-4CF6-A041-8F89E246DABF}" type="sibTrans" cxnId="{3BF179BA-1CCF-4E62-9FB5-336580E97E5D}">
      <dgm:prSet/>
      <dgm:spPr/>
      <dgm:t>
        <a:bodyPr/>
        <a:lstStyle/>
        <a:p>
          <a:pPr rtl="1"/>
          <a:endParaRPr lang="ar-IQ"/>
        </a:p>
      </dgm:t>
    </dgm:pt>
    <dgm:pt modelId="{B0AE697F-8BDB-4F65-AEDC-AB523A15D98B}">
      <dgm:prSet phldrT="[نص]"/>
      <dgm:spPr/>
      <dgm:t>
        <a:bodyPr/>
        <a:lstStyle/>
        <a:p>
          <a:pPr rtl="1"/>
          <a:r>
            <a:rPr lang="ar-IQ" dirty="0" smtClean="0"/>
            <a:t>اذا لم يستوف التشريع شرطاً تطلبه الدستور</a:t>
          </a:r>
          <a:endParaRPr lang="ar-IQ" dirty="0"/>
        </a:p>
      </dgm:t>
    </dgm:pt>
    <dgm:pt modelId="{6EB009D0-B015-4DC0-9C4D-2843B55A9A6C}" type="parTrans" cxnId="{AE1C7B3A-ACB0-40D7-9C6C-10091D608117}">
      <dgm:prSet/>
      <dgm:spPr/>
      <dgm:t>
        <a:bodyPr/>
        <a:lstStyle/>
        <a:p>
          <a:pPr rtl="1"/>
          <a:endParaRPr lang="ar-IQ"/>
        </a:p>
      </dgm:t>
    </dgm:pt>
    <dgm:pt modelId="{A6851658-EA8D-46BF-AB9C-4FCDAF9CCF6A}" type="sibTrans" cxnId="{AE1C7B3A-ACB0-40D7-9C6C-10091D608117}">
      <dgm:prSet/>
      <dgm:spPr/>
      <dgm:t>
        <a:bodyPr/>
        <a:lstStyle/>
        <a:p>
          <a:pPr rtl="1"/>
          <a:endParaRPr lang="ar-IQ"/>
        </a:p>
      </dgm:t>
    </dgm:pt>
    <dgm:pt modelId="{7B4F44C6-1350-41C1-998C-0A188F2C8312}">
      <dgm:prSet phldrT="[نص]"/>
      <dgm:spPr/>
      <dgm:t>
        <a:bodyPr/>
        <a:lstStyle/>
        <a:p>
          <a:pPr rtl="1"/>
          <a:r>
            <a:rPr lang="ar-IQ" dirty="0" smtClean="0"/>
            <a:t>ان يقوم التشريع اللاحق بإعادة تنظيم وضع قانوني تناوله تشريع سابق بالتنظيم دون ان ينص على الغاء التشريع القديم  </a:t>
          </a:r>
          <a:endParaRPr lang="ar-IQ" dirty="0"/>
        </a:p>
      </dgm:t>
    </dgm:pt>
    <dgm:pt modelId="{43623CE2-3279-4CC7-B8BE-86AF53368D1D}" type="parTrans" cxnId="{8BE1E465-B28A-4463-9576-920F215DBAEF}">
      <dgm:prSet/>
      <dgm:spPr/>
      <dgm:t>
        <a:bodyPr/>
        <a:lstStyle/>
        <a:p>
          <a:pPr rtl="1"/>
          <a:endParaRPr lang="ar-IQ"/>
        </a:p>
      </dgm:t>
    </dgm:pt>
    <dgm:pt modelId="{FFCD01CB-6EDA-4D1F-B1C6-E2D5FC85B03F}" type="sibTrans" cxnId="{8BE1E465-B28A-4463-9576-920F215DBAEF}">
      <dgm:prSet/>
      <dgm:spPr/>
      <dgm:t>
        <a:bodyPr/>
        <a:lstStyle/>
        <a:p>
          <a:pPr rtl="1"/>
          <a:endParaRPr lang="ar-IQ"/>
        </a:p>
      </dgm:t>
    </dgm:pt>
    <dgm:pt modelId="{42FB127B-4699-426F-95AA-BD26EFDBB208}" type="pres">
      <dgm:prSet presAssocID="{A5C88A46-6DB7-455E-9110-DFDE4B7489E7}" presName="linear" presStyleCnt="0">
        <dgm:presLayoutVars>
          <dgm:animLvl val="lvl"/>
          <dgm:resizeHandles val="exact"/>
        </dgm:presLayoutVars>
      </dgm:prSet>
      <dgm:spPr/>
      <dgm:t>
        <a:bodyPr/>
        <a:lstStyle/>
        <a:p>
          <a:pPr rtl="1"/>
          <a:endParaRPr lang="ar-IQ"/>
        </a:p>
      </dgm:t>
    </dgm:pt>
    <dgm:pt modelId="{138F1D66-3EF2-4957-B979-ACA6992F31A0}" type="pres">
      <dgm:prSet presAssocID="{2C7CA4F1-0C05-4CFF-AAB6-058D3EE31E2E}" presName="parentText" presStyleLbl="node1" presStyleIdx="0" presStyleCnt="2" custScaleY="114443">
        <dgm:presLayoutVars>
          <dgm:chMax val="0"/>
          <dgm:bulletEnabled val="1"/>
        </dgm:presLayoutVars>
      </dgm:prSet>
      <dgm:spPr/>
      <dgm:t>
        <a:bodyPr/>
        <a:lstStyle/>
        <a:p>
          <a:pPr rtl="1"/>
          <a:endParaRPr lang="ar-IQ"/>
        </a:p>
      </dgm:t>
    </dgm:pt>
    <dgm:pt modelId="{7A8CDB99-BE0F-4CF3-884D-E2BE67FD97CE}" type="pres">
      <dgm:prSet presAssocID="{2C7CA4F1-0C05-4CFF-AAB6-058D3EE31E2E}" presName="childText" presStyleLbl="revTx" presStyleIdx="0" presStyleCnt="2">
        <dgm:presLayoutVars>
          <dgm:bulletEnabled val="1"/>
        </dgm:presLayoutVars>
      </dgm:prSet>
      <dgm:spPr/>
      <dgm:t>
        <a:bodyPr/>
        <a:lstStyle/>
        <a:p>
          <a:pPr rtl="1"/>
          <a:endParaRPr lang="ar-IQ"/>
        </a:p>
      </dgm:t>
    </dgm:pt>
    <dgm:pt modelId="{EFADAB63-E5BA-441E-A0B2-B408BB95094F}" type="pres">
      <dgm:prSet presAssocID="{42B0A8CF-C701-44D1-B316-BC0C4268404A}" presName="parentText" presStyleLbl="node1" presStyleIdx="1" presStyleCnt="2">
        <dgm:presLayoutVars>
          <dgm:chMax val="0"/>
          <dgm:bulletEnabled val="1"/>
        </dgm:presLayoutVars>
      </dgm:prSet>
      <dgm:spPr/>
      <dgm:t>
        <a:bodyPr/>
        <a:lstStyle/>
        <a:p>
          <a:pPr rtl="1"/>
          <a:endParaRPr lang="ar-IQ"/>
        </a:p>
      </dgm:t>
    </dgm:pt>
    <dgm:pt modelId="{E52A8460-0FD7-41AE-B8B7-CF676EDFDB0D}" type="pres">
      <dgm:prSet presAssocID="{42B0A8CF-C701-44D1-B316-BC0C4268404A}" presName="childText" presStyleLbl="revTx" presStyleIdx="1" presStyleCnt="2">
        <dgm:presLayoutVars>
          <dgm:bulletEnabled val="1"/>
        </dgm:presLayoutVars>
      </dgm:prSet>
      <dgm:spPr/>
      <dgm:t>
        <a:bodyPr/>
        <a:lstStyle/>
        <a:p>
          <a:pPr rtl="1"/>
          <a:endParaRPr lang="ar-IQ"/>
        </a:p>
      </dgm:t>
    </dgm:pt>
  </dgm:ptLst>
  <dgm:cxnLst>
    <dgm:cxn modelId="{B74A349A-A75B-4043-A287-B8D98DA317C4}" srcId="{42B0A8CF-C701-44D1-B316-BC0C4268404A}" destId="{BE239917-7DA3-4990-BEB6-1F62D71912F0}" srcOrd="0" destOrd="0" parTransId="{1B8D4B5B-7868-4CD5-8B07-1A57D42EA6CE}" sibTransId="{AF808ADA-F13F-42EE-B798-31E45D92A178}"/>
    <dgm:cxn modelId="{9617D3C6-39A3-4D52-AB39-8B6E0039C86D}" srcId="{A5C88A46-6DB7-455E-9110-DFDE4B7489E7}" destId="{42B0A8CF-C701-44D1-B316-BC0C4268404A}" srcOrd="1" destOrd="0" parTransId="{5E5F4777-35DB-4435-89D5-2FE5F9C6672F}" sibTransId="{886F4C1A-2E7B-457A-B52A-0E786EDED8B2}"/>
    <dgm:cxn modelId="{3BF179BA-1CCF-4E62-9FB5-336580E97E5D}" srcId="{2C7CA4F1-0C05-4CFF-AAB6-058D3EE31E2E}" destId="{1011DF18-16B4-4E40-9E0C-D4D4B3DB00C9}" srcOrd="2" destOrd="0" parTransId="{23C4DFF9-F9B2-4DE4-9E88-DBBD37EFE800}" sibTransId="{D6326985-82A2-4CF6-A041-8F89E246DABF}"/>
    <dgm:cxn modelId="{8B75A2A3-6E74-4C91-8FAC-E04E273F0B13}" type="presOf" srcId="{0C107DD1-E1F9-42B0-B16C-7655814A22C9}" destId="{7A8CDB99-BE0F-4CF3-884D-E2BE67FD97CE}" srcOrd="0" destOrd="0" presId="urn:microsoft.com/office/officeart/2005/8/layout/vList2"/>
    <dgm:cxn modelId="{88B0008F-0314-4E54-86A4-5DDA0EB34A3B}" type="presOf" srcId="{B0AE697F-8BDB-4F65-AEDC-AB523A15D98B}" destId="{7A8CDB99-BE0F-4CF3-884D-E2BE67FD97CE}" srcOrd="0" destOrd="3" presId="urn:microsoft.com/office/officeart/2005/8/layout/vList2"/>
    <dgm:cxn modelId="{5F9A0353-B82C-4DFA-8FD3-7C326838F247}" srcId="{2C7CA4F1-0C05-4CFF-AAB6-058D3EE31E2E}" destId="{9586E195-6841-41B0-8892-AC08DEDB2764}" srcOrd="1" destOrd="0" parTransId="{20CA61B1-BB5A-47D8-9281-852FFEB2C048}" sibTransId="{B5115645-6E4B-44D2-BEB3-2DCDD7960E97}"/>
    <dgm:cxn modelId="{C2681173-82F5-4B00-934D-99F83382286A}" type="presOf" srcId="{BE239917-7DA3-4990-BEB6-1F62D71912F0}" destId="{E52A8460-0FD7-41AE-B8B7-CF676EDFDB0D}" srcOrd="0" destOrd="0" presId="urn:microsoft.com/office/officeart/2005/8/layout/vList2"/>
    <dgm:cxn modelId="{75F3F6B4-A008-4C37-9A2D-FE862CC33A42}" srcId="{A5C88A46-6DB7-455E-9110-DFDE4B7489E7}" destId="{2C7CA4F1-0C05-4CFF-AAB6-058D3EE31E2E}" srcOrd="0" destOrd="0" parTransId="{56E12A82-2D86-4BC4-B531-2BE20E63024F}" sibTransId="{79223137-8A18-4475-B206-41C47F08F9CA}"/>
    <dgm:cxn modelId="{E6D91914-C4D5-4B1A-9B06-EB97A9B4FA28}" type="presOf" srcId="{2C7CA4F1-0C05-4CFF-AAB6-058D3EE31E2E}" destId="{138F1D66-3EF2-4957-B979-ACA6992F31A0}" srcOrd="0" destOrd="0" presId="urn:microsoft.com/office/officeart/2005/8/layout/vList2"/>
    <dgm:cxn modelId="{69D0BDCA-7511-452F-830E-CD240ACB858E}" type="presOf" srcId="{1011DF18-16B4-4E40-9E0C-D4D4B3DB00C9}" destId="{7A8CDB99-BE0F-4CF3-884D-E2BE67FD97CE}" srcOrd="0" destOrd="2" presId="urn:microsoft.com/office/officeart/2005/8/layout/vList2"/>
    <dgm:cxn modelId="{9FF249E1-918F-4038-8620-1D45794A0FA9}" type="presOf" srcId="{9586E195-6841-41B0-8892-AC08DEDB2764}" destId="{7A8CDB99-BE0F-4CF3-884D-E2BE67FD97CE}" srcOrd="0" destOrd="1" presId="urn:microsoft.com/office/officeart/2005/8/layout/vList2"/>
    <dgm:cxn modelId="{53B297F5-B071-4FE8-8B2F-4B6D1F181E58}" srcId="{2C7CA4F1-0C05-4CFF-AAB6-058D3EE31E2E}" destId="{0C107DD1-E1F9-42B0-B16C-7655814A22C9}" srcOrd="0" destOrd="0" parTransId="{A51C6B08-E416-4A6B-B916-4C31F13549AE}" sibTransId="{C41FF38F-6F69-4AB0-B895-79289B26F1DD}"/>
    <dgm:cxn modelId="{8BE1E465-B28A-4463-9576-920F215DBAEF}" srcId="{42B0A8CF-C701-44D1-B316-BC0C4268404A}" destId="{7B4F44C6-1350-41C1-998C-0A188F2C8312}" srcOrd="1" destOrd="0" parTransId="{43623CE2-3279-4CC7-B8BE-86AF53368D1D}" sibTransId="{FFCD01CB-6EDA-4D1F-B1C6-E2D5FC85B03F}"/>
    <dgm:cxn modelId="{DE8E1A31-F925-422E-9698-01FD27B43A93}" type="presOf" srcId="{7B4F44C6-1350-41C1-998C-0A188F2C8312}" destId="{E52A8460-0FD7-41AE-B8B7-CF676EDFDB0D}" srcOrd="0" destOrd="1" presId="urn:microsoft.com/office/officeart/2005/8/layout/vList2"/>
    <dgm:cxn modelId="{BB5480A2-51BA-4E40-BCE0-F66C97146C03}" type="presOf" srcId="{A5C88A46-6DB7-455E-9110-DFDE4B7489E7}" destId="{42FB127B-4699-426F-95AA-BD26EFDBB208}" srcOrd="0" destOrd="0" presId="urn:microsoft.com/office/officeart/2005/8/layout/vList2"/>
    <dgm:cxn modelId="{AE1C7B3A-ACB0-40D7-9C6C-10091D608117}" srcId="{2C7CA4F1-0C05-4CFF-AAB6-058D3EE31E2E}" destId="{B0AE697F-8BDB-4F65-AEDC-AB523A15D98B}" srcOrd="3" destOrd="0" parTransId="{6EB009D0-B015-4DC0-9C4D-2843B55A9A6C}" sibTransId="{A6851658-EA8D-46BF-AB9C-4FCDAF9CCF6A}"/>
    <dgm:cxn modelId="{CFCD10B3-F12C-4784-AE36-313134A1917B}" type="presOf" srcId="{42B0A8CF-C701-44D1-B316-BC0C4268404A}" destId="{EFADAB63-E5BA-441E-A0B2-B408BB95094F}" srcOrd="0" destOrd="0" presId="urn:microsoft.com/office/officeart/2005/8/layout/vList2"/>
    <dgm:cxn modelId="{CD93DC94-2D23-42B5-B500-120AE07AE4C8}" type="presParOf" srcId="{42FB127B-4699-426F-95AA-BD26EFDBB208}" destId="{138F1D66-3EF2-4957-B979-ACA6992F31A0}" srcOrd="0" destOrd="0" presId="urn:microsoft.com/office/officeart/2005/8/layout/vList2"/>
    <dgm:cxn modelId="{4FA689BD-CE5D-4EBC-A6A1-DEE98A243467}" type="presParOf" srcId="{42FB127B-4699-426F-95AA-BD26EFDBB208}" destId="{7A8CDB99-BE0F-4CF3-884D-E2BE67FD97CE}" srcOrd="1" destOrd="0" presId="urn:microsoft.com/office/officeart/2005/8/layout/vList2"/>
    <dgm:cxn modelId="{B3295C64-F818-4BE4-96C2-649434174770}" type="presParOf" srcId="{42FB127B-4699-426F-95AA-BD26EFDBB208}" destId="{EFADAB63-E5BA-441E-A0B2-B408BB95094F}" srcOrd="2" destOrd="0" presId="urn:microsoft.com/office/officeart/2005/8/layout/vList2"/>
    <dgm:cxn modelId="{046402D1-EDCB-47D9-9E01-254959279AB1}" type="presParOf" srcId="{42FB127B-4699-426F-95AA-BD26EFDBB208}" destId="{E52A8460-0FD7-41AE-B8B7-CF676EDFDB0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8F1D66-3EF2-4957-B979-ACA6992F31A0}">
      <dsp:nvSpPr>
        <dsp:cNvPr id="0" name=""/>
        <dsp:cNvSpPr/>
      </dsp:nvSpPr>
      <dsp:spPr>
        <a:xfrm>
          <a:off x="0" y="92456"/>
          <a:ext cx="8229600" cy="8033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r" defTabSz="1333500" rtl="1">
            <a:lnSpc>
              <a:spcPct val="90000"/>
            </a:lnSpc>
            <a:spcBef>
              <a:spcPct val="0"/>
            </a:spcBef>
            <a:spcAft>
              <a:spcPct val="35000"/>
            </a:spcAft>
          </a:pPr>
          <a:r>
            <a:rPr lang="ar-IQ" sz="3000" kern="1200" dirty="0" smtClean="0"/>
            <a:t>الإلغاء الصريح </a:t>
          </a:r>
          <a:endParaRPr lang="ar-IQ" sz="3000" kern="1200" dirty="0"/>
        </a:p>
      </dsp:txBody>
      <dsp:txXfrm>
        <a:off x="39218" y="131674"/>
        <a:ext cx="8151164" cy="724953"/>
      </dsp:txXfrm>
    </dsp:sp>
    <dsp:sp modelId="{7A8CDB99-BE0F-4CF3-884D-E2BE67FD97CE}">
      <dsp:nvSpPr>
        <dsp:cNvPr id="0" name=""/>
        <dsp:cNvSpPr/>
      </dsp:nvSpPr>
      <dsp:spPr>
        <a:xfrm>
          <a:off x="0" y="895846"/>
          <a:ext cx="8229600" cy="1800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r" defTabSz="1022350" rtl="1">
            <a:lnSpc>
              <a:spcPct val="90000"/>
            </a:lnSpc>
            <a:spcBef>
              <a:spcPct val="0"/>
            </a:spcBef>
            <a:spcAft>
              <a:spcPct val="20000"/>
            </a:spcAft>
            <a:buChar char="••"/>
          </a:pPr>
          <a:r>
            <a:rPr lang="ar-IQ" sz="2300" kern="1200" dirty="0" smtClean="0"/>
            <a:t>صدور نص صريح في القانون الجديد بإلغاء التشريع السابق أو قانون ما </a:t>
          </a:r>
          <a:endParaRPr lang="ar-IQ" sz="2300" kern="1200" dirty="0"/>
        </a:p>
        <a:p>
          <a:pPr marL="228600" lvl="1" indent="-228600" algn="r" defTabSz="1022350" rtl="1">
            <a:lnSpc>
              <a:spcPct val="90000"/>
            </a:lnSpc>
            <a:spcBef>
              <a:spcPct val="0"/>
            </a:spcBef>
            <a:spcAft>
              <a:spcPct val="20000"/>
            </a:spcAft>
            <a:buChar char="••"/>
          </a:pPr>
          <a:r>
            <a:rPr lang="ar-IQ" sz="2300" kern="1200" dirty="0" smtClean="0"/>
            <a:t>تعارض في احكام النص اللاحق مع النص السابق و يشير المشرع صراحة في التشريع اللاحق بإلغاء النص المتعارض</a:t>
          </a:r>
          <a:endParaRPr lang="ar-IQ" sz="2300" kern="1200" dirty="0"/>
        </a:p>
        <a:p>
          <a:pPr marL="228600" lvl="1" indent="-228600" algn="r" defTabSz="1022350" rtl="1">
            <a:lnSpc>
              <a:spcPct val="90000"/>
            </a:lnSpc>
            <a:spcBef>
              <a:spcPct val="0"/>
            </a:spcBef>
            <a:spcAft>
              <a:spcPct val="20000"/>
            </a:spcAft>
            <a:buChar char="••"/>
          </a:pPr>
          <a:r>
            <a:rPr lang="ar-IQ" sz="2300" kern="1200" dirty="0" smtClean="0"/>
            <a:t>انتهاء المدة المحددة للعمل بقانون معين </a:t>
          </a:r>
          <a:endParaRPr lang="ar-IQ" sz="2300" kern="1200" dirty="0"/>
        </a:p>
        <a:p>
          <a:pPr marL="228600" lvl="1" indent="-228600" algn="r" defTabSz="1022350" rtl="1">
            <a:lnSpc>
              <a:spcPct val="90000"/>
            </a:lnSpc>
            <a:spcBef>
              <a:spcPct val="0"/>
            </a:spcBef>
            <a:spcAft>
              <a:spcPct val="20000"/>
            </a:spcAft>
            <a:buChar char="••"/>
          </a:pPr>
          <a:r>
            <a:rPr lang="ar-IQ" sz="2300" kern="1200" dirty="0" smtClean="0"/>
            <a:t>اذا لم يستوف التشريع شرطاً تطلبه الدستور</a:t>
          </a:r>
          <a:endParaRPr lang="ar-IQ" sz="2300" kern="1200" dirty="0"/>
        </a:p>
      </dsp:txBody>
      <dsp:txXfrm>
        <a:off x="0" y="895846"/>
        <a:ext cx="8229600" cy="1800900"/>
      </dsp:txXfrm>
    </dsp:sp>
    <dsp:sp modelId="{EFADAB63-E5BA-441E-A0B2-B408BB95094F}">
      <dsp:nvSpPr>
        <dsp:cNvPr id="0" name=""/>
        <dsp:cNvSpPr/>
      </dsp:nvSpPr>
      <dsp:spPr>
        <a:xfrm>
          <a:off x="0" y="2696746"/>
          <a:ext cx="8229600" cy="70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r" defTabSz="1333500" rtl="1">
            <a:lnSpc>
              <a:spcPct val="90000"/>
            </a:lnSpc>
            <a:spcBef>
              <a:spcPct val="0"/>
            </a:spcBef>
            <a:spcAft>
              <a:spcPct val="35000"/>
            </a:spcAft>
          </a:pPr>
          <a:r>
            <a:rPr lang="ar-IQ" sz="3000" kern="1200" dirty="0" smtClean="0"/>
            <a:t>الإلغاء الضمني </a:t>
          </a:r>
          <a:endParaRPr lang="ar-IQ" sz="3000" kern="1200" dirty="0"/>
        </a:p>
      </dsp:txBody>
      <dsp:txXfrm>
        <a:off x="34269" y="2731015"/>
        <a:ext cx="8161062" cy="633462"/>
      </dsp:txXfrm>
    </dsp:sp>
    <dsp:sp modelId="{E52A8460-0FD7-41AE-B8B7-CF676EDFDB0D}">
      <dsp:nvSpPr>
        <dsp:cNvPr id="0" name=""/>
        <dsp:cNvSpPr/>
      </dsp:nvSpPr>
      <dsp:spPr>
        <a:xfrm>
          <a:off x="0" y="3398746"/>
          <a:ext cx="8229600" cy="1366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r" defTabSz="1022350" rtl="1">
            <a:lnSpc>
              <a:spcPct val="90000"/>
            </a:lnSpc>
            <a:spcBef>
              <a:spcPct val="0"/>
            </a:spcBef>
            <a:spcAft>
              <a:spcPct val="20000"/>
            </a:spcAft>
            <a:buChar char="••"/>
          </a:pPr>
          <a:r>
            <a:rPr lang="ar-IQ" sz="2300" kern="1200" dirty="0" smtClean="0"/>
            <a:t>تجيء احكام تشريع لاحق متعارضة مع احكام تشريع سابق كلياً او جزئياً دون ان ينص المشرع في النص اللاحق بإلغاء النص التشريعي السابق</a:t>
          </a:r>
          <a:endParaRPr lang="ar-IQ" sz="2300" kern="1200" dirty="0"/>
        </a:p>
        <a:p>
          <a:pPr marL="228600" lvl="1" indent="-228600" algn="r" defTabSz="1022350" rtl="1">
            <a:lnSpc>
              <a:spcPct val="90000"/>
            </a:lnSpc>
            <a:spcBef>
              <a:spcPct val="0"/>
            </a:spcBef>
            <a:spcAft>
              <a:spcPct val="20000"/>
            </a:spcAft>
            <a:buChar char="••"/>
          </a:pPr>
          <a:r>
            <a:rPr lang="ar-IQ" sz="2300" kern="1200" dirty="0" smtClean="0"/>
            <a:t>ان يقوم التشريع اللاحق بإعادة تنظيم وضع قانوني تناوله تشريع سابق بالتنظيم دون ان ينص على الغاء التشريع القديم  </a:t>
          </a:r>
          <a:endParaRPr lang="ar-IQ" sz="2300" kern="1200" dirty="0"/>
        </a:p>
      </dsp:txBody>
      <dsp:txXfrm>
        <a:off x="0" y="3398746"/>
        <a:ext cx="8229600" cy="13662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BE573E6-16B4-4988-B4C3-622545E198B4}" type="datetimeFigureOut">
              <a:rPr lang="ar-IQ" smtClean="0"/>
              <a:t>02/01/1441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6DCCBC9-B3FE-48C0-9A6D-72406F8D8563}" type="slidenum">
              <a:rPr lang="ar-IQ" smtClean="0"/>
              <a:t>‹#›</a:t>
            </a:fld>
            <a:endParaRPr lang="ar-IQ"/>
          </a:p>
        </p:txBody>
      </p:sp>
    </p:spTree>
    <p:extLst>
      <p:ext uri="{BB962C8B-B14F-4D97-AF65-F5344CB8AC3E}">
        <p14:creationId xmlns:p14="http://schemas.microsoft.com/office/powerpoint/2010/main" val="3973230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BE573E6-16B4-4988-B4C3-622545E198B4}" type="datetimeFigureOut">
              <a:rPr lang="ar-IQ" smtClean="0"/>
              <a:t>02/01/1441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6DCCBC9-B3FE-48C0-9A6D-72406F8D8563}" type="slidenum">
              <a:rPr lang="ar-IQ" smtClean="0"/>
              <a:t>‹#›</a:t>
            </a:fld>
            <a:endParaRPr lang="ar-IQ"/>
          </a:p>
        </p:txBody>
      </p:sp>
    </p:spTree>
    <p:extLst>
      <p:ext uri="{BB962C8B-B14F-4D97-AF65-F5344CB8AC3E}">
        <p14:creationId xmlns:p14="http://schemas.microsoft.com/office/powerpoint/2010/main" val="1842237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BE573E6-16B4-4988-B4C3-622545E198B4}" type="datetimeFigureOut">
              <a:rPr lang="ar-IQ" smtClean="0"/>
              <a:t>02/01/1441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6DCCBC9-B3FE-48C0-9A6D-72406F8D8563}" type="slidenum">
              <a:rPr lang="ar-IQ" smtClean="0"/>
              <a:t>‹#›</a:t>
            </a:fld>
            <a:endParaRPr lang="ar-IQ"/>
          </a:p>
        </p:txBody>
      </p:sp>
    </p:spTree>
    <p:extLst>
      <p:ext uri="{BB962C8B-B14F-4D97-AF65-F5344CB8AC3E}">
        <p14:creationId xmlns:p14="http://schemas.microsoft.com/office/powerpoint/2010/main" val="88470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BE573E6-16B4-4988-B4C3-622545E198B4}" type="datetimeFigureOut">
              <a:rPr lang="ar-IQ" smtClean="0"/>
              <a:t>02/01/1441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6DCCBC9-B3FE-48C0-9A6D-72406F8D8563}" type="slidenum">
              <a:rPr lang="ar-IQ" smtClean="0"/>
              <a:t>‹#›</a:t>
            </a:fld>
            <a:endParaRPr lang="ar-IQ"/>
          </a:p>
        </p:txBody>
      </p:sp>
    </p:spTree>
    <p:extLst>
      <p:ext uri="{BB962C8B-B14F-4D97-AF65-F5344CB8AC3E}">
        <p14:creationId xmlns:p14="http://schemas.microsoft.com/office/powerpoint/2010/main" val="79145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BE573E6-16B4-4988-B4C3-622545E198B4}" type="datetimeFigureOut">
              <a:rPr lang="ar-IQ" smtClean="0"/>
              <a:t>02/01/1441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6DCCBC9-B3FE-48C0-9A6D-72406F8D8563}" type="slidenum">
              <a:rPr lang="ar-IQ" smtClean="0"/>
              <a:t>‹#›</a:t>
            </a:fld>
            <a:endParaRPr lang="ar-IQ"/>
          </a:p>
        </p:txBody>
      </p:sp>
    </p:spTree>
    <p:extLst>
      <p:ext uri="{BB962C8B-B14F-4D97-AF65-F5344CB8AC3E}">
        <p14:creationId xmlns:p14="http://schemas.microsoft.com/office/powerpoint/2010/main" val="2686880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BE573E6-16B4-4988-B4C3-622545E198B4}" type="datetimeFigureOut">
              <a:rPr lang="ar-IQ" smtClean="0"/>
              <a:t>02/01/1441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6DCCBC9-B3FE-48C0-9A6D-72406F8D8563}" type="slidenum">
              <a:rPr lang="ar-IQ" smtClean="0"/>
              <a:t>‹#›</a:t>
            </a:fld>
            <a:endParaRPr lang="ar-IQ"/>
          </a:p>
        </p:txBody>
      </p:sp>
    </p:spTree>
    <p:extLst>
      <p:ext uri="{BB962C8B-B14F-4D97-AF65-F5344CB8AC3E}">
        <p14:creationId xmlns:p14="http://schemas.microsoft.com/office/powerpoint/2010/main" val="2823005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BE573E6-16B4-4988-B4C3-622545E198B4}" type="datetimeFigureOut">
              <a:rPr lang="ar-IQ" smtClean="0"/>
              <a:t>02/01/1441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6DCCBC9-B3FE-48C0-9A6D-72406F8D8563}" type="slidenum">
              <a:rPr lang="ar-IQ" smtClean="0"/>
              <a:t>‹#›</a:t>
            </a:fld>
            <a:endParaRPr lang="ar-IQ"/>
          </a:p>
        </p:txBody>
      </p:sp>
    </p:spTree>
    <p:extLst>
      <p:ext uri="{BB962C8B-B14F-4D97-AF65-F5344CB8AC3E}">
        <p14:creationId xmlns:p14="http://schemas.microsoft.com/office/powerpoint/2010/main" val="362308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BE573E6-16B4-4988-B4C3-622545E198B4}" type="datetimeFigureOut">
              <a:rPr lang="ar-IQ" smtClean="0"/>
              <a:t>02/01/1441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6DCCBC9-B3FE-48C0-9A6D-72406F8D8563}" type="slidenum">
              <a:rPr lang="ar-IQ" smtClean="0"/>
              <a:t>‹#›</a:t>
            </a:fld>
            <a:endParaRPr lang="ar-IQ"/>
          </a:p>
        </p:txBody>
      </p:sp>
    </p:spTree>
    <p:extLst>
      <p:ext uri="{BB962C8B-B14F-4D97-AF65-F5344CB8AC3E}">
        <p14:creationId xmlns:p14="http://schemas.microsoft.com/office/powerpoint/2010/main" val="2435277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BE573E6-16B4-4988-B4C3-622545E198B4}" type="datetimeFigureOut">
              <a:rPr lang="ar-IQ" smtClean="0"/>
              <a:t>02/01/1441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6DCCBC9-B3FE-48C0-9A6D-72406F8D8563}" type="slidenum">
              <a:rPr lang="ar-IQ" smtClean="0"/>
              <a:t>‹#›</a:t>
            </a:fld>
            <a:endParaRPr lang="ar-IQ"/>
          </a:p>
        </p:txBody>
      </p:sp>
    </p:spTree>
    <p:extLst>
      <p:ext uri="{BB962C8B-B14F-4D97-AF65-F5344CB8AC3E}">
        <p14:creationId xmlns:p14="http://schemas.microsoft.com/office/powerpoint/2010/main" val="833173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BE573E6-16B4-4988-B4C3-622545E198B4}" type="datetimeFigureOut">
              <a:rPr lang="ar-IQ" smtClean="0"/>
              <a:t>02/01/1441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6DCCBC9-B3FE-48C0-9A6D-72406F8D8563}" type="slidenum">
              <a:rPr lang="ar-IQ" smtClean="0"/>
              <a:t>‹#›</a:t>
            </a:fld>
            <a:endParaRPr lang="ar-IQ"/>
          </a:p>
        </p:txBody>
      </p:sp>
    </p:spTree>
    <p:extLst>
      <p:ext uri="{BB962C8B-B14F-4D97-AF65-F5344CB8AC3E}">
        <p14:creationId xmlns:p14="http://schemas.microsoft.com/office/powerpoint/2010/main" val="2389245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BE573E6-16B4-4988-B4C3-622545E198B4}" type="datetimeFigureOut">
              <a:rPr lang="ar-IQ" smtClean="0"/>
              <a:t>02/01/1441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6DCCBC9-B3FE-48C0-9A6D-72406F8D8563}" type="slidenum">
              <a:rPr lang="ar-IQ" smtClean="0"/>
              <a:t>‹#›</a:t>
            </a:fld>
            <a:endParaRPr lang="ar-IQ"/>
          </a:p>
        </p:txBody>
      </p:sp>
    </p:spTree>
    <p:extLst>
      <p:ext uri="{BB962C8B-B14F-4D97-AF65-F5344CB8AC3E}">
        <p14:creationId xmlns:p14="http://schemas.microsoft.com/office/powerpoint/2010/main" val="1768972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BE573E6-16B4-4988-B4C3-622545E198B4}" type="datetimeFigureOut">
              <a:rPr lang="ar-IQ" smtClean="0"/>
              <a:t>02/01/1441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6DCCBC9-B3FE-48C0-9A6D-72406F8D8563}" type="slidenum">
              <a:rPr lang="ar-IQ" smtClean="0"/>
              <a:t>‹#›</a:t>
            </a:fld>
            <a:endParaRPr lang="ar-IQ"/>
          </a:p>
        </p:txBody>
      </p:sp>
    </p:spTree>
    <p:extLst>
      <p:ext uri="{BB962C8B-B14F-4D97-AF65-F5344CB8AC3E}">
        <p14:creationId xmlns:p14="http://schemas.microsoft.com/office/powerpoint/2010/main" val="2178671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الفصل الرابع </a:t>
            </a:r>
            <a:br>
              <a:rPr lang="ar-IQ" dirty="0" smtClean="0"/>
            </a:br>
            <a:r>
              <a:rPr lang="ar-IQ" dirty="0" smtClean="0"/>
              <a:t>الفرع الخامس </a:t>
            </a:r>
            <a:endParaRPr lang="ar-IQ" dirty="0"/>
          </a:p>
        </p:txBody>
      </p:sp>
      <p:sp>
        <p:nvSpPr>
          <p:cNvPr id="3" name="عنوان فرعي 2"/>
          <p:cNvSpPr>
            <a:spLocks noGrp="1"/>
          </p:cNvSpPr>
          <p:nvPr>
            <p:ph type="subTitle" idx="1"/>
          </p:nvPr>
        </p:nvSpPr>
        <p:spPr/>
        <p:txBody>
          <a:bodyPr/>
          <a:lstStyle/>
          <a:p>
            <a:r>
              <a:rPr lang="ar-IQ" dirty="0" smtClean="0">
                <a:solidFill>
                  <a:schemeClr val="tx1"/>
                </a:solidFill>
              </a:rPr>
              <a:t>الغاء التشريع </a:t>
            </a:r>
            <a:endParaRPr lang="ar-IQ" dirty="0">
              <a:solidFill>
                <a:schemeClr val="tx1"/>
              </a:solidFill>
            </a:endParaRPr>
          </a:p>
        </p:txBody>
      </p:sp>
    </p:spTree>
    <p:extLst>
      <p:ext uri="{BB962C8B-B14F-4D97-AF65-F5344CB8AC3E}">
        <p14:creationId xmlns:p14="http://schemas.microsoft.com/office/powerpoint/2010/main" val="1028736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معنى الإلغاء </a:t>
            </a:r>
            <a:endParaRPr lang="ar-IQ" dirty="0"/>
          </a:p>
        </p:txBody>
      </p:sp>
      <p:sp>
        <p:nvSpPr>
          <p:cNvPr id="3" name="عنصر نائب للمحتوى 2"/>
          <p:cNvSpPr>
            <a:spLocks noGrp="1"/>
          </p:cNvSpPr>
          <p:nvPr>
            <p:ph idx="1"/>
          </p:nvPr>
        </p:nvSpPr>
        <p:spPr/>
        <p:txBody>
          <a:bodyPr/>
          <a:lstStyle/>
          <a:p>
            <a:pPr marL="0" indent="0">
              <a:buNone/>
            </a:pPr>
            <a:r>
              <a:rPr lang="ar-IQ" dirty="0" smtClean="0"/>
              <a:t>هو( انهاء العمل بالنص التشريعي و رفع قوته الملزمة )</a:t>
            </a:r>
          </a:p>
          <a:p>
            <a:pPr marL="0" indent="0">
              <a:buNone/>
            </a:pPr>
            <a:r>
              <a:rPr lang="ar-IQ" dirty="0" smtClean="0"/>
              <a:t>حكمة الإلغاء :</a:t>
            </a:r>
          </a:p>
          <a:p>
            <a:pPr marL="0" indent="0">
              <a:buNone/>
            </a:pPr>
            <a:r>
              <a:rPr lang="ar-IQ" dirty="0" smtClean="0"/>
              <a:t>ان الحكمة في ذلك هو لانتفاء المصلحة من العمل بتشريع سابق لأن التشريع يهدف الى تحقيق المصالح فإذا ثبت ان المصالح لا تتحقق في ظل تشريع جامد ما فان المشرع يعمد الى الغائه .</a:t>
            </a:r>
          </a:p>
          <a:p>
            <a:pPr marL="0" indent="0">
              <a:buNone/>
            </a:pPr>
            <a:r>
              <a:rPr lang="ar-IQ" dirty="0" smtClean="0"/>
              <a:t>و بذلك فان السلطة التشريعية هي المختصة فقط في الغاء تشريع ما </a:t>
            </a:r>
            <a:endParaRPr lang="ar-IQ" dirty="0"/>
          </a:p>
        </p:txBody>
      </p:sp>
    </p:spTree>
    <p:extLst>
      <p:ext uri="{BB962C8B-B14F-4D97-AF65-F5344CB8AC3E}">
        <p14:creationId xmlns:p14="http://schemas.microsoft.com/office/powerpoint/2010/main" val="2719311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lstStyle/>
          <a:p>
            <a:r>
              <a:rPr lang="ar-IQ" dirty="0" smtClean="0"/>
              <a:t>أنواع الإلغاء </a:t>
            </a:r>
            <a:endParaRPr lang="ar-IQ"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265542204"/>
              </p:ext>
            </p:extLst>
          </p:nvPr>
        </p:nvGraphicFramePr>
        <p:xfrm>
          <a:off x="457200" y="1268760"/>
          <a:ext cx="8229600" cy="4857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208384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157</Words>
  <Application>Microsoft Office PowerPoint</Application>
  <PresentationFormat>On-screen Show (4:3)</PresentationFormat>
  <Paragraphs>16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نسق Office</vt:lpstr>
      <vt:lpstr>الفصل الرابع  الفرع الخامس </vt:lpstr>
      <vt:lpstr>معنى الإلغاء </vt:lpstr>
      <vt:lpstr>أنواع الإلغاء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  الفرع الخامس</dc:title>
  <dc:creator>Windows User</dc:creator>
  <cp:lastModifiedBy>Maher</cp:lastModifiedBy>
  <cp:revision>11</cp:revision>
  <dcterms:created xsi:type="dcterms:W3CDTF">2019-07-26T18:38:01Z</dcterms:created>
  <dcterms:modified xsi:type="dcterms:W3CDTF">2019-09-01T09:45:53Z</dcterms:modified>
</cp:coreProperties>
</file>