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0"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29" d="100"/>
          <a:sy n="29" d="100"/>
        </p:scale>
        <p:origin x="-5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ED35E60-AD68-4D7D-B154-3EF87E0E2C86}" type="datetimeFigureOut">
              <a:rPr lang="ar-IQ" smtClean="0"/>
              <a:t>02/01/1441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13635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ED35E60-AD68-4D7D-B154-3EF87E0E2C86}" type="datetimeFigureOut">
              <a:rPr lang="ar-IQ" smtClean="0"/>
              <a:t>02/01/1441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2097827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ED35E60-AD68-4D7D-B154-3EF87E0E2C86}" type="datetimeFigureOut">
              <a:rPr lang="ar-IQ" smtClean="0"/>
              <a:t>02/01/1441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2020498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ED35E60-AD68-4D7D-B154-3EF87E0E2C86}" type="datetimeFigureOut">
              <a:rPr lang="ar-IQ" smtClean="0"/>
              <a:t>02/01/1441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427960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ED35E60-AD68-4D7D-B154-3EF87E0E2C86}" type="datetimeFigureOut">
              <a:rPr lang="ar-IQ" smtClean="0"/>
              <a:t>02/01/1441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1416718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ED35E60-AD68-4D7D-B154-3EF87E0E2C86}" type="datetimeFigureOut">
              <a:rPr lang="ar-IQ" smtClean="0"/>
              <a:t>02/01/1441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3320863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ED35E60-AD68-4D7D-B154-3EF87E0E2C86}" type="datetimeFigureOut">
              <a:rPr lang="ar-IQ" smtClean="0"/>
              <a:t>02/01/1441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2809413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ED35E60-AD68-4D7D-B154-3EF87E0E2C86}" type="datetimeFigureOut">
              <a:rPr lang="ar-IQ" smtClean="0"/>
              <a:t>02/01/1441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3223859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ED35E60-AD68-4D7D-B154-3EF87E0E2C86}" type="datetimeFigureOut">
              <a:rPr lang="ar-IQ" smtClean="0"/>
              <a:t>02/01/1441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4217061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D35E60-AD68-4D7D-B154-3EF87E0E2C86}" type="datetimeFigureOut">
              <a:rPr lang="ar-IQ" smtClean="0"/>
              <a:t>02/01/1441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76155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D35E60-AD68-4D7D-B154-3EF87E0E2C86}" type="datetimeFigureOut">
              <a:rPr lang="ar-IQ" smtClean="0"/>
              <a:t>02/01/1441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FC1F425-0BD1-4773-A23F-790FD275F2B7}" type="slidenum">
              <a:rPr lang="ar-IQ" smtClean="0"/>
              <a:t>‹#›</a:t>
            </a:fld>
            <a:endParaRPr lang="ar-IQ"/>
          </a:p>
        </p:txBody>
      </p:sp>
    </p:spTree>
    <p:extLst>
      <p:ext uri="{BB962C8B-B14F-4D97-AF65-F5344CB8AC3E}">
        <p14:creationId xmlns:p14="http://schemas.microsoft.com/office/powerpoint/2010/main" val="318135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ED35E60-AD68-4D7D-B154-3EF87E0E2C86}" type="datetimeFigureOut">
              <a:rPr lang="ar-IQ" smtClean="0"/>
              <a:t>02/01/1441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FC1F425-0BD1-4773-A23F-790FD275F2B7}" type="slidenum">
              <a:rPr lang="ar-IQ" smtClean="0"/>
              <a:t>‹#›</a:t>
            </a:fld>
            <a:endParaRPr lang="ar-IQ"/>
          </a:p>
        </p:txBody>
      </p:sp>
    </p:spTree>
    <p:extLst>
      <p:ext uri="{BB962C8B-B14F-4D97-AF65-F5344CB8AC3E}">
        <p14:creationId xmlns:p14="http://schemas.microsoft.com/office/powerpoint/2010/main" val="3275644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الفصل الرابع </a:t>
            </a:r>
            <a:br>
              <a:rPr lang="ar-IQ" dirty="0" smtClean="0"/>
            </a:br>
            <a:endParaRPr lang="ar-IQ" dirty="0"/>
          </a:p>
        </p:txBody>
      </p:sp>
      <p:sp>
        <p:nvSpPr>
          <p:cNvPr id="3" name="عنوان فرعي 2"/>
          <p:cNvSpPr>
            <a:spLocks noGrp="1"/>
          </p:cNvSpPr>
          <p:nvPr>
            <p:ph type="subTitle" idx="1"/>
          </p:nvPr>
        </p:nvSpPr>
        <p:spPr/>
        <p:txBody>
          <a:bodyPr/>
          <a:lstStyle/>
          <a:p>
            <a:r>
              <a:rPr lang="ar-IQ" dirty="0" smtClean="0">
                <a:solidFill>
                  <a:schemeClr val="tx1"/>
                </a:solidFill>
              </a:rPr>
              <a:t>سريان القانون من حيث الزمان </a:t>
            </a:r>
            <a:endParaRPr lang="ar-IQ" dirty="0">
              <a:solidFill>
                <a:schemeClr val="tx1"/>
              </a:solidFill>
            </a:endParaRPr>
          </a:p>
        </p:txBody>
      </p:sp>
    </p:spTree>
    <p:extLst>
      <p:ext uri="{BB962C8B-B14F-4D97-AF65-F5344CB8AC3E}">
        <p14:creationId xmlns:p14="http://schemas.microsoft.com/office/powerpoint/2010/main" val="805833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مبدأ عدم رجعية القوانين </a:t>
            </a:r>
            <a:endParaRPr lang="ar-IQ" dirty="0"/>
          </a:p>
        </p:txBody>
      </p:sp>
      <p:sp>
        <p:nvSpPr>
          <p:cNvPr id="3" name="عنصر نائب للمحتوى 2"/>
          <p:cNvSpPr>
            <a:spLocks noGrp="1"/>
          </p:cNvSpPr>
          <p:nvPr>
            <p:ph idx="1"/>
          </p:nvPr>
        </p:nvSpPr>
        <p:spPr/>
        <p:txBody>
          <a:bodyPr/>
          <a:lstStyle/>
          <a:p>
            <a:pPr marL="0" indent="0">
              <a:buNone/>
            </a:pPr>
            <a:r>
              <a:rPr lang="ar-IQ" dirty="0" smtClean="0"/>
              <a:t>يقصد بهذا ا</a:t>
            </a:r>
            <a:r>
              <a:rPr lang="ar-IQ" dirty="0"/>
              <a:t>ل</a:t>
            </a:r>
            <a:r>
              <a:rPr lang="ar-IQ" dirty="0" smtClean="0"/>
              <a:t>مبدأ  (( عدم سريان حكم القانون على الوقائع و التصرفات وآثارها التي تمت قبل </a:t>
            </a:r>
            <a:r>
              <a:rPr lang="ar-IQ" dirty="0" err="1" smtClean="0"/>
              <a:t>نفاذه</a:t>
            </a:r>
            <a:r>
              <a:rPr lang="ar-IQ" dirty="0" smtClean="0"/>
              <a:t> )) و هو المبدأ الذ تسنده ثلاث حجج هي : </a:t>
            </a:r>
          </a:p>
          <a:p>
            <a:pPr marL="0" indent="0">
              <a:buNone/>
            </a:pPr>
            <a:r>
              <a:rPr lang="ar-IQ" dirty="0" smtClean="0"/>
              <a:t>المنطق </a:t>
            </a:r>
          </a:p>
          <a:p>
            <a:pPr marL="0" indent="0">
              <a:buNone/>
            </a:pPr>
            <a:r>
              <a:rPr lang="ar-IQ" dirty="0" smtClean="0"/>
              <a:t>العدل </a:t>
            </a:r>
          </a:p>
          <a:p>
            <a:pPr marL="0" indent="0">
              <a:buNone/>
            </a:pPr>
            <a:r>
              <a:rPr lang="ar-IQ" dirty="0" smtClean="0"/>
              <a:t>المصلحة </a:t>
            </a:r>
            <a:endParaRPr lang="ar-IQ" dirty="0"/>
          </a:p>
        </p:txBody>
      </p:sp>
    </p:spTree>
    <p:extLst>
      <p:ext uri="{BB962C8B-B14F-4D97-AF65-F5344CB8AC3E}">
        <p14:creationId xmlns:p14="http://schemas.microsoft.com/office/powerpoint/2010/main" val="1213333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714202"/>
          </a:xfrm>
        </p:spPr>
        <p:txBody>
          <a:bodyPr/>
          <a:lstStyle/>
          <a:p>
            <a:r>
              <a:rPr lang="ar-IQ" dirty="0"/>
              <a:t>مبدأ عدم رجعية القوانين </a:t>
            </a:r>
            <a:r>
              <a:rPr lang="ar-IQ" dirty="0" smtClean="0"/>
              <a:t>في القانون العراقي </a:t>
            </a:r>
            <a:endParaRPr lang="ar-IQ" dirty="0"/>
          </a:p>
        </p:txBody>
      </p:sp>
      <p:sp>
        <p:nvSpPr>
          <p:cNvPr id="3" name="عنصر نائب للمحتوى 2"/>
          <p:cNvSpPr>
            <a:spLocks noGrp="1"/>
          </p:cNvSpPr>
          <p:nvPr>
            <p:ph idx="1"/>
          </p:nvPr>
        </p:nvSpPr>
        <p:spPr>
          <a:xfrm>
            <a:off x="457200" y="2204864"/>
            <a:ext cx="8229600" cy="3921299"/>
          </a:xfrm>
        </p:spPr>
        <p:txBody>
          <a:bodyPr/>
          <a:lstStyle/>
          <a:p>
            <a:pPr marL="0" indent="0">
              <a:buNone/>
            </a:pPr>
            <a:r>
              <a:rPr lang="ar-IQ" dirty="0" smtClean="0"/>
              <a:t>نص القانون المدني العراقي اسوة بكثير من القوانين المدنية على هذا المبدأ ، فنص في الفقرة (الأولى) من المادة (10) على </a:t>
            </a:r>
          </a:p>
          <a:p>
            <a:pPr marL="0" indent="0">
              <a:buNone/>
            </a:pPr>
            <a:r>
              <a:rPr lang="ar-IQ" dirty="0" smtClean="0"/>
              <a:t>( لا يعمل بالقانون إلا من وقت صيرورته نافذاً فلا يسري على ما سبق من الوقائع إلا اذا وجد نص في القانون الجديد يقضي بغير ذلك أو كان القانون الجديد متعلقاً بالنظام العام أو الآداب ) </a:t>
            </a:r>
            <a:endParaRPr lang="ar-IQ" dirty="0"/>
          </a:p>
        </p:txBody>
      </p:sp>
    </p:spTree>
    <p:extLst>
      <p:ext uri="{BB962C8B-B14F-4D97-AF65-F5344CB8AC3E}">
        <p14:creationId xmlns:p14="http://schemas.microsoft.com/office/powerpoint/2010/main" val="786921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الاستثناءات التي ترد على </a:t>
            </a:r>
            <a:r>
              <a:rPr lang="ar-IQ" dirty="0"/>
              <a:t>مبدأ عدم رجعية القوانين </a:t>
            </a:r>
          </a:p>
        </p:txBody>
      </p:sp>
      <p:sp>
        <p:nvSpPr>
          <p:cNvPr id="3" name="عنصر نائب للمحتوى 2"/>
          <p:cNvSpPr>
            <a:spLocks noGrp="1"/>
          </p:cNvSpPr>
          <p:nvPr>
            <p:ph idx="1"/>
          </p:nvPr>
        </p:nvSpPr>
        <p:spPr/>
        <p:txBody>
          <a:bodyPr/>
          <a:lstStyle/>
          <a:p>
            <a:pPr marL="0" indent="0">
              <a:buNone/>
            </a:pPr>
            <a:r>
              <a:rPr lang="ar-IQ" dirty="0" smtClean="0"/>
              <a:t>ابرز الاستثناءات التي سلم بها التشريع و الفقه على هذا المبدأ هي : </a:t>
            </a:r>
          </a:p>
          <a:p>
            <a:pPr marL="0" indent="0">
              <a:buNone/>
            </a:pPr>
            <a:r>
              <a:rPr lang="ar-IQ" dirty="0" smtClean="0"/>
              <a:t>النص الصريح </a:t>
            </a:r>
          </a:p>
          <a:p>
            <a:pPr marL="0" indent="0">
              <a:buNone/>
            </a:pPr>
            <a:r>
              <a:rPr lang="ar-IQ" dirty="0" smtClean="0"/>
              <a:t>القانون التفسيري </a:t>
            </a:r>
          </a:p>
          <a:p>
            <a:pPr marL="0" indent="0">
              <a:buNone/>
            </a:pPr>
            <a:r>
              <a:rPr lang="ar-IQ" dirty="0" smtClean="0"/>
              <a:t>القانون المتعلق بالنظام العام </a:t>
            </a:r>
          </a:p>
          <a:p>
            <a:pPr marL="0" indent="0">
              <a:buNone/>
            </a:pPr>
            <a:r>
              <a:rPr lang="ar-IQ" dirty="0" smtClean="0"/>
              <a:t>القانون الجنائي الاصلح للمتهم </a:t>
            </a:r>
            <a:endParaRPr lang="ar-IQ" dirty="0"/>
          </a:p>
        </p:txBody>
      </p:sp>
    </p:spTree>
    <p:extLst>
      <p:ext uri="{BB962C8B-B14F-4D97-AF65-F5344CB8AC3E}">
        <p14:creationId xmlns:p14="http://schemas.microsoft.com/office/powerpoint/2010/main" val="369048194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142</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نسق Office</vt:lpstr>
      <vt:lpstr>الفصل الرابع  </vt:lpstr>
      <vt:lpstr>مبدأ عدم رجعية القوانين </vt:lpstr>
      <vt:lpstr>مبدأ عدم رجعية القوانين في القانون العراقي </vt:lpstr>
      <vt:lpstr>الاستثناءات التي ترد على مبدأ عدم رجعية القوانين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dc:title>
  <dc:creator>Windows User</dc:creator>
  <cp:lastModifiedBy>Maher</cp:lastModifiedBy>
  <cp:revision>10</cp:revision>
  <dcterms:created xsi:type="dcterms:W3CDTF">2019-07-21T15:30:44Z</dcterms:created>
  <dcterms:modified xsi:type="dcterms:W3CDTF">2019-09-01T09:49:40Z</dcterms:modified>
</cp:coreProperties>
</file>