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6" r:id="rId1"/>
  </p:sldMasterIdLst>
  <p:sldIdLst>
    <p:sldId id="256" r:id="rId2"/>
    <p:sldId id="257" r:id="rId3"/>
    <p:sldId id="258" r:id="rId4"/>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7" name="مثلث متساوي الساقين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عنوان 7"/>
          <p:cNvSpPr>
            <a:spLocks noGrp="1"/>
          </p:cNvSpPr>
          <p:nvPr>
            <p:ph type="ctrTitle"/>
          </p:nvPr>
        </p:nvSpPr>
        <p:spPr>
          <a:xfrm>
            <a:off x="540544" y="776288"/>
            <a:ext cx="8062912" cy="1470025"/>
          </a:xfrm>
        </p:spPr>
        <p:txBody>
          <a:bodyPr anchor="b">
            <a:normAutofit/>
          </a:bodyPr>
          <a:lstStyle>
            <a:lvl1pPr algn="r">
              <a:defRPr sz="4400"/>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a:xfrm>
            <a:off x="1371600" y="6012656"/>
            <a:ext cx="5791200" cy="365125"/>
          </a:xfrm>
        </p:spPr>
        <p:txBody>
          <a:bodyPr tIns="0" bIns="0" anchor="t"/>
          <a:lstStyle>
            <a:lvl1pPr algn="r">
              <a:defRPr sz="1000"/>
            </a:lvl1pPr>
          </a:lstStyle>
          <a:p>
            <a:fld id="{AFB1AC6A-5826-4699-B966-0CF5EBA35E25}" type="datetimeFigureOut">
              <a:rPr lang="ar-IQ" smtClean="0"/>
              <a:t>15/04/1441</a:t>
            </a:fld>
            <a:endParaRPr lang="ar-IQ"/>
          </a:p>
        </p:txBody>
      </p:sp>
      <p:sp>
        <p:nvSpPr>
          <p:cNvPr id="17" name="عنصر نائب للتذييل 16"/>
          <p:cNvSpPr>
            <a:spLocks noGrp="1"/>
          </p:cNvSpPr>
          <p:nvPr>
            <p:ph type="ftr" sz="quarter" idx="11"/>
          </p:nvPr>
        </p:nvSpPr>
        <p:spPr>
          <a:xfrm>
            <a:off x="1371600" y="5650704"/>
            <a:ext cx="5791200" cy="365125"/>
          </a:xfrm>
        </p:spPr>
        <p:txBody>
          <a:bodyPr tIns="0" bIns="0" anchor="b"/>
          <a:lstStyle>
            <a:lvl1pPr algn="r">
              <a:defRPr sz="1100"/>
            </a:lvl1pPr>
          </a:lstStyle>
          <a:p>
            <a:endParaRPr lang="ar-IQ"/>
          </a:p>
        </p:txBody>
      </p:sp>
      <p:sp>
        <p:nvSpPr>
          <p:cNvPr id="29" name="عنصر نائب لرقم الشريحة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B4495C4F-7D76-4E5E-ADD5-AFA44F9D855A}"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AFB1AC6A-5826-4699-B966-0CF5EBA35E25}" type="datetimeFigureOut">
              <a:rPr lang="ar-IQ" smtClean="0"/>
              <a:t>15/04/1441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4495C4F-7D76-4E5E-ADD5-AFA44F9D855A}"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781800" y="381000"/>
            <a:ext cx="1905000" cy="5486400"/>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381000"/>
            <a:ext cx="6248400" cy="5486400"/>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AFB1AC6A-5826-4699-B966-0CF5EBA35E25}" type="datetimeFigureOut">
              <a:rPr lang="ar-IQ" smtClean="0"/>
              <a:t>15/04/1441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4495C4F-7D76-4E5E-ADD5-AFA44F9D855A}"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67494"/>
            <a:ext cx="8229600" cy="1399032"/>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a:xfrm>
            <a:off x="457200" y="1882808"/>
            <a:ext cx="8229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a:xfrm>
            <a:off x="4791456" y="6480048"/>
            <a:ext cx="2133600" cy="301752"/>
          </a:xfrm>
        </p:spPr>
        <p:txBody>
          <a:bodyPr/>
          <a:lstStyle/>
          <a:p>
            <a:fld id="{AFB1AC6A-5826-4699-B966-0CF5EBA35E25}" type="datetimeFigureOut">
              <a:rPr lang="ar-IQ" smtClean="0"/>
              <a:t>15/04/1441</a:t>
            </a:fld>
            <a:endParaRPr lang="ar-IQ"/>
          </a:p>
        </p:txBody>
      </p:sp>
      <p:sp>
        <p:nvSpPr>
          <p:cNvPr id="5" name="عنصر نائب للتذييل 4"/>
          <p:cNvSpPr>
            <a:spLocks noGrp="1"/>
          </p:cNvSpPr>
          <p:nvPr>
            <p:ph type="ftr" sz="quarter" idx="11"/>
          </p:nvPr>
        </p:nvSpPr>
        <p:spPr>
          <a:xfrm>
            <a:off x="457200" y="6480969"/>
            <a:ext cx="4260056" cy="300831"/>
          </a:xfrm>
        </p:spPr>
        <p:txBody>
          <a:bodyPr/>
          <a:lstStyle/>
          <a:p>
            <a:endParaRPr lang="ar-IQ"/>
          </a:p>
        </p:txBody>
      </p:sp>
      <p:sp>
        <p:nvSpPr>
          <p:cNvPr id="6" name="عنصر نائب لرقم الشريحة 5"/>
          <p:cNvSpPr>
            <a:spLocks noGrp="1"/>
          </p:cNvSpPr>
          <p:nvPr>
            <p:ph type="sldNum" sz="quarter" idx="12"/>
          </p:nvPr>
        </p:nvSpPr>
        <p:spPr/>
        <p:txBody>
          <a:bodyPr/>
          <a:lstStyle/>
          <a:p>
            <a:fld id="{B4495C4F-7D76-4E5E-ADD5-AFA44F9D855A}"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2">
        <a:schemeClr val="bg1"/>
      </p:bgRef>
    </p:bg>
    <p:spTree>
      <p:nvGrpSpPr>
        <p:cNvPr id="1" name=""/>
        <p:cNvGrpSpPr/>
        <p:nvPr/>
      </p:nvGrpSpPr>
      <p:grpSpPr>
        <a:xfrm>
          <a:off x="0" y="0"/>
          <a:ext cx="0" cy="0"/>
          <a:chOff x="0" y="0"/>
          <a:chExt cx="0" cy="0"/>
        </a:xfrm>
      </p:grpSpPr>
      <p:sp>
        <p:nvSpPr>
          <p:cNvPr id="9" name="مثلث قائم الزاوية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مثلث متساوي الساقين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عنصر نائب للتاريخ 3"/>
          <p:cNvSpPr>
            <a:spLocks noGrp="1"/>
          </p:cNvSpPr>
          <p:nvPr>
            <p:ph type="dt" sz="half" idx="10"/>
          </p:nvPr>
        </p:nvSpPr>
        <p:spPr>
          <a:xfrm>
            <a:off x="6955632" y="6477000"/>
            <a:ext cx="2133600" cy="304800"/>
          </a:xfrm>
        </p:spPr>
        <p:txBody>
          <a:bodyPr/>
          <a:lstStyle/>
          <a:p>
            <a:fld id="{AFB1AC6A-5826-4699-B966-0CF5EBA35E25}" type="datetimeFigureOut">
              <a:rPr lang="ar-IQ" smtClean="0"/>
              <a:t>15/04/1441</a:t>
            </a:fld>
            <a:endParaRPr lang="ar-IQ"/>
          </a:p>
        </p:txBody>
      </p:sp>
      <p:sp>
        <p:nvSpPr>
          <p:cNvPr id="5" name="عنصر نائب للتذييل 4"/>
          <p:cNvSpPr>
            <a:spLocks noGrp="1"/>
          </p:cNvSpPr>
          <p:nvPr>
            <p:ph type="ftr" sz="quarter" idx="11"/>
          </p:nvPr>
        </p:nvSpPr>
        <p:spPr>
          <a:xfrm>
            <a:off x="2619376" y="6480969"/>
            <a:ext cx="4260056" cy="300831"/>
          </a:xfrm>
        </p:spPr>
        <p:txBody>
          <a:bodyPr/>
          <a:lstStyle/>
          <a:p>
            <a:endParaRPr lang="ar-IQ"/>
          </a:p>
        </p:txBody>
      </p:sp>
      <p:sp>
        <p:nvSpPr>
          <p:cNvPr id="6" name="عنصر نائب لرقم الشريحة 5"/>
          <p:cNvSpPr>
            <a:spLocks noGrp="1"/>
          </p:cNvSpPr>
          <p:nvPr>
            <p:ph type="sldNum" sz="quarter" idx="12"/>
          </p:nvPr>
        </p:nvSpPr>
        <p:spPr>
          <a:xfrm>
            <a:off x="8451056" y="809624"/>
            <a:ext cx="502920" cy="300831"/>
          </a:xfrm>
        </p:spPr>
        <p:txBody>
          <a:bodyPr/>
          <a:lstStyle/>
          <a:p>
            <a:fld id="{B4495C4F-7D76-4E5E-ADD5-AFA44F9D855A}" type="slidenum">
              <a:rPr lang="ar-IQ" smtClean="0"/>
              <a:t>‹#›</a:t>
            </a:fld>
            <a:endParaRPr lang="ar-IQ"/>
          </a:p>
        </p:txBody>
      </p:sp>
      <p:cxnSp>
        <p:nvCxnSpPr>
          <p:cNvPr id="11" name="رابط مستقيم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رابط مستقيم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عنوان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marL="0" algn="l">
              <a:defRPr/>
            </a:lvl1p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a:xfrm>
            <a:off x="4791456" y="6480969"/>
            <a:ext cx="2133600" cy="301752"/>
          </a:xfrm>
        </p:spPr>
        <p:txBody>
          <a:bodyPr/>
          <a:lstStyle/>
          <a:p>
            <a:fld id="{AFB1AC6A-5826-4699-B966-0CF5EBA35E25}" type="datetimeFigureOut">
              <a:rPr lang="ar-IQ" smtClean="0"/>
              <a:t>15/04/1441</a:t>
            </a:fld>
            <a:endParaRPr lang="ar-IQ"/>
          </a:p>
        </p:txBody>
      </p:sp>
      <p:sp>
        <p:nvSpPr>
          <p:cNvPr id="6" name="عنصر نائب للتذييل 5"/>
          <p:cNvSpPr>
            <a:spLocks noGrp="1"/>
          </p:cNvSpPr>
          <p:nvPr>
            <p:ph type="ftr" sz="quarter" idx="11"/>
          </p:nvPr>
        </p:nvSpPr>
        <p:spPr>
          <a:xfrm>
            <a:off x="457200" y="6480969"/>
            <a:ext cx="4260056" cy="301752"/>
          </a:xfrm>
        </p:spPr>
        <p:txBody>
          <a:bodyPr/>
          <a:lstStyle/>
          <a:p>
            <a:endParaRPr lang="ar-IQ"/>
          </a:p>
        </p:txBody>
      </p:sp>
      <p:sp>
        <p:nvSpPr>
          <p:cNvPr id="7" name="عنصر نائب لرقم الشريحة 6"/>
          <p:cNvSpPr>
            <a:spLocks noGrp="1"/>
          </p:cNvSpPr>
          <p:nvPr>
            <p:ph type="sldNum" sz="quarter" idx="12"/>
          </p:nvPr>
        </p:nvSpPr>
        <p:spPr>
          <a:xfrm>
            <a:off x="7589520" y="6480969"/>
            <a:ext cx="502920" cy="301752"/>
          </a:xfrm>
        </p:spPr>
        <p:txBody>
          <a:bodyPr/>
          <a:lstStyle/>
          <a:p>
            <a:fld id="{B4495C4F-7D76-4E5E-ADD5-AFA44F9D855A}"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a:xfrm>
            <a:off x="4791456" y="6480969"/>
            <a:ext cx="2130552" cy="301752"/>
          </a:xfrm>
        </p:spPr>
        <p:txBody>
          <a:bodyPr/>
          <a:lstStyle/>
          <a:p>
            <a:fld id="{AFB1AC6A-5826-4699-B966-0CF5EBA35E25}" type="datetimeFigureOut">
              <a:rPr lang="ar-IQ" smtClean="0"/>
              <a:t>15/04/1441</a:t>
            </a:fld>
            <a:endParaRPr lang="ar-IQ"/>
          </a:p>
        </p:txBody>
      </p:sp>
      <p:sp>
        <p:nvSpPr>
          <p:cNvPr id="8" name="عنصر نائب للتذييل 7"/>
          <p:cNvSpPr>
            <a:spLocks noGrp="1"/>
          </p:cNvSpPr>
          <p:nvPr>
            <p:ph type="ftr" sz="quarter" idx="11"/>
          </p:nvPr>
        </p:nvSpPr>
        <p:spPr>
          <a:xfrm>
            <a:off x="457200" y="6480969"/>
            <a:ext cx="4261104" cy="301752"/>
          </a:xfrm>
        </p:spPr>
        <p:txBody>
          <a:bodyPr/>
          <a:lstStyle/>
          <a:p>
            <a:endParaRPr lang="ar-IQ"/>
          </a:p>
        </p:txBody>
      </p:sp>
      <p:sp>
        <p:nvSpPr>
          <p:cNvPr id="9" name="عنصر نائب لرقم الشريحة 8"/>
          <p:cNvSpPr>
            <a:spLocks noGrp="1"/>
          </p:cNvSpPr>
          <p:nvPr>
            <p:ph type="sldNum" sz="quarter" idx="12"/>
          </p:nvPr>
        </p:nvSpPr>
        <p:spPr>
          <a:xfrm>
            <a:off x="7589520" y="6483096"/>
            <a:ext cx="502920" cy="301752"/>
          </a:xfrm>
        </p:spPr>
        <p:txBody>
          <a:bodyPr/>
          <a:lstStyle>
            <a:lvl1pPr algn="ctr">
              <a:defRPr/>
            </a:lvl1pPr>
          </a:lstStyle>
          <a:p>
            <a:fld id="{B4495C4F-7D76-4E5E-ADD5-AFA44F9D855A}"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b="0"/>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AFB1AC6A-5826-4699-B966-0CF5EBA35E25}" type="datetimeFigureOut">
              <a:rPr lang="ar-IQ" smtClean="0"/>
              <a:t>15/04/1441</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B4495C4F-7D76-4E5E-ADD5-AFA44F9D855A}"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a:xfrm>
            <a:off x="4791456" y="6480969"/>
            <a:ext cx="2133600" cy="301752"/>
          </a:xfrm>
        </p:spPr>
        <p:txBody>
          <a:bodyPr/>
          <a:lstStyle/>
          <a:p>
            <a:fld id="{AFB1AC6A-5826-4699-B966-0CF5EBA35E25}" type="datetimeFigureOut">
              <a:rPr lang="ar-IQ" smtClean="0"/>
              <a:t>15/04/1441</a:t>
            </a:fld>
            <a:endParaRPr lang="ar-IQ"/>
          </a:p>
        </p:txBody>
      </p:sp>
      <p:sp>
        <p:nvSpPr>
          <p:cNvPr id="3" name="عنصر نائب للتذييل 2"/>
          <p:cNvSpPr>
            <a:spLocks noGrp="1"/>
          </p:cNvSpPr>
          <p:nvPr>
            <p:ph type="ftr" sz="quarter" idx="11"/>
          </p:nvPr>
        </p:nvSpPr>
        <p:spPr>
          <a:xfrm>
            <a:off x="457200" y="6481890"/>
            <a:ext cx="4260056" cy="300831"/>
          </a:xfrm>
        </p:spPr>
        <p:txBody>
          <a:bodyPr/>
          <a:lstStyle/>
          <a:p>
            <a:endParaRPr lang="ar-IQ"/>
          </a:p>
        </p:txBody>
      </p:sp>
      <p:sp>
        <p:nvSpPr>
          <p:cNvPr id="4" name="عنصر نائب لرقم الشريحة 3"/>
          <p:cNvSpPr>
            <a:spLocks noGrp="1"/>
          </p:cNvSpPr>
          <p:nvPr>
            <p:ph type="sldNum" sz="quarter" idx="12"/>
          </p:nvPr>
        </p:nvSpPr>
        <p:spPr>
          <a:xfrm>
            <a:off x="7589520" y="6480969"/>
            <a:ext cx="502920" cy="301752"/>
          </a:xfrm>
        </p:spPr>
        <p:txBody>
          <a:bodyPr/>
          <a:lstStyle/>
          <a:p>
            <a:fld id="{B4495C4F-7D76-4E5E-ADD5-AFA44F9D855A}"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a:xfrm>
            <a:off x="6278976" y="6556248"/>
            <a:ext cx="2133600" cy="301752"/>
          </a:xfrm>
        </p:spPr>
        <p:txBody>
          <a:bodyPr/>
          <a:lstStyle>
            <a:lvl1pPr>
              <a:defRPr sz="900"/>
            </a:lvl1pPr>
          </a:lstStyle>
          <a:p>
            <a:fld id="{AFB1AC6A-5826-4699-B966-0CF5EBA35E25}" type="datetimeFigureOut">
              <a:rPr lang="ar-IQ" smtClean="0"/>
              <a:t>15/04/1441</a:t>
            </a:fld>
            <a:endParaRPr lang="ar-IQ"/>
          </a:p>
        </p:txBody>
      </p:sp>
      <p:sp>
        <p:nvSpPr>
          <p:cNvPr id="6" name="عنصر نائب للتذييل 5"/>
          <p:cNvSpPr>
            <a:spLocks noGrp="1"/>
          </p:cNvSpPr>
          <p:nvPr>
            <p:ph type="ftr" sz="quarter" idx="11"/>
          </p:nvPr>
        </p:nvSpPr>
        <p:spPr>
          <a:xfrm>
            <a:off x="1135856" y="6556248"/>
            <a:ext cx="5143120" cy="301752"/>
          </a:xfrm>
        </p:spPr>
        <p:txBody>
          <a:bodyPr/>
          <a:lstStyle>
            <a:lvl1pPr>
              <a:defRPr sz="900"/>
            </a:lvl1pPr>
          </a:lstStyle>
          <a:p>
            <a:endParaRPr lang="ar-IQ"/>
          </a:p>
        </p:txBody>
      </p:sp>
      <p:sp>
        <p:nvSpPr>
          <p:cNvPr id="7" name="عنصر نائب لرقم الشريحة 6"/>
          <p:cNvSpPr>
            <a:spLocks noGrp="1"/>
          </p:cNvSpPr>
          <p:nvPr>
            <p:ph type="sldNum" sz="quarter" idx="12"/>
          </p:nvPr>
        </p:nvSpPr>
        <p:spPr>
          <a:xfrm>
            <a:off x="8410576" y="6556248"/>
            <a:ext cx="502920" cy="301752"/>
          </a:xfrm>
        </p:spPr>
        <p:txBody>
          <a:bodyPr/>
          <a:lstStyle>
            <a:lvl1pPr>
              <a:defRPr sz="900"/>
            </a:lvl1pPr>
          </a:lstStyle>
          <a:p>
            <a:fld id="{B4495C4F-7D76-4E5E-ADD5-AFA44F9D855A}"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bg>
      <p:bgRef idx="1002">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ar-SA" smtClean="0"/>
              <a:t>انقر فوق الأيقونة لإضافة صورة</a:t>
            </a:r>
            <a:endParaRPr kumimoji="0" lang="en-US" dirty="0"/>
          </a:p>
        </p:txBody>
      </p:sp>
      <p:sp>
        <p:nvSpPr>
          <p:cNvPr id="4" name="عنصر نائب للنص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a:xfrm>
            <a:off x="6108192" y="6556248"/>
            <a:ext cx="2103120" cy="301752"/>
          </a:xfrm>
        </p:spPr>
        <p:txBody>
          <a:bodyPr/>
          <a:lstStyle>
            <a:lvl1pPr>
              <a:defRPr sz="900"/>
            </a:lvl1pPr>
          </a:lstStyle>
          <a:p>
            <a:fld id="{AFB1AC6A-5826-4699-B966-0CF5EBA35E25}" type="datetimeFigureOut">
              <a:rPr lang="ar-IQ" smtClean="0"/>
              <a:t>15/04/1441</a:t>
            </a:fld>
            <a:endParaRPr lang="ar-IQ"/>
          </a:p>
        </p:txBody>
      </p:sp>
      <p:sp>
        <p:nvSpPr>
          <p:cNvPr id="6" name="عنصر نائب للتذييل 5"/>
          <p:cNvSpPr>
            <a:spLocks noGrp="1"/>
          </p:cNvSpPr>
          <p:nvPr>
            <p:ph type="ftr" sz="quarter" idx="11"/>
          </p:nvPr>
        </p:nvSpPr>
        <p:spPr>
          <a:xfrm>
            <a:off x="1170432" y="6557169"/>
            <a:ext cx="4948072" cy="301752"/>
          </a:xfrm>
        </p:spPr>
        <p:txBody>
          <a:bodyPr/>
          <a:lstStyle>
            <a:lvl1pPr>
              <a:defRPr sz="900"/>
            </a:lvl1pPr>
          </a:lstStyle>
          <a:p>
            <a:endParaRPr lang="ar-IQ"/>
          </a:p>
        </p:txBody>
      </p:sp>
      <p:sp>
        <p:nvSpPr>
          <p:cNvPr id="7" name="عنصر نائب لرقم الشريحة 6"/>
          <p:cNvSpPr>
            <a:spLocks noGrp="1"/>
          </p:cNvSpPr>
          <p:nvPr>
            <p:ph type="sldNum" sz="quarter" idx="12"/>
          </p:nvPr>
        </p:nvSpPr>
        <p:spPr>
          <a:xfrm>
            <a:off x="8217192" y="6556248"/>
            <a:ext cx="365760" cy="301752"/>
          </a:xfrm>
        </p:spPr>
        <p:txBody>
          <a:bodyPr/>
          <a:lstStyle>
            <a:lvl1pPr algn="ctr">
              <a:defRPr sz="900"/>
            </a:lvl1pPr>
          </a:lstStyle>
          <a:p>
            <a:fld id="{B4495C4F-7D76-4E5E-ADD5-AFA44F9D855A}"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مثلث قائم الزاوية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رابط مستقيم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رابط مستقيم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عنصر نائب للعنوان 21"/>
          <p:cNvSpPr>
            <a:spLocks noGrp="1"/>
          </p:cNvSpPr>
          <p:nvPr>
            <p:ph type="title"/>
          </p:nvPr>
        </p:nvSpPr>
        <p:spPr>
          <a:xfrm>
            <a:off x="457200" y="267494"/>
            <a:ext cx="8229600" cy="1399032"/>
          </a:xfrm>
          <a:prstGeom prst="rect">
            <a:avLst/>
          </a:prstGeom>
        </p:spPr>
        <p:txBody>
          <a:bodyPr vert="horz" anchor="ctr">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AFB1AC6A-5826-4699-B966-0CF5EBA35E25}" type="datetimeFigureOut">
              <a:rPr lang="ar-IQ" smtClean="0"/>
              <a:t>15/04/1441</a:t>
            </a:fld>
            <a:endParaRPr lang="ar-IQ"/>
          </a:p>
        </p:txBody>
      </p:sp>
      <p:sp>
        <p:nvSpPr>
          <p:cNvPr id="3" name="عنصر نائب للتذييل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ar-IQ"/>
          </a:p>
        </p:txBody>
      </p:sp>
      <p:sp>
        <p:nvSpPr>
          <p:cNvPr id="23" name="عنصر نائب لرقم الشريحة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B4495C4F-7D76-4E5E-ADD5-AFA44F9D855A}" type="slidenum">
              <a:rPr lang="ar-IQ" smtClean="0"/>
              <a:t>‹#›</a:t>
            </a:fld>
            <a:endParaRPr lang="ar-IQ"/>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marL="484632" algn="l" rtl="1"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r" rtl="1"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r" rtl="1"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r" rtl="1"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r" rtl="1"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r" rtl="1"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r" rtl="1"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fontScale="90000"/>
          </a:bodyPr>
          <a:lstStyle/>
          <a:p>
            <a:r>
              <a:rPr lang="ar-IQ" dirty="0" smtClean="0"/>
              <a:t>شروط استحقاق الفوائد التعويضية </a:t>
            </a:r>
            <a:br>
              <a:rPr lang="ar-IQ" dirty="0" smtClean="0"/>
            </a:br>
            <a:endParaRPr lang="ar-IQ" dirty="0"/>
          </a:p>
        </p:txBody>
      </p:sp>
      <p:sp>
        <p:nvSpPr>
          <p:cNvPr id="3" name="عنوان فرعي 2"/>
          <p:cNvSpPr>
            <a:spLocks noGrp="1"/>
          </p:cNvSpPr>
          <p:nvPr>
            <p:ph type="subTitle" idx="1"/>
          </p:nvPr>
        </p:nvSpPr>
        <p:spPr>
          <a:xfrm>
            <a:off x="540544" y="2250280"/>
            <a:ext cx="8062912" cy="3915024"/>
          </a:xfrm>
        </p:spPr>
        <p:txBody>
          <a:bodyPr>
            <a:normAutofit/>
          </a:bodyPr>
          <a:lstStyle/>
          <a:p>
            <a:r>
              <a:rPr lang="ar-IQ" dirty="0" smtClean="0"/>
              <a:t>اولا : ان يكون محل الالتزام مبلغا من النقود معلوم المقدار وقت نشوء الالتزام كما هو الحال في استحقاق الفوائد </a:t>
            </a:r>
            <a:r>
              <a:rPr lang="ar-IQ" dirty="0" err="1" smtClean="0"/>
              <a:t>التأخيرية</a:t>
            </a:r>
            <a:r>
              <a:rPr lang="ar-IQ" dirty="0" smtClean="0"/>
              <a:t> </a:t>
            </a:r>
          </a:p>
          <a:p>
            <a:endParaRPr lang="ar-IQ" dirty="0"/>
          </a:p>
          <a:p>
            <a:r>
              <a:rPr lang="ar-IQ" dirty="0" smtClean="0"/>
              <a:t>ثانيا : ان يتم الاتفاق بين الطرفين على الفائدة ، وبذلك قضت المادة 692 من القانون المدني العراقي بنصها على انه ( لا تجب الفائدة في القرض الا اذا اشترطت في العقد ) .</a:t>
            </a:r>
            <a:endParaRPr lang="ar-IQ" dirty="0"/>
          </a:p>
        </p:txBody>
      </p:sp>
    </p:spTree>
    <p:extLst>
      <p:ext uri="{BB962C8B-B14F-4D97-AF65-F5344CB8AC3E}">
        <p14:creationId xmlns:p14="http://schemas.microsoft.com/office/powerpoint/2010/main" val="752484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dirty="0" smtClean="0"/>
              <a:t>تحديد سعر الفائدة  </a:t>
            </a:r>
            <a:endParaRPr lang="ar-IQ" dirty="0"/>
          </a:p>
        </p:txBody>
      </p:sp>
      <p:sp>
        <p:nvSpPr>
          <p:cNvPr id="3" name="عنصر نائب للصورة 2"/>
          <p:cNvSpPr>
            <a:spLocks noGrp="1"/>
          </p:cNvSpPr>
          <p:nvPr>
            <p:ph type="pic" idx="1"/>
          </p:nvPr>
        </p:nvSpPr>
        <p:spPr/>
      </p:sp>
      <p:sp>
        <p:nvSpPr>
          <p:cNvPr id="4" name="عنصر نائب للنص 3"/>
          <p:cNvSpPr>
            <a:spLocks noGrp="1"/>
          </p:cNvSpPr>
          <p:nvPr>
            <p:ph type="body" sz="half" idx="2"/>
          </p:nvPr>
        </p:nvSpPr>
        <p:spPr>
          <a:xfrm>
            <a:off x="1259632" y="1412776"/>
            <a:ext cx="7333488" cy="5140424"/>
          </a:xfrm>
        </p:spPr>
        <p:txBody>
          <a:bodyPr>
            <a:normAutofit/>
          </a:bodyPr>
          <a:lstStyle/>
          <a:p>
            <a:r>
              <a:rPr lang="ar-IQ" sz="3200" dirty="0" smtClean="0"/>
              <a:t>جواز تخفيض سعر الفائدة </a:t>
            </a:r>
          </a:p>
          <a:p>
            <a:r>
              <a:rPr lang="ar-IQ" sz="3200" dirty="0" smtClean="0"/>
              <a:t>اولا :الفائدة المستترة وقد نصت عليها المادة 172 من القانون المدني العراقي ( وكلب عمولة او منفعة </a:t>
            </a:r>
            <a:r>
              <a:rPr lang="ar-IQ" sz="3200" dirty="0" err="1" smtClean="0"/>
              <a:t>ايا</a:t>
            </a:r>
            <a:r>
              <a:rPr lang="ar-IQ" sz="3200" dirty="0" smtClean="0"/>
              <a:t> كان نوعها اشترطها الدائن اذا زادت هي والفائدة المتفق عليها على الحد الاقصى المتفق عليه تعتبر فائدة مستترة وتكون قابلة للتخفيض اذا ثبت ان هذه العمولة او المنفعة لا تقابلها خدمة حقيقية يكون الدائن قد أداها ولا منفعة مشروعة )  </a:t>
            </a:r>
            <a:endParaRPr lang="ar-IQ" sz="3200" dirty="0"/>
          </a:p>
        </p:txBody>
      </p:sp>
    </p:spTree>
    <p:extLst>
      <p:ext uri="{BB962C8B-B14F-4D97-AF65-F5344CB8AC3E}">
        <p14:creationId xmlns:p14="http://schemas.microsoft.com/office/powerpoint/2010/main" val="14632548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ثانيا : تسبب الدائن بخطئه في إطالة أمد النزاع </a:t>
            </a:r>
            <a:endParaRPr lang="ar-IQ" dirty="0"/>
          </a:p>
        </p:txBody>
      </p:sp>
      <p:sp>
        <p:nvSpPr>
          <p:cNvPr id="3" name="عنصر نائب للنص 2"/>
          <p:cNvSpPr>
            <a:spLocks noGrp="1"/>
          </p:cNvSpPr>
          <p:nvPr>
            <p:ph type="body" idx="1"/>
          </p:nvPr>
        </p:nvSpPr>
        <p:spPr>
          <a:xfrm>
            <a:off x="381000" y="1633536"/>
            <a:ext cx="5847184" cy="4675784"/>
          </a:xfrm>
        </p:spPr>
        <p:txBody>
          <a:bodyPr>
            <a:normAutofit fontScale="92500" lnSpcReduction="10000"/>
          </a:bodyPr>
          <a:lstStyle/>
          <a:p>
            <a:endParaRPr lang="ar-IQ" dirty="0" smtClean="0"/>
          </a:p>
          <a:p>
            <a:r>
              <a:rPr lang="ar-IQ" sz="4000" dirty="0" smtClean="0"/>
              <a:t>ثالثا : تسبب الدائن </a:t>
            </a:r>
            <a:r>
              <a:rPr lang="ar-IQ" sz="4000" dirty="0" err="1" smtClean="0"/>
              <a:t>بخطأه</a:t>
            </a:r>
            <a:r>
              <a:rPr lang="ar-IQ" sz="4000" dirty="0" smtClean="0"/>
              <a:t> في اطالة أمد النزاع </a:t>
            </a:r>
          </a:p>
          <a:p>
            <a:endParaRPr lang="ar-IQ" sz="4000" dirty="0"/>
          </a:p>
          <a:p>
            <a:r>
              <a:rPr lang="ar-IQ" sz="4000" dirty="0" smtClean="0"/>
              <a:t>رابعا : الفائدة على متجمد الفوائد او الفائدة المركبة</a:t>
            </a:r>
          </a:p>
          <a:p>
            <a:r>
              <a:rPr lang="ar-IQ" sz="4000" dirty="0" smtClean="0"/>
              <a:t>خامسا : زيادة مجموع الفوائد </a:t>
            </a:r>
            <a:r>
              <a:rPr lang="ar-IQ" sz="4000" smtClean="0"/>
              <a:t>على رأس المال  </a:t>
            </a:r>
            <a:endParaRPr lang="ar-IQ" sz="4000" dirty="0"/>
          </a:p>
        </p:txBody>
      </p:sp>
    </p:spTree>
    <p:extLst>
      <p:ext uri="{BB962C8B-B14F-4D97-AF65-F5344CB8AC3E}">
        <p14:creationId xmlns:p14="http://schemas.microsoft.com/office/powerpoint/2010/main" val="362069260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حيوية">
  <a:themeElements>
    <a:clrScheme name="حيوية">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حيوية">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حيوية">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15</TotalTime>
  <Words>160</Words>
  <Application>Microsoft Office PowerPoint</Application>
  <PresentationFormat>عرض على الشاشة (3:4)‏</PresentationFormat>
  <Paragraphs>13</Paragraphs>
  <Slides>3</Slides>
  <Notes>0</Notes>
  <HiddenSlides>0</HiddenSlides>
  <MMClips>0</MMClips>
  <ScaleCrop>false</ScaleCrop>
  <HeadingPairs>
    <vt:vector size="4" baseType="variant">
      <vt:variant>
        <vt:lpstr>نسق</vt:lpstr>
      </vt:variant>
      <vt:variant>
        <vt:i4>1</vt:i4>
      </vt:variant>
      <vt:variant>
        <vt:lpstr>عناوين الشرائح</vt:lpstr>
      </vt:variant>
      <vt:variant>
        <vt:i4>3</vt:i4>
      </vt:variant>
    </vt:vector>
  </HeadingPairs>
  <TitlesOfParts>
    <vt:vector size="4" baseType="lpstr">
      <vt:lpstr>حيوية</vt:lpstr>
      <vt:lpstr>شروط استحقاق الفوائد التعويضية  </vt:lpstr>
      <vt:lpstr>تحديد سعر الفائدة  </vt:lpstr>
      <vt:lpstr>ثانيا : تسبب الدائن بخطئه في إطالة أمد النزاع </vt:lpstr>
    </vt:vector>
  </TitlesOfParts>
  <Company>Microsoft (C)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شروط استحقاق الفوائد التعويضية</dc:title>
  <dc:creator>skype</dc:creator>
  <cp:lastModifiedBy>skype</cp:lastModifiedBy>
  <cp:revision>2</cp:revision>
  <dcterms:created xsi:type="dcterms:W3CDTF">2019-12-12T18:15:41Z</dcterms:created>
  <dcterms:modified xsi:type="dcterms:W3CDTF">2019-12-12T18:30:47Z</dcterms:modified>
</cp:coreProperties>
</file>