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856984" cy="6552728"/>
          </a:xfrm>
        </p:spPr>
        <p:txBody>
          <a:bodyPr>
            <a:normAutofit fontScale="92500" lnSpcReduction="20000"/>
          </a:bodyPr>
          <a:lstStyle/>
          <a:p>
            <a:r>
              <a:rPr lang="ar-IQ" dirty="0"/>
              <a:t>تمهيد: نشأت وتطور الموازنة العامة .</a:t>
            </a:r>
            <a:endParaRPr lang="en-US" dirty="0"/>
          </a:p>
          <a:p>
            <a:r>
              <a:rPr lang="ar-IQ" dirty="0"/>
              <a:t>كانت الأمم والحضارات القديمة تقوم بجباية الأموال وإنفاقها دون أن يتبع أسس وقواعد لذلك كما هو الآن .</a:t>
            </a:r>
            <a:endParaRPr lang="en-US" dirty="0"/>
          </a:p>
          <a:p>
            <a:r>
              <a:rPr lang="ar-IQ" dirty="0"/>
              <a:t>- تم إجراء جزء من الموازنة ولأول مرة في بريطانيا سنة 1733 ، بدء البرلمان يراقب السلطات التنفيذية في جباية الإيرادات ويطلب من السلطات التنفيذية أن تحصل على اعتماد مسبق في الإيرادات دون أن يتدخل في الأنفاق .</a:t>
            </a:r>
            <a:endParaRPr lang="en-US" dirty="0"/>
          </a:p>
          <a:p>
            <a:r>
              <a:rPr lang="ar-IQ" dirty="0"/>
              <a:t>- بعد مائة عام تقريباً طالب البرلمان بأن تحصل السلطات التنفيذية على اعتماد للنفقات العامة، حتى بعد ذلك أخذت الموازنة شكلها الحالي وهي الموازنة التقليدية التي تعتمدها اليوم.</a:t>
            </a:r>
            <a:endParaRPr lang="en-US" dirty="0"/>
          </a:p>
          <a:p>
            <a:r>
              <a:rPr lang="ar-IQ" dirty="0"/>
              <a:t>- في عام 1820 اتبعت فرنسا مبدأ الموازنة العامة .</a:t>
            </a:r>
            <a:endParaRPr lang="en-US" dirty="0"/>
          </a:p>
          <a:p>
            <a:r>
              <a:rPr lang="ar-IQ" dirty="0"/>
              <a:t>- في عام 1836 أتبعت روسيا القيصرية مبدأ الموازنة العامة .</a:t>
            </a:r>
            <a:endParaRPr lang="en-US" dirty="0"/>
          </a:p>
          <a:p>
            <a:r>
              <a:rPr lang="ar-IQ" dirty="0"/>
              <a:t>- في عام 1921 أتبعت في أمريكا .</a:t>
            </a:r>
            <a:endParaRPr lang="en-US" dirty="0"/>
          </a:p>
          <a:p>
            <a:r>
              <a:rPr lang="ar-IQ" dirty="0"/>
              <a:t>- بعدها عمت العالم أجمع .</a:t>
            </a:r>
            <a:endParaRPr lang="en-US" dirty="0"/>
          </a:p>
          <a:p>
            <a:r>
              <a:rPr lang="ar-IQ" dirty="0"/>
              <a:t>أنواع الموازنات العامة</a:t>
            </a:r>
            <a:endParaRPr lang="en-US" dirty="0"/>
          </a:p>
          <a:p>
            <a:endParaRPr lang="ar-IQ" dirty="0"/>
          </a:p>
        </p:txBody>
      </p:sp>
    </p:spTree>
    <p:extLst>
      <p:ext uri="{BB962C8B-B14F-4D97-AF65-F5344CB8AC3E}">
        <p14:creationId xmlns:p14="http://schemas.microsoft.com/office/powerpoint/2010/main" val="78448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r>
              <a:rPr lang="ar-IQ" dirty="0"/>
              <a:t>الطبيعة القانونية للموازنة العامة</a:t>
            </a:r>
            <a:endParaRPr lang="en-US" dirty="0"/>
          </a:p>
          <a:p>
            <a:r>
              <a:rPr lang="ar-IQ" dirty="0"/>
              <a:t>السلطة التنفيذية تقوم </a:t>
            </a:r>
            <a:r>
              <a:rPr lang="ar-IQ" dirty="0" err="1"/>
              <a:t>باعداد</a:t>
            </a:r>
            <a:r>
              <a:rPr lang="ar-IQ" dirty="0"/>
              <a:t> (تحضير) الموازنة وتنفيذيها : السلطة التشريعية تقوم باعتماد الموازنة ومراقبة تنفيذها . أن الاعداد والتنفيذ يمثل الموازنة الا ان اعتماد الموازنة من قبل السلطة التشريعية يصبح هناك قانون اعتماد الموازنة فأن الموازنة ذاتها عملاً إدارياً من ناحية الموضوع ( حيث انها </a:t>
            </a:r>
            <a:r>
              <a:rPr lang="ar-IQ" dirty="0" err="1"/>
              <a:t>لاتمثل</a:t>
            </a:r>
            <a:r>
              <a:rPr lang="ar-IQ" dirty="0"/>
              <a:t> قواعد عامة ودائمة </a:t>
            </a:r>
            <a:r>
              <a:rPr lang="ar-IQ" dirty="0" smtClean="0"/>
              <a:t>) وكذلك </a:t>
            </a:r>
            <a:r>
              <a:rPr lang="ar-IQ" dirty="0"/>
              <a:t>من حيث الشكل اذ </a:t>
            </a:r>
            <a:r>
              <a:rPr lang="ar-IQ" dirty="0" smtClean="0"/>
              <a:t>هي خطة </a:t>
            </a:r>
            <a:r>
              <a:rPr lang="ar-IQ" dirty="0"/>
              <a:t>تعدها السلطة التنفيذية لتنظيم الانفاق والايراد عن مدة معينة </a:t>
            </a:r>
            <a:r>
              <a:rPr lang="ar-IQ" dirty="0" smtClean="0"/>
              <a:t>قد تكون سنة  </a:t>
            </a:r>
            <a:r>
              <a:rPr lang="ar-IQ" dirty="0"/>
              <a:t>ويقع ضمن </a:t>
            </a:r>
            <a:r>
              <a:rPr lang="ar-IQ" dirty="0" err="1"/>
              <a:t>إختصاصها</a:t>
            </a:r>
            <a:r>
              <a:rPr lang="ar-IQ" dirty="0"/>
              <a:t>).</a:t>
            </a:r>
          </a:p>
        </p:txBody>
      </p:sp>
    </p:spTree>
    <p:extLst>
      <p:ext uri="{BB962C8B-B14F-4D97-AF65-F5344CB8AC3E}">
        <p14:creationId xmlns:p14="http://schemas.microsoft.com/office/powerpoint/2010/main" val="350388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77672" cy="6624736"/>
          </a:xfrm>
        </p:spPr>
        <p:txBody>
          <a:bodyPr>
            <a:normAutofit fontScale="92500" lnSpcReduction="20000"/>
          </a:bodyPr>
          <a:lstStyle/>
          <a:p>
            <a:r>
              <a:rPr lang="ar-IQ" dirty="0"/>
              <a:t>أما قانون </a:t>
            </a:r>
            <a:r>
              <a:rPr lang="ar-IQ" dirty="0" err="1"/>
              <a:t>أعتماد</a:t>
            </a:r>
            <a:r>
              <a:rPr lang="ar-IQ" dirty="0"/>
              <a:t> الموازنة يعد عملاً تشريعياً من حيث الشكل فقط بالنظر لصدوره من السلطة التشريعية . أما من ناحية الموضوع فلا يعدو ان يكون عملاً ادارياً </a:t>
            </a:r>
            <a:r>
              <a:rPr lang="ar-IQ" dirty="0" err="1"/>
              <a:t>لانه</a:t>
            </a:r>
            <a:r>
              <a:rPr lang="ar-IQ" dirty="0"/>
              <a:t> خال من قواعد عامة جديدة . ولا يمنح الحكومة سلطة أو حقاً لم يكن قائماً في القوانين السارية . ذلك لأن الايرادات التي تمارس الحكومة تحصيلها والنفقات التي يسمح لها بتنفيذها ناشئة عن قانون سابقة. ومن أجل أن تمارس الحكومة هذه السلطات لابد لها من الحصول على اجازة من السلطة التشريعية لتنفيذ التقديرات الواردة في الجدول المحاسبي السابق . وحينما تضل هذه </a:t>
            </a:r>
            <a:r>
              <a:rPr lang="ar-IQ" dirty="0" err="1"/>
              <a:t>الأجازة</a:t>
            </a:r>
            <a:r>
              <a:rPr lang="ar-IQ" dirty="0"/>
              <a:t> عملا أدارياً فان العمل بها ينبغي أن يتحدد في القوانين السارية المفعول.</a:t>
            </a:r>
            <a:endParaRPr lang="en-US" dirty="0"/>
          </a:p>
          <a:p>
            <a:r>
              <a:rPr lang="ar-IQ" dirty="0"/>
              <a:t>وفي بعض الأحيان يضاف الى الموازنة اقتراحات جديدة تتعلق بالإيرادات كأن يكون زيادة سعر ضريبة أو ما شابه ذلك هذه المقترحات ( تسمى ملحقات الموازنة) فعقد الإقرار فيها مع الموازنة أي عند صدور قانون الموازنة ( اعتمادها) فان الملحقات قانونية من حيث الشكل والموضوع لأنها تتضمن تشريع جديد لم يكن ساري المفعول سابقاً.</a:t>
            </a:r>
          </a:p>
        </p:txBody>
      </p:sp>
    </p:spTree>
    <p:extLst>
      <p:ext uri="{BB962C8B-B14F-4D97-AF65-F5344CB8AC3E}">
        <p14:creationId xmlns:p14="http://schemas.microsoft.com/office/powerpoint/2010/main" val="247216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77672" cy="6624736"/>
          </a:xfrm>
        </p:spPr>
        <p:txBody>
          <a:bodyPr>
            <a:normAutofit lnSpcReduction="10000"/>
          </a:bodyPr>
          <a:lstStyle/>
          <a:p>
            <a:r>
              <a:rPr lang="ar-IQ" dirty="0"/>
              <a:t>قواعد الموازنة العامة : </a:t>
            </a:r>
            <a:endParaRPr lang="en-US" dirty="0"/>
          </a:p>
          <a:p>
            <a:r>
              <a:rPr lang="ar-IQ" dirty="0" smtClean="0"/>
              <a:t>ابتداءً </a:t>
            </a:r>
            <a:r>
              <a:rPr lang="ar-IQ" dirty="0"/>
              <a:t>من النظرية التقليدية وضعت أربع قواعد أساسية للموازنة العامة </a:t>
            </a:r>
            <a:r>
              <a:rPr lang="ar-IQ" dirty="0" smtClean="0"/>
              <a:t>:</a:t>
            </a:r>
            <a:endParaRPr lang="en-US" dirty="0"/>
          </a:p>
          <a:p>
            <a:r>
              <a:rPr lang="ar-IQ" dirty="0"/>
              <a:t>(1) وحدة الموازنة  (2) سنوية الموازنة (3) عمومية أو شمولية الموازنة (4) توازن الموازنة.   </a:t>
            </a:r>
            <a:endParaRPr lang="en-US" dirty="0"/>
          </a:p>
          <a:p>
            <a:r>
              <a:rPr lang="ar-IQ" dirty="0" smtClean="0"/>
              <a:t>هذه </a:t>
            </a:r>
            <a:r>
              <a:rPr lang="ar-IQ" dirty="0"/>
              <a:t>القواعد بشكل عام كانت موجودة في النظرية التقليدية واستمرت نفسها في النظرية الحديثة (</a:t>
            </a:r>
            <a:r>
              <a:rPr lang="ar-IQ" dirty="0" err="1"/>
              <a:t>الكينزية</a:t>
            </a:r>
            <a:r>
              <a:rPr lang="ar-IQ" dirty="0"/>
              <a:t>) لكن اختلافا كبيراً طرأ على هذه القواعد لكثرة الاستثناءات التي حصلت على هذه القواعد نتيجة لتطور المالية العامة.</a:t>
            </a:r>
            <a:endParaRPr lang="en-US" dirty="0"/>
          </a:p>
          <a:p>
            <a:pPr marL="0" indent="0">
              <a:buNone/>
            </a:pPr>
            <a:r>
              <a:rPr lang="ar-IQ" dirty="0"/>
              <a:t>أولا: وحدة الموازنة: تعريفها : }هي إدراج جميع النفقات والإيرادات للدولة المتوقع تنفيذها أو تحصيلها خلال دورة الموازنة في وثيقة واحدة أي في موازنة واحدة{  وهي نقيض تعدد الموازنات. ووحدة الموازنة تحقق مجموعة من الأهداف أو الغايات منها:</a:t>
            </a:r>
          </a:p>
        </p:txBody>
      </p:sp>
    </p:spTree>
    <p:extLst>
      <p:ext uri="{BB962C8B-B14F-4D97-AF65-F5344CB8AC3E}">
        <p14:creationId xmlns:p14="http://schemas.microsoft.com/office/powerpoint/2010/main" val="271573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77672" cy="6624736"/>
          </a:xfrm>
        </p:spPr>
        <p:txBody>
          <a:bodyPr>
            <a:normAutofit fontScale="92500" lnSpcReduction="10000"/>
          </a:bodyPr>
          <a:lstStyle/>
          <a:p>
            <a:pPr marL="0" indent="0">
              <a:buNone/>
            </a:pPr>
            <a:r>
              <a:rPr lang="ar-IQ" dirty="0"/>
              <a:t>1</a:t>
            </a:r>
            <a:r>
              <a:rPr lang="ar-IQ" dirty="0" smtClean="0"/>
              <a:t>.من </a:t>
            </a:r>
            <a:r>
              <a:rPr lang="ar-IQ" dirty="0"/>
              <a:t>الناحية المالية: تسهل هذه القاعدة معرفة المركز المالي للدولة من خلال عملية المقارنة بين النفقات العامة والإيرادات العامة، وهو ما يمكن معرفته من خلال عرض بنود الموازنة، وبطبيعة الحال فلا يمكن الوصول إلى ذلك إلا إذا كانت كل نفقات الدولة وكل إيراداتها مدرجة في موازنة واحدة حيث يمكن من خلال ذلك معرفة العجز وأساليب تمويله وكذلك الفائض.</a:t>
            </a:r>
            <a:endParaRPr lang="en-US" dirty="0"/>
          </a:p>
          <a:p>
            <a:pPr marL="0" indent="0">
              <a:buNone/>
            </a:pPr>
            <a:r>
              <a:rPr lang="ar-IQ" dirty="0" smtClean="0"/>
              <a:t>2.من </a:t>
            </a:r>
            <a:r>
              <a:rPr lang="ar-IQ" dirty="0"/>
              <a:t>الناحية الاقتصادية: الوقوف على نسبة الكميات المالية (النفقات والإيرادات) إلى الدخل القومي. وذلك مهم للباحث لمعرفة تأثير تلك الكميات على الإنتاج القومي وإعادة توزيع الدخل. على عكس الحال لو تعددت الموازنات حيث يصبح الأمر أكثر صعوبة.</a:t>
            </a:r>
            <a:endParaRPr lang="en-US" dirty="0"/>
          </a:p>
          <a:p>
            <a:pPr marL="0" indent="0">
              <a:buNone/>
            </a:pPr>
            <a:r>
              <a:rPr lang="ar-IQ" dirty="0" smtClean="0"/>
              <a:t>3.من </a:t>
            </a:r>
            <a:r>
              <a:rPr lang="ar-IQ" dirty="0"/>
              <a:t>الناحية السياسية: تساعد وحدة الموازنة على ممارسة الرقابة التشريعية على عكس تعدد الموازنات حيث يكون إحكام الرقابة غاية في الصعوبة ويصبح شرط إجازتها للموازنة شرطا لا معنى له.</a:t>
            </a:r>
            <a:endParaRPr lang="en-US" dirty="0"/>
          </a:p>
          <a:p>
            <a:pPr marL="0" indent="0">
              <a:buNone/>
            </a:pPr>
            <a:r>
              <a:rPr lang="ar-IQ" dirty="0" smtClean="0"/>
              <a:t>وهناك </a:t>
            </a:r>
            <a:r>
              <a:rPr lang="ar-IQ" dirty="0"/>
              <a:t>بعض الاستثناءات التي حصلت على قاعدة وحدة الموازنة ومن هذه الاستثناءات :</a:t>
            </a:r>
            <a:endParaRPr lang="en-US" dirty="0"/>
          </a:p>
          <a:p>
            <a:pPr marL="0" indent="0">
              <a:buNone/>
            </a:pPr>
            <a:endParaRPr lang="ar-IQ" dirty="0"/>
          </a:p>
        </p:txBody>
      </p:sp>
    </p:spTree>
    <p:extLst>
      <p:ext uri="{BB962C8B-B14F-4D97-AF65-F5344CB8AC3E}">
        <p14:creationId xmlns:p14="http://schemas.microsoft.com/office/powerpoint/2010/main" val="980064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07950" y="188913"/>
            <a:ext cx="8877300" cy="6553200"/>
          </a:xfrm>
        </p:spPr>
        <p:txBody>
          <a:bodyPr>
            <a:normAutofit fontScale="85000" lnSpcReduction="20000"/>
          </a:bodyPr>
          <a:lstStyle/>
          <a:p>
            <a:r>
              <a:rPr lang="ar-IQ" dirty="0"/>
              <a:t>أ) الحسابات الخاصة      ب) الموازنات المستقلة        ج) الموازنات الاستثنائية (غير العادية)</a:t>
            </a:r>
            <a:endParaRPr lang="en-US" dirty="0"/>
          </a:p>
          <a:p>
            <a:r>
              <a:rPr lang="ar-IQ" dirty="0"/>
              <a:t> </a:t>
            </a:r>
            <a:endParaRPr lang="en-US" dirty="0"/>
          </a:p>
          <a:p>
            <a:r>
              <a:rPr lang="ar-IQ" dirty="0" smtClean="0"/>
              <a:t>الحسابات </a:t>
            </a:r>
            <a:r>
              <a:rPr lang="ar-IQ" dirty="0"/>
              <a:t>الخاصة (الموازنات الملحقة): أحياناً يسمح لبعض الهيئات أو المرافق العامة أن تقوم بجمع إيراداتها بصورة منفصلة الى حد ما عن الإيرادات العامة، كما يسمح لهذه الهيئات او المرافق العامة بالقيام بالإنفاق العام بصورة منفصلة عن الإنفاق في الموازنة العامة وهذا يعني إعطاء نوع من الاستقلال المالي لهذه الهيئات أو المرافق العامة ومنها البلديات والمرافق المحلية وأحياناً الجامعات . ولكن لا يعني ذلك استقلالا كاملاً عن الموازنة العامة، فإذا كان هناك فائض لهذه الموازنات في هذه المرافق العامة فإنه يرفع الى الموازنة العامة في الدولة وإذا كان هناك عجز لهذه الموازنات في هذه المرافق فإن هذا العجز يغطى أيضاً من الموازنة العامة، لكن الاستخدام السيء الذي حصل من بعض الدول يتمثل بكثرة المرافق العامة أو الهيئات التي حظيت بهذا الاستخدام، وتجنباً لهذا الإرباك لجأت الكثير من الدول في ظل المالية العامة الى وضع هذه الاستثناءات كمرفقات للموازنة العامة، لذلك يمكن تسميتها بالحسابات الخاصة أو مرفقات الموازنة.</a:t>
            </a:r>
            <a:endParaRPr lang="en-US" dirty="0"/>
          </a:p>
          <a:p>
            <a:r>
              <a:rPr lang="ar-IQ" dirty="0" smtClean="0"/>
              <a:t>وبذلك </a:t>
            </a:r>
            <a:r>
              <a:rPr lang="ar-IQ" dirty="0"/>
              <a:t>يمكن تحديد خصائص الموازنات الملحقة بما يأتي:</a:t>
            </a:r>
            <a:endParaRPr lang="en-US" dirty="0"/>
          </a:p>
          <a:p>
            <a:pPr marL="0" indent="0">
              <a:buNone/>
            </a:pPr>
            <a:endParaRPr lang="ar-IQ" dirty="0"/>
          </a:p>
        </p:txBody>
      </p:sp>
    </p:spTree>
    <p:extLst>
      <p:ext uri="{BB962C8B-B14F-4D97-AF65-F5344CB8AC3E}">
        <p14:creationId xmlns:p14="http://schemas.microsoft.com/office/powerpoint/2010/main" val="222635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49680" cy="6336704"/>
          </a:xfrm>
        </p:spPr>
        <p:txBody>
          <a:bodyPr/>
          <a:lstStyle/>
          <a:p>
            <a:pPr marL="0" indent="0">
              <a:buNone/>
            </a:pPr>
            <a:r>
              <a:rPr lang="ar-IQ" dirty="0" smtClean="0"/>
              <a:t>1.إنها </a:t>
            </a:r>
            <a:r>
              <a:rPr lang="ar-IQ" dirty="0"/>
              <a:t>موازنة إدارة عامة غير متمتعة بالشخصية المعنوية المستقلة عن شخصية الدولة، وهي تحظى فقط بالاستقلال المالي.</a:t>
            </a:r>
            <a:endParaRPr lang="en-US" dirty="0"/>
          </a:p>
          <a:p>
            <a:pPr marL="0" indent="0">
              <a:buNone/>
            </a:pPr>
            <a:r>
              <a:rPr lang="ar-IQ" dirty="0" smtClean="0"/>
              <a:t>2.تسري </a:t>
            </a:r>
            <a:r>
              <a:rPr lang="ar-IQ" dirty="0"/>
              <a:t>على هذه الموازنة القواعد الثانوية جميعها التي تحكم موازنة الدولة، من حيث اعتمادها ونشرها أو بداية السنة المالية وانتهائها أو اشراف وزارة المالية عليها.</a:t>
            </a:r>
            <a:endParaRPr lang="en-US" dirty="0"/>
          </a:p>
          <a:p>
            <a:pPr marL="0" indent="0">
              <a:buNone/>
            </a:pPr>
            <a:r>
              <a:rPr lang="ar-IQ" dirty="0" smtClean="0"/>
              <a:t>3.إن </a:t>
            </a:r>
            <a:r>
              <a:rPr lang="ar-IQ" dirty="0"/>
              <a:t>إيراداتها ونفقاتها لا تظهر في الموازنة العامة للدولة وإنما الذي يظهر هو فائض أو عجز الموازنات الملحقة</a:t>
            </a:r>
            <a:endParaRPr lang="en-US" dirty="0"/>
          </a:p>
          <a:p>
            <a:pPr marL="0" indent="0">
              <a:buNone/>
            </a:pPr>
            <a:endParaRPr lang="ar-IQ" dirty="0"/>
          </a:p>
        </p:txBody>
      </p:sp>
    </p:spTree>
    <p:extLst>
      <p:ext uri="{BB962C8B-B14F-4D97-AF65-F5344CB8AC3E}">
        <p14:creationId xmlns:p14="http://schemas.microsoft.com/office/powerpoint/2010/main" val="144218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lstStyle/>
          <a:p>
            <a:pPr marL="0" indent="0">
              <a:buNone/>
            </a:pPr>
            <a:r>
              <a:rPr lang="ar-IQ" dirty="0" smtClean="0"/>
              <a:t>1. الموازنة </a:t>
            </a:r>
            <a:r>
              <a:rPr lang="ar-IQ" dirty="0"/>
              <a:t>التقليدية : وهي أول الموازنات التي استخدمتها إنكلترا وما زالت مستخدمة لوقتنا الحالي . وخاصة في الدول النامية .والمبدأ الذي تقوم عليه هذه الميزانية هو حصر جميع إيرادات ونفقات الدولة بوثيقة واحدة وبشكل مفصل والحصول على اعتمادها من قبل السلطة التشريعية . ويطلق عليها أيضاً أسم ميزانية البنود أو (( الموازنة الخطية)) لأنه يتم تبويب النفقات العامة إلى مجموعات ثم إلى بنود ومواد حسب هدف الإنفاق.</a:t>
            </a:r>
            <a:endParaRPr lang="en-US" dirty="0"/>
          </a:p>
          <a:p>
            <a:pPr marL="0" indent="0">
              <a:buNone/>
            </a:pPr>
            <a:r>
              <a:rPr lang="ar-IQ" dirty="0" smtClean="0"/>
              <a:t>2. </a:t>
            </a:r>
            <a:r>
              <a:rPr lang="ar-IQ" dirty="0"/>
              <a:t>موازنة الأداء والبرامج ــ مستخدمة في الولايات المتحدة الأمريكية .</a:t>
            </a:r>
            <a:endParaRPr lang="en-US" dirty="0"/>
          </a:p>
          <a:p>
            <a:pPr marL="0" indent="0">
              <a:buNone/>
            </a:pPr>
            <a:r>
              <a:rPr lang="ar-IQ" dirty="0" smtClean="0"/>
              <a:t>3. </a:t>
            </a:r>
            <a:r>
              <a:rPr lang="ar-IQ" dirty="0"/>
              <a:t>موازنة البرمجة والتخطيط .</a:t>
            </a:r>
            <a:endParaRPr lang="en-US" dirty="0"/>
          </a:p>
          <a:p>
            <a:pPr marL="0" indent="0">
              <a:buNone/>
            </a:pPr>
            <a:r>
              <a:rPr lang="ar-IQ" dirty="0" smtClean="0"/>
              <a:t>4. </a:t>
            </a:r>
            <a:r>
              <a:rPr lang="ar-IQ" dirty="0"/>
              <a:t>الموازنة الصفرية ــ طبقت في أمريكا بعد عام 1973 .</a:t>
            </a:r>
            <a:endParaRPr lang="en-US" dirty="0"/>
          </a:p>
          <a:p>
            <a:pPr marL="0" indent="0" algn="l" rtl="0">
              <a:buNone/>
            </a:pPr>
            <a:endParaRPr lang="ar-IQ" dirty="0"/>
          </a:p>
        </p:txBody>
      </p:sp>
    </p:spTree>
    <p:extLst>
      <p:ext uri="{BB962C8B-B14F-4D97-AF65-F5344CB8AC3E}">
        <p14:creationId xmlns:p14="http://schemas.microsoft.com/office/powerpoint/2010/main" val="150482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05664" cy="6480720"/>
          </a:xfrm>
        </p:spPr>
        <p:txBody>
          <a:bodyPr/>
          <a:lstStyle/>
          <a:p>
            <a:pPr marL="0" indent="0">
              <a:buNone/>
            </a:pPr>
            <a:r>
              <a:rPr lang="ar-IQ" dirty="0"/>
              <a:t>تعريف الموازنة العام((خطة تتضمن تقديراً لنفقات الدولة وإيراداتها خلال فترة زمنية قادمة غالباً ما تكون سنة . ويتم هذا التقدير في ضوء الأهداف التي تسعى إليها السلطة السياسية )). وقد عرفها قانون أصول المحاسبات العراقي الرقم 28 لسنة 1940 المعدل بأنها الجداول المتضمنة تخمين الواردات والمصروفات لسنة مالية واحدة تعين في قانون الموازنة.</a:t>
            </a:r>
            <a:endParaRPr lang="en-US" dirty="0"/>
          </a:p>
          <a:p>
            <a:pPr marL="0" indent="0">
              <a:buNone/>
            </a:pPr>
            <a:endParaRPr lang="ar-IQ" dirty="0"/>
          </a:p>
        </p:txBody>
      </p:sp>
    </p:spTree>
    <p:extLst>
      <p:ext uri="{BB962C8B-B14F-4D97-AF65-F5344CB8AC3E}">
        <p14:creationId xmlns:p14="http://schemas.microsoft.com/office/powerpoint/2010/main" val="377156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77672" cy="6552728"/>
          </a:xfrm>
        </p:spPr>
        <p:txBody>
          <a:bodyPr>
            <a:normAutofit fontScale="92500" lnSpcReduction="10000"/>
          </a:bodyPr>
          <a:lstStyle/>
          <a:p>
            <a:r>
              <a:rPr lang="ar-IQ" dirty="0"/>
              <a:t>سمات الموازنة العامة</a:t>
            </a:r>
            <a:endParaRPr lang="en-US" dirty="0"/>
          </a:p>
          <a:p>
            <a:r>
              <a:rPr lang="ar-IQ" dirty="0"/>
              <a:t>1 – الموازنة العامة توقعات:</a:t>
            </a:r>
            <a:endParaRPr lang="en-US" dirty="0"/>
          </a:p>
          <a:p>
            <a:r>
              <a:rPr lang="ar-IQ" dirty="0"/>
              <a:t>تمثل الموازنة العامة بيانات لتوقعات ما تنفقه الدولة وما تحصل عليه من ايرادات خلال فترة زمنية قادمة . وعندئذ فأن بنود النفقات والايرادات وحجمها ما هي الا برنامج عمل الدولة خلال الفترة المحددة له. حيث تعكس سياسة الدولة في جميع المجالات السياسية والاقتصادية والاجتماعية .</a:t>
            </a:r>
            <a:endParaRPr lang="en-US" dirty="0"/>
          </a:p>
          <a:p>
            <a:r>
              <a:rPr lang="ar-IQ" dirty="0"/>
              <a:t>2 – الموازنة العامة إجازة :</a:t>
            </a:r>
            <a:endParaRPr lang="en-US" dirty="0"/>
          </a:p>
          <a:p>
            <a:r>
              <a:rPr lang="ar-IQ" dirty="0"/>
              <a:t>تقوم المجالس النيابية في الدول الديمقراطية باعتماد الموازنة . أي الموافقة على توقعات السلطة التنفيذية عن نفقات السنة القادمة وايراداتها.</a:t>
            </a:r>
            <a:endParaRPr lang="en-US" dirty="0"/>
          </a:p>
          <a:p>
            <a:r>
              <a:rPr lang="ar-IQ" dirty="0"/>
              <a:t>الواقع أنه إجازة السلطات التنفيذية المقدرة يعني إجازتهم بتحصيل الإيرادات . لأن تحصيل الإيرادات هو تحصيل حاصل بعد اعطاء الاجازة </a:t>
            </a:r>
            <a:r>
              <a:rPr lang="ar-IQ" dirty="0" err="1"/>
              <a:t>للأخفاق</a:t>
            </a:r>
            <a:r>
              <a:rPr lang="ar-IQ" dirty="0"/>
              <a:t>.</a:t>
            </a:r>
            <a:endParaRPr lang="en-US" dirty="0"/>
          </a:p>
          <a:p>
            <a:pPr marL="0" indent="0">
              <a:buNone/>
            </a:pPr>
            <a:endParaRPr lang="ar-IQ" dirty="0"/>
          </a:p>
        </p:txBody>
      </p:sp>
    </p:spTree>
    <p:extLst>
      <p:ext uri="{BB962C8B-B14F-4D97-AF65-F5344CB8AC3E}">
        <p14:creationId xmlns:p14="http://schemas.microsoft.com/office/powerpoint/2010/main" val="350232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77672" cy="6669360"/>
          </a:xfrm>
        </p:spPr>
        <p:txBody>
          <a:bodyPr/>
          <a:lstStyle/>
          <a:p>
            <a:r>
              <a:rPr lang="ar-IQ" dirty="0" smtClean="0"/>
              <a:t>الموازنات </a:t>
            </a:r>
            <a:r>
              <a:rPr lang="ar-IQ" dirty="0"/>
              <a:t>المستقلة: وهذه تكون لبعض الهيئات التي تتمتع بالشخصية المعنوية المستقلة وهي القادرة على تمويل نفسها ذاتياً وخير مثال على ذلك الهيئات التي تمارس أنشطة اقتصادية صناعية أو تجارية ومن أمثلتها في العراق (مصرف الرافدين – المصرف الزراعي – المصرف الصناعي – البنك المركزي – شركة التأمين الوطنية) وهذه الموازنات المستقلة قد تعاني من عجز أو يكون لديها فائض وهنا يمكن أن تتدخل الدولة وبنص قانوني أما بسحب جزء من هذه الموازنات المستقلة أو تقديم الإعانات لتغطية العجز في هذه الموازنات.</a:t>
            </a:r>
            <a:endParaRPr lang="en-US" dirty="0"/>
          </a:p>
          <a:p>
            <a:pPr marL="0" indent="0">
              <a:buNone/>
            </a:pPr>
            <a:r>
              <a:rPr lang="ar-IQ" dirty="0"/>
              <a:t>وبناءً على ما تقدم يمكن تحديد خصائص هذه الموازنة كما يأتي:</a:t>
            </a:r>
            <a:endParaRPr lang="en-US" dirty="0"/>
          </a:p>
          <a:p>
            <a:endParaRPr lang="ar-IQ" dirty="0"/>
          </a:p>
        </p:txBody>
      </p:sp>
    </p:spTree>
    <p:extLst>
      <p:ext uri="{BB962C8B-B14F-4D97-AF65-F5344CB8AC3E}">
        <p14:creationId xmlns:p14="http://schemas.microsoft.com/office/powerpoint/2010/main" val="19534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77672" cy="6624736"/>
          </a:xfrm>
        </p:spPr>
        <p:txBody>
          <a:bodyPr/>
          <a:lstStyle/>
          <a:p>
            <a:pPr marL="0" indent="0">
              <a:buNone/>
            </a:pPr>
            <a:r>
              <a:rPr lang="ar-IQ" dirty="0"/>
              <a:t>1</a:t>
            </a:r>
            <a:r>
              <a:rPr lang="ar-IQ" dirty="0" smtClean="0"/>
              <a:t>- </a:t>
            </a:r>
            <a:r>
              <a:rPr lang="ar-IQ" dirty="0"/>
              <a:t>إنها موازنة مؤسسة عامة ذات شخصية معنوية مستقلة عن شخصية الدولة</a:t>
            </a:r>
            <a:r>
              <a:rPr lang="ar-IQ" dirty="0" smtClean="0"/>
              <a:t>.</a:t>
            </a:r>
            <a:r>
              <a:rPr lang="ar-IQ" dirty="0"/>
              <a:t> </a:t>
            </a:r>
            <a:endParaRPr lang="en-US" dirty="0"/>
          </a:p>
          <a:p>
            <a:pPr marL="0" indent="0">
              <a:buNone/>
            </a:pPr>
            <a:r>
              <a:rPr lang="ar-IQ" dirty="0" smtClean="0"/>
              <a:t>2.تخضع </a:t>
            </a:r>
            <a:r>
              <a:rPr lang="ar-IQ" dirty="0"/>
              <a:t>الموازنات المستقلة لأحكام الموازنات الخاصة بها ولا تسري عليها الأحكام المتعلقة بالموازنة العامة إلا بنص صريح ويبدو ذلك من خلال الجوانب الآتية:</a:t>
            </a:r>
            <a:endParaRPr lang="en-US" dirty="0"/>
          </a:p>
          <a:p>
            <a:r>
              <a:rPr lang="ar-IQ" dirty="0" smtClean="0"/>
              <a:t>وضع </a:t>
            </a:r>
            <a:r>
              <a:rPr lang="ar-IQ" dirty="0"/>
              <a:t>التقديرات وإقرارها واعتمادها ونشرها</a:t>
            </a:r>
            <a:endParaRPr lang="en-US" dirty="0"/>
          </a:p>
          <a:p>
            <a:r>
              <a:rPr lang="ar-IQ" dirty="0" smtClean="0"/>
              <a:t>قواعدها </a:t>
            </a:r>
            <a:r>
              <a:rPr lang="ar-IQ" dirty="0"/>
              <a:t>المالية والمحاسبية ومسك حساباتها</a:t>
            </a:r>
            <a:endParaRPr lang="en-US" dirty="0"/>
          </a:p>
          <a:p>
            <a:r>
              <a:rPr lang="ar-IQ" dirty="0" smtClean="0"/>
              <a:t>الكادر </a:t>
            </a:r>
            <a:r>
              <a:rPr lang="ar-IQ" dirty="0"/>
              <a:t>المالي والمحاسبي والملاك المسؤول عن تنفيذها</a:t>
            </a:r>
            <a:endParaRPr lang="en-US" dirty="0"/>
          </a:p>
          <a:p>
            <a:r>
              <a:rPr lang="ar-IQ" dirty="0" smtClean="0"/>
              <a:t>بداية </a:t>
            </a:r>
            <a:r>
              <a:rPr lang="ar-IQ" dirty="0"/>
              <a:t>السنة المالية ونهايتها</a:t>
            </a:r>
            <a:endParaRPr lang="en-US" dirty="0"/>
          </a:p>
          <a:p>
            <a:pPr marL="0" indent="0">
              <a:buNone/>
            </a:pPr>
            <a:endParaRPr lang="ar-IQ" dirty="0"/>
          </a:p>
        </p:txBody>
      </p:sp>
    </p:spTree>
    <p:extLst>
      <p:ext uri="{BB962C8B-B14F-4D97-AF65-F5344CB8AC3E}">
        <p14:creationId xmlns:p14="http://schemas.microsoft.com/office/powerpoint/2010/main" val="239830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05664" cy="6624736"/>
          </a:xfrm>
        </p:spPr>
        <p:txBody>
          <a:bodyPr>
            <a:normAutofit/>
          </a:bodyPr>
          <a:lstStyle/>
          <a:p>
            <a:pPr marL="0" indent="0">
              <a:buNone/>
            </a:pPr>
            <a:r>
              <a:rPr lang="ar-IQ" dirty="0" smtClean="0"/>
              <a:t>3.تحتفظ </a:t>
            </a:r>
            <a:r>
              <a:rPr lang="ar-IQ" dirty="0"/>
              <a:t>الموازنات المستقلة بفائض إيراداتها لنفسها دون أن يحوّل إلى الموازنة العامة للدولة ، وإن حصل ذلك فيكون بنص قانوني ، كما إنها تغطي العجز الذي تعانيه ، اما بإعانة تنالها من الدولة ويكون لها حكم الإعانة الممنوحة للمشاريع الخاصة ، واما بقروض تعقدها لهذه الغاية</a:t>
            </a:r>
            <a:r>
              <a:rPr lang="ar-IQ" dirty="0" smtClean="0"/>
              <a:t>.</a:t>
            </a:r>
            <a:endParaRPr lang="en-US" dirty="0"/>
          </a:p>
          <a:p>
            <a:r>
              <a:rPr lang="ar-IQ" dirty="0"/>
              <a:t>ج) الموازنات الاستثنائية (غير العادية</a:t>
            </a:r>
            <a:r>
              <a:rPr lang="ar-IQ" dirty="0" smtClean="0"/>
              <a:t>):</a:t>
            </a:r>
            <a:endParaRPr lang="en-US" dirty="0"/>
          </a:p>
          <a:p>
            <a:r>
              <a:rPr lang="ar-IQ" dirty="0"/>
              <a:t> </a:t>
            </a:r>
            <a:r>
              <a:rPr lang="ar-IQ" dirty="0" smtClean="0"/>
              <a:t>وهي </a:t>
            </a:r>
            <a:r>
              <a:rPr lang="ar-IQ" dirty="0"/>
              <a:t>الموازنة التي توضع بصورة وقتية أو استثنائية في ظروف غير عادية (حرب ، كارثة طبيعية ، مشاريع ضخمة) وتمول بإيرادات استثنائية (كالقرض العام) بحيث لو أدرجت النفقات والإيرادات المذكورة فيها ضمن الموازنة العامة للدولة لأدت إلى عدم إعطاء صورة حقيقية عن صحة المقارنات التي يمكن أن تقدمها بين موازنات الأعوام المختلفة.</a:t>
            </a:r>
            <a:endParaRPr lang="en-US" dirty="0"/>
          </a:p>
          <a:p>
            <a:pPr marL="0" indent="0">
              <a:buNone/>
            </a:pPr>
            <a:endParaRPr lang="ar-IQ" dirty="0"/>
          </a:p>
        </p:txBody>
      </p:sp>
    </p:spTree>
    <p:extLst>
      <p:ext uri="{BB962C8B-B14F-4D97-AF65-F5344CB8AC3E}">
        <p14:creationId xmlns:p14="http://schemas.microsoft.com/office/powerpoint/2010/main" val="4126462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77672" cy="6552728"/>
          </a:xfrm>
        </p:spPr>
        <p:txBody>
          <a:bodyPr>
            <a:normAutofit fontScale="92500" lnSpcReduction="10000"/>
          </a:bodyPr>
          <a:lstStyle/>
          <a:p>
            <a:pPr marL="0" indent="0">
              <a:buNone/>
            </a:pPr>
            <a:r>
              <a:rPr lang="ar-IQ" dirty="0"/>
              <a:t>طبيعة الموازنة العامة</a:t>
            </a:r>
            <a:endParaRPr lang="en-US" dirty="0"/>
          </a:p>
          <a:p>
            <a:pPr marL="0" indent="0">
              <a:buNone/>
            </a:pPr>
            <a:r>
              <a:rPr lang="ar-IQ" dirty="0"/>
              <a:t>الموازنة العامة عملاً إدارياً </a:t>
            </a:r>
            <a:r>
              <a:rPr lang="ar-IQ" dirty="0" err="1"/>
              <a:t>تؤدية</a:t>
            </a:r>
            <a:r>
              <a:rPr lang="ar-IQ" dirty="0"/>
              <a:t> السلطة التنفيذية اعداداً وتحضيراً وتنفيذاً وبذلك فان للموازنة محتوى مالي تعتمده السلطة التشريعية </a:t>
            </a:r>
            <a:r>
              <a:rPr lang="ar-IQ" dirty="0" err="1"/>
              <a:t>لانه</a:t>
            </a:r>
            <a:r>
              <a:rPr lang="ar-IQ" dirty="0"/>
              <a:t> يصدر بقانون يعرف ((بقانون الموازنة)) لذلك من الضروري التعرف على كل من الطبيعة المالية والقانونية للموازنة العامة.</a:t>
            </a:r>
            <a:endParaRPr lang="en-US" dirty="0"/>
          </a:p>
          <a:p>
            <a:pPr marL="0" indent="0">
              <a:buNone/>
            </a:pPr>
            <a:r>
              <a:rPr lang="ar-IQ" dirty="0"/>
              <a:t>أ – الطبيعة المالية للموازنة العامة تتطلب عملية تقدير الخدمات الواجبة التنفيذ خلال السنة القادمة الى تقدير للنفقات لتغطية تلك الخدمات . وبالتالي نحتاج الى تقدير للإيرادات الواجبة التحصيل خلال السنة نفسها . وبالتالي تعكس هذه التقديرات للنفقات والإيرادات عملاً تحليلياً ومن ثم </a:t>
            </a:r>
            <a:r>
              <a:rPr lang="ar-IQ" dirty="0" err="1"/>
              <a:t>إختيار</a:t>
            </a:r>
            <a:r>
              <a:rPr lang="ar-IQ" dirty="0"/>
              <a:t> المكونات الأكثر ملائمة في كل من الجانبيين بشكل يتماشى والخطوة الأساسية للسياسة المالية بشقيها </a:t>
            </a:r>
            <a:r>
              <a:rPr lang="ar-IQ" dirty="0" err="1"/>
              <a:t>الإنفاقي</a:t>
            </a:r>
            <a:r>
              <a:rPr lang="ar-IQ" dirty="0"/>
              <a:t> </a:t>
            </a:r>
            <a:r>
              <a:rPr lang="ar-IQ" dirty="0" err="1"/>
              <a:t>والإيرادي</a:t>
            </a:r>
            <a:r>
              <a:rPr lang="ar-IQ" dirty="0"/>
              <a:t>.</a:t>
            </a:r>
            <a:endParaRPr lang="en-US" dirty="0"/>
          </a:p>
          <a:p>
            <a:pPr marL="0" indent="0">
              <a:buNone/>
            </a:pPr>
            <a:r>
              <a:rPr lang="ar-IQ" dirty="0"/>
              <a:t>وتتحدد التقديرات المذكورة في صورة جدول يبين المحتوى المالي للموازنة حيث يضم جانب تقدير للنفقات العامة ومع تقسيمها على انواع الإنفاق وبين الهيئات التي </a:t>
            </a:r>
            <a:r>
              <a:rPr lang="ar-IQ" dirty="0" err="1"/>
              <a:t>تتولا</a:t>
            </a:r>
            <a:r>
              <a:rPr lang="ar-IQ" dirty="0"/>
              <a:t> هذا الإنفاق.</a:t>
            </a:r>
            <a:endParaRPr lang="en-US" dirty="0"/>
          </a:p>
          <a:p>
            <a:pPr marL="0" indent="0">
              <a:buNone/>
            </a:pPr>
            <a:endParaRPr lang="ar-IQ" dirty="0"/>
          </a:p>
        </p:txBody>
      </p:sp>
    </p:spTree>
    <p:extLst>
      <p:ext uri="{BB962C8B-B14F-4D97-AF65-F5344CB8AC3E}">
        <p14:creationId xmlns:p14="http://schemas.microsoft.com/office/powerpoint/2010/main" val="257480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77672" cy="6552728"/>
          </a:xfrm>
        </p:spPr>
        <p:txBody>
          <a:bodyPr>
            <a:normAutofit lnSpcReduction="10000"/>
          </a:bodyPr>
          <a:lstStyle/>
          <a:p>
            <a:pPr marL="0" indent="0">
              <a:buNone/>
            </a:pPr>
            <a:r>
              <a:rPr lang="ar-IQ" dirty="0"/>
              <a:t>س1 : ناقش العبارة الآتية :</a:t>
            </a:r>
            <a:endParaRPr lang="en-US" dirty="0"/>
          </a:p>
          <a:p>
            <a:pPr marL="0" indent="0">
              <a:buNone/>
            </a:pPr>
            <a:r>
              <a:rPr lang="ar-IQ" dirty="0"/>
              <a:t>قانون اعتماد الموازنة يعد عملاً تشريعياً من حيث الشكل فقط أما من ناحية الموضوع فلا يعدو أن يكون عملاً إدارياً.</a:t>
            </a:r>
            <a:endParaRPr lang="en-US" dirty="0"/>
          </a:p>
          <a:p>
            <a:pPr marL="0" indent="0">
              <a:buNone/>
            </a:pPr>
            <a:r>
              <a:rPr lang="ar-IQ" dirty="0"/>
              <a:t>الجواب :</a:t>
            </a:r>
            <a:endParaRPr lang="en-US" dirty="0"/>
          </a:p>
          <a:p>
            <a:pPr marL="0" indent="0">
              <a:buNone/>
            </a:pPr>
            <a:r>
              <a:rPr lang="ar-IQ" dirty="0"/>
              <a:t>عملاً قانونياً من حيث الشكل </a:t>
            </a:r>
            <a:r>
              <a:rPr lang="ar-IQ" dirty="0" err="1"/>
              <a:t>لانه</a:t>
            </a:r>
            <a:r>
              <a:rPr lang="ar-IQ" dirty="0"/>
              <a:t> يصدر من السلطة التشريعية (البرلمان)أي بدون الحصول على الاجازة من البرلمان لا يمكن للسلطة التنفيذية ممارسة اعمالها في التحصيل والإنفاق.</a:t>
            </a:r>
            <a:endParaRPr lang="en-US" dirty="0"/>
          </a:p>
          <a:p>
            <a:pPr marL="0" indent="0">
              <a:buNone/>
            </a:pPr>
            <a:r>
              <a:rPr lang="ar-IQ" dirty="0"/>
              <a:t>أما كونه عملاً ادارياً من حيث الموضوع :</a:t>
            </a:r>
            <a:endParaRPr lang="en-US" dirty="0"/>
          </a:p>
          <a:p>
            <a:pPr marL="0" indent="0">
              <a:buNone/>
            </a:pPr>
            <a:r>
              <a:rPr lang="ar-IQ" dirty="0"/>
              <a:t>لان صدور قانون الموازنة خال من قواعد عامة وجديدة. ولا يمنح الحكومة سلطة أو حقاً لم يكن قائماً في القوانين السارية . ذلك لأن الإيرادات التي تمارس الحكومة تحصيلها والنفقات التي يسرح لها بتنفيذها ناشئة عن قوانين سابقة . ومن أجل ان تمارس الحكومة هذه السلطات لابد لها من الحصول على إجازة من السلطة التشريعية.</a:t>
            </a:r>
            <a:endParaRPr lang="en-US" dirty="0"/>
          </a:p>
          <a:p>
            <a:pPr marL="0" indent="0">
              <a:buNone/>
            </a:pPr>
            <a:endParaRPr lang="ar-IQ" dirty="0"/>
          </a:p>
        </p:txBody>
      </p:sp>
    </p:spTree>
    <p:extLst>
      <p:ext uri="{BB962C8B-B14F-4D97-AF65-F5344CB8AC3E}">
        <p14:creationId xmlns:p14="http://schemas.microsoft.com/office/powerpoint/2010/main" val="2479718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1456</Words>
  <Application>Microsoft Office PowerPoint</Application>
  <PresentationFormat>عرض على الشاشة (3:4)‏</PresentationFormat>
  <Paragraphs>61</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a</cp:lastModifiedBy>
  <cp:revision>3</cp:revision>
  <dcterms:created xsi:type="dcterms:W3CDTF">2020-03-09T19:09:40Z</dcterms:created>
  <dcterms:modified xsi:type="dcterms:W3CDTF">2020-03-09T21:41:22Z</dcterms:modified>
</cp:coreProperties>
</file>