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5DD5FF"/>
    <a:srgbClr val="FF9933"/>
    <a:srgbClr val="976047"/>
    <a:srgbClr val="D09F6E"/>
    <a:srgbClr val="003635"/>
    <a:srgbClr val="008A3E"/>
    <a:srgbClr val="9EFF29"/>
    <a:srgbClr val="600000"/>
    <a:srgbClr val="71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3284" y="2713703"/>
            <a:ext cx="5582265" cy="1319981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910" y="2053717"/>
            <a:ext cx="5611762" cy="571497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48" y="272844"/>
            <a:ext cx="8259098" cy="64127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27" y="1283110"/>
            <a:ext cx="8229600" cy="348799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048" y="436033"/>
            <a:ext cx="644481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8" y="1209366"/>
            <a:ext cx="6415548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294967"/>
            <a:ext cx="8093365" cy="636963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5227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2467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5227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2467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1" y="2757949"/>
            <a:ext cx="8074742" cy="1445341"/>
          </a:xfrm>
        </p:spPr>
        <p:txBody>
          <a:bodyPr>
            <a:normAutofit/>
          </a:bodyPr>
          <a:lstStyle/>
          <a:p>
            <a:r>
              <a:rPr lang="ar-IQ" dirty="0" smtClean="0"/>
              <a:t>أساسيات الحاسوب وتطبيقاته المكتبية (الجزء الثاني)</a:t>
            </a:r>
            <a:br>
              <a:rPr lang="ar-IQ" dirty="0" smtClean="0"/>
            </a:br>
            <a:r>
              <a:rPr lang="ar-IQ" dirty="0" smtClean="0"/>
              <a:t>المرحلة الثانية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1" y="2020523"/>
            <a:ext cx="8251721" cy="730043"/>
          </a:xfrm>
        </p:spPr>
        <p:txBody>
          <a:bodyPr/>
          <a:lstStyle/>
          <a:p>
            <a:r>
              <a:rPr lang="ar-IQ" dirty="0" smtClean="0"/>
              <a:t>اعداد / </a:t>
            </a:r>
            <a:r>
              <a:rPr lang="ar-IQ" dirty="0" err="1" smtClean="0"/>
              <a:t>م.م</a:t>
            </a:r>
            <a:r>
              <a:rPr lang="ar-IQ" dirty="0" smtClean="0"/>
              <a:t>. بسمة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b="1" u="dbl" dirty="0" smtClean="0"/>
              <a:t>مقدمــة </a:t>
            </a:r>
            <a:r>
              <a:rPr lang="ar-IQ" b="1" u="dbl" dirty="0"/>
              <a:t>	</a:t>
            </a:r>
            <a:endParaRPr lang="ar-IQ" dirty="0"/>
          </a:p>
          <a:p>
            <a:pPr marL="0" indent="0" algn="just" rtl="1">
              <a:buNone/>
            </a:pPr>
            <a:r>
              <a:rPr lang="ar-IQ" dirty="0" smtClean="0"/>
              <a:t>يعتبر </a:t>
            </a:r>
            <a:r>
              <a:rPr lang="ar-IQ" dirty="0"/>
              <a:t>مايكروسوفت وورد </a:t>
            </a:r>
            <a:r>
              <a:rPr lang="en-US" b="1" dirty="0">
                <a:solidFill>
                  <a:srgbClr val="FFFF00"/>
                </a:solidFill>
              </a:rPr>
              <a:t>Microsoft Word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ar-IQ" dirty="0" smtClean="0">
                <a:solidFill>
                  <a:srgbClr val="FFFF00"/>
                </a:solidFill>
              </a:rPr>
              <a:t> </a:t>
            </a:r>
            <a:r>
              <a:rPr lang="ar-IQ" dirty="0" smtClean="0"/>
              <a:t>هو </a:t>
            </a:r>
            <a:r>
              <a:rPr lang="ar-IQ" dirty="0"/>
              <a:t>احد اهم البرامج التطبيقية المستخدمة في حزمة مايكروسوفت اوفيس </a:t>
            </a:r>
            <a:r>
              <a:rPr lang="en-US" b="1" dirty="0">
                <a:solidFill>
                  <a:srgbClr val="FFFF00"/>
                </a:solidFill>
              </a:rPr>
              <a:t>Microsoft</a:t>
            </a:r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</a:rPr>
              <a:t>Office</a:t>
            </a:r>
            <a:r>
              <a:rPr lang="en-US" dirty="0"/>
              <a:t> </a:t>
            </a:r>
            <a:r>
              <a:rPr lang="ar-IQ" dirty="0"/>
              <a:t>، حيث يستخدم هذا البرنامج كمعالج للنصوص عند الحاجة للطباعة مثل الرسائل والمذكرات وتصميم واعداد المجلات.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9835" y="454140"/>
            <a:ext cx="6960076" cy="725349"/>
          </a:xfrm>
        </p:spPr>
        <p:txBody>
          <a:bodyPr>
            <a:normAutofit fontScale="90000"/>
          </a:bodyPr>
          <a:lstStyle/>
          <a:p>
            <a:pPr rtl="1"/>
            <a:r>
              <a:rPr lang="ar-IQ" b="1" dirty="0" smtClean="0">
                <a:effectLst/>
              </a:rPr>
              <a:t>لفصل </a:t>
            </a:r>
            <a:r>
              <a:rPr lang="ar-IQ" b="1" dirty="0">
                <a:effectLst/>
              </a:rPr>
              <a:t>الاول : مقدمة عن مايكروسوفت وورد 2010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b="1" u="dbl" dirty="0">
                <a:solidFill>
                  <a:srgbClr val="FF0000"/>
                </a:solidFill>
              </a:rPr>
              <a:t>تشغيل برنامج المايكروسوفت وورد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IQ" b="1" dirty="0"/>
              <a:t>هناك ثلاث طرق يتم تشغيل البرنامج من خلالها وكالاتي:</a:t>
            </a:r>
            <a:endParaRPr lang="en-US" dirty="0"/>
          </a:p>
          <a:p>
            <a:pPr lvl="0" algn="r" rtl="1"/>
            <a:r>
              <a:rPr lang="ar-IQ" dirty="0"/>
              <a:t>عن طريق قائمة ابدأ &gt; جميع البرامج </a:t>
            </a:r>
            <a:r>
              <a:rPr lang="en-US" b="1" dirty="0">
                <a:solidFill>
                  <a:srgbClr val="FF0000"/>
                </a:solidFill>
              </a:rPr>
              <a:t>All program  </a:t>
            </a:r>
            <a:r>
              <a:rPr lang="en-US" dirty="0"/>
              <a:t>&lt;</a:t>
            </a:r>
            <a:r>
              <a:rPr lang="ar-IQ" dirty="0"/>
              <a:t> مايكروسوفت اوفيس </a:t>
            </a:r>
            <a:r>
              <a:rPr lang="en-US" dirty="0"/>
              <a:t>&lt;</a:t>
            </a:r>
            <a:r>
              <a:rPr lang="en-US" b="1" dirty="0" smtClean="0">
                <a:solidFill>
                  <a:srgbClr val="FF0000"/>
                </a:solidFill>
              </a:rPr>
              <a:t>Microsoft </a:t>
            </a:r>
            <a:r>
              <a:rPr lang="en-US" b="1" dirty="0">
                <a:solidFill>
                  <a:srgbClr val="FF0000"/>
                </a:solidFill>
              </a:rPr>
              <a:t>Office </a:t>
            </a:r>
            <a:r>
              <a:rPr lang="ar-IQ" dirty="0" smtClean="0"/>
              <a:t>مايكروسوفت </a:t>
            </a:r>
            <a:r>
              <a:rPr lang="ar-IQ" dirty="0"/>
              <a:t>وورد </a:t>
            </a:r>
            <a:r>
              <a:rPr lang="en-US" b="1" dirty="0">
                <a:solidFill>
                  <a:srgbClr val="FF0000"/>
                </a:solidFill>
              </a:rPr>
              <a:t>Microsoft Word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/>
              <a:t>من خلال ايقونة الاختصار وورد الموجودة على سطح المكتب.</a:t>
            </a:r>
            <a:endParaRPr lang="en-US" dirty="0"/>
          </a:p>
          <a:p>
            <a:pPr lvl="0" algn="r" rtl="1"/>
            <a:r>
              <a:rPr lang="ar-IQ" dirty="0"/>
              <a:t>كتابة عبارة </a:t>
            </a:r>
            <a:r>
              <a:rPr lang="en-US" b="1" dirty="0">
                <a:solidFill>
                  <a:srgbClr val="FF0000"/>
                </a:solidFill>
              </a:rPr>
              <a:t>Word</a:t>
            </a:r>
            <a:r>
              <a:rPr lang="ar-IQ" dirty="0"/>
              <a:t> في حقل البحث في قائمة ابدأ </a:t>
            </a:r>
            <a:r>
              <a:rPr lang="en-US" b="1" dirty="0">
                <a:solidFill>
                  <a:srgbClr val="FF0000"/>
                </a:solidFill>
              </a:rPr>
              <a:t>Start</a:t>
            </a:r>
            <a:r>
              <a:rPr lang="ar-IQ" dirty="0"/>
              <a:t>.</a:t>
            </a:r>
            <a:endParaRPr lang="en-US" dirty="0"/>
          </a:p>
          <a:p>
            <a:pPr algn="r" rtl="1"/>
            <a:r>
              <a:rPr lang="en-US" dirty="0"/>
              <a:t> </a:t>
            </a:r>
            <a:r>
              <a:rPr lang="ar-IQ" dirty="0"/>
              <a:t>بعد استخدام هذه الطرق للوصول الى البرنامج سوف يظهر لنا مستند جديد باسم افتراضي </a:t>
            </a:r>
            <a:r>
              <a:rPr lang="en-US" b="1" dirty="0">
                <a:solidFill>
                  <a:srgbClr val="FF0000"/>
                </a:solidFill>
              </a:rPr>
              <a:t>Document 1</a:t>
            </a:r>
            <a:r>
              <a:rPr lang="en-US" dirty="0"/>
              <a:t> </a:t>
            </a:r>
            <a:r>
              <a:rPr lang="ar-IQ" dirty="0"/>
              <a:t>جاهز للعمل.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2693" y="294967"/>
            <a:ext cx="8093365" cy="759543"/>
          </a:xfrm>
        </p:spPr>
        <p:txBody>
          <a:bodyPr>
            <a:normAutofit/>
          </a:bodyPr>
          <a:lstStyle/>
          <a:p>
            <a:pPr rtl="1"/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60079" y="1318504"/>
            <a:ext cx="7818208" cy="3443619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IQ" b="1" u="dbl" dirty="0" smtClean="0"/>
              <a:t>واجهة </a:t>
            </a:r>
            <a:r>
              <a:rPr lang="ar-IQ" b="1" u="dbl" dirty="0"/>
              <a:t>برنامج مايكروسوفت وورد </a:t>
            </a:r>
            <a:r>
              <a:rPr lang="ar-IQ" b="1" u="dbl" dirty="0" smtClean="0"/>
              <a:t>2010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IQ" sz="2600" dirty="0" smtClean="0">
                <a:cs typeface="+mj-cs"/>
              </a:rPr>
              <a:t>عند </a:t>
            </a:r>
            <a:r>
              <a:rPr lang="ar-IQ" sz="2600" dirty="0">
                <a:cs typeface="+mj-cs"/>
              </a:rPr>
              <a:t>تشغيل البرنامج سوف تفتح لنا واجهة البرنامج والتي تحتوي على عدة من الاشرطة </a:t>
            </a:r>
            <a:r>
              <a:rPr lang="ar-IQ" sz="2600" dirty="0" smtClean="0">
                <a:cs typeface="+mj-cs"/>
              </a:rPr>
              <a:t>والتب ويبات </a:t>
            </a:r>
            <a:r>
              <a:rPr lang="ar-IQ" sz="2600" dirty="0">
                <a:cs typeface="+mj-cs"/>
              </a:rPr>
              <a:t>حيث يشير كل شريط وتبويب الى مجموعة من الاوامر والايعازات المسؤولة عن مهام معينة حسب التخصص.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 smtClean="0">
                <a:cs typeface="+mj-cs"/>
              </a:rPr>
              <a:t>شريط </a:t>
            </a:r>
            <a:r>
              <a:rPr lang="ar-IQ" sz="2600" dirty="0">
                <a:cs typeface="+mj-cs"/>
              </a:rPr>
              <a:t>الوصول السريع.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شريط الادوات.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شريط الحالة.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قائمة التبويب.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شريط العنوان.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المسطرة.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شريط العرض والتكبير والمعاينة.</a:t>
            </a:r>
            <a:endParaRPr lang="en-US" sz="2600" dirty="0">
              <a:cs typeface="+mj-cs"/>
            </a:endParaRPr>
          </a:p>
          <a:p>
            <a:pPr lvl="0" algn="r" rtl="1"/>
            <a:r>
              <a:rPr lang="ar-IQ" sz="2600" dirty="0">
                <a:cs typeface="+mj-cs"/>
              </a:rPr>
              <a:t>شريط </a:t>
            </a:r>
            <a:r>
              <a:rPr lang="ar-IQ" sz="2600" dirty="0" smtClean="0">
                <a:cs typeface="+mj-cs"/>
              </a:rPr>
              <a:t>التمرير.</a:t>
            </a:r>
            <a:endParaRPr lang="ar-IQ" sz="2600" dirty="0">
              <a:cs typeface="+mj-cs"/>
            </a:endParaRPr>
          </a:p>
          <a:p>
            <a:pPr lvl="0" algn="r" rtl="1"/>
            <a:r>
              <a:rPr lang="ar-IQ" sz="2600" dirty="0" smtClean="0">
                <a:cs typeface="+mj-cs"/>
              </a:rPr>
              <a:t>التعليمات</a:t>
            </a:r>
            <a:r>
              <a:rPr lang="ar-IQ" sz="2600" dirty="0">
                <a:cs typeface="+mj-cs"/>
              </a:rPr>
              <a:t>.</a:t>
            </a:r>
            <a:endParaRPr lang="en-US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1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52" y="436033"/>
            <a:ext cx="7568698" cy="725349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b="1" dirty="0">
                <a:effectLst/>
              </a:rPr>
              <a:t>الفصل الاول : مقدمة عن مايكروسوفت وورد 2010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Blip>
                <a:blip r:embed="rId2"/>
              </a:buBlip>
            </a:pPr>
            <a:r>
              <a:rPr lang="ar-IQ" dirty="0"/>
              <a:t>في الجزء العلوي من النافذة نلاحظ ان بيئة البرنامج تعتمد على </a:t>
            </a:r>
            <a:r>
              <a:rPr lang="ar-IQ" dirty="0" err="1"/>
              <a:t>التبويبات</a:t>
            </a:r>
            <a:r>
              <a:rPr lang="ar-IQ" dirty="0"/>
              <a:t> </a:t>
            </a:r>
            <a:r>
              <a:rPr lang="en-US" b="1" dirty="0">
                <a:solidFill>
                  <a:srgbClr val="006600"/>
                </a:solidFill>
              </a:rPr>
              <a:t>Tabs</a:t>
            </a:r>
            <a:r>
              <a:rPr lang="ar-IQ" dirty="0"/>
              <a:t> بدلا من القوائم </a:t>
            </a:r>
            <a:r>
              <a:rPr lang="en-US" b="1" dirty="0">
                <a:solidFill>
                  <a:srgbClr val="006600"/>
                </a:solidFill>
              </a:rPr>
              <a:t>Menu</a:t>
            </a:r>
            <a:r>
              <a:rPr lang="en-US" dirty="0"/>
              <a:t> </a:t>
            </a:r>
            <a:r>
              <a:rPr lang="ar-IQ" dirty="0" smtClean="0"/>
              <a:t> مثل </a:t>
            </a:r>
            <a:r>
              <a:rPr lang="ar-IQ" dirty="0"/>
              <a:t>تبويب الصفحة الرئيسية </a:t>
            </a:r>
            <a:r>
              <a:rPr lang="en-US" b="1" dirty="0">
                <a:solidFill>
                  <a:srgbClr val="006600"/>
                </a:solidFill>
              </a:rPr>
              <a:t>Home</a:t>
            </a:r>
            <a:r>
              <a:rPr lang="ar-IQ" dirty="0"/>
              <a:t> ، ادراج </a:t>
            </a:r>
            <a:r>
              <a:rPr lang="en-US" b="1" dirty="0">
                <a:solidFill>
                  <a:srgbClr val="006600"/>
                </a:solidFill>
              </a:rPr>
              <a:t>Insert</a:t>
            </a:r>
            <a:r>
              <a:rPr lang="ar-IQ" dirty="0"/>
              <a:t> ، تخطيط الصفحة </a:t>
            </a:r>
            <a:r>
              <a:rPr lang="en-US" b="1" dirty="0">
                <a:solidFill>
                  <a:srgbClr val="006600"/>
                </a:solidFill>
              </a:rPr>
              <a:t>Page Layout</a:t>
            </a:r>
            <a:r>
              <a:rPr lang="ar-IQ" dirty="0"/>
              <a:t> ، اضافة الى تبويب الملف </a:t>
            </a:r>
            <a:r>
              <a:rPr lang="en-US" b="1" dirty="0">
                <a:solidFill>
                  <a:srgbClr val="006600"/>
                </a:solidFill>
              </a:rPr>
              <a:t>File </a:t>
            </a:r>
            <a:r>
              <a:rPr lang="ar-IQ" b="1" dirty="0" smtClean="0">
                <a:solidFill>
                  <a:srgbClr val="006600"/>
                </a:solidFill>
              </a:rPr>
              <a:t> </a:t>
            </a:r>
            <a:r>
              <a:rPr lang="ar-IQ" dirty="0" smtClean="0"/>
              <a:t>الذي </a:t>
            </a:r>
            <a:r>
              <a:rPr lang="ar-IQ" dirty="0"/>
              <a:t>يساعد على فتح وحفظ وطباعة الملفات والتحكم بخصائص المستندات حيث يضم كل تبويب مجموعات تحتوي بدورها على اوامر.</a:t>
            </a:r>
            <a:endParaRPr lang="en-US" dirty="0"/>
          </a:p>
          <a:p>
            <a:pPr lvl="0" algn="r" rtl="1">
              <a:buBlip>
                <a:blip r:embed="rId2"/>
              </a:buBlip>
            </a:pPr>
            <a:endParaRPr lang="en-US" dirty="0"/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324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942"/>
            <a:ext cx="9144000" cy="45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On-screen Show (16:9)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أساسيات الحاسوب وتطبيقاته المكتبية (الجزء الثاني) المرحلة الثانية </vt:lpstr>
      <vt:lpstr>الفصل الاول : مقدمة عن مايكروسوفت وورد 2010</vt:lpstr>
      <vt:lpstr>لفصل الاول : مقدمة عن مايكروسوفت وورد 2010</vt:lpstr>
      <vt:lpstr>الفصل الاول : مقدمة عن مايكروسوفت وورد 2010</vt:lpstr>
      <vt:lpstr>PowerPoint Presentation</vt:lpstr>
      <vt:lpstr>الفصل الاول : مقدمة عن مايكروسوفت وورد 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2020-03-11T21:48:31Z</dcterms:modified>
</cp:coreProperties>
</file>