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9" r:id="rId4"/>
    <p:sldId id="261" r:id="rId5"/>
    <p:sldId id="262" r:id="rId6"/>
    <p:sldId id="264" r:id="rId7"/>
    <p:sldId id="263" r:id="rId8"/>
    <p:sldId id="260"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549"/>
    <a:srgbClr val="DAC1FF"/>
    <a:srgbClr val="B27DFF"/>
    <a:srgbClr val="9EFF29"/>
    <a:srgbClr val="00D9F0"/>
    <a:srgbClr val="003635"/>
    <a:srgbClr val="5DD5FF"/>
    <a:srgbClr val="00217E"/>
    <a:srgbClr val="600000"/>
    <a:srgbClr val="FF82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294" y="714"/>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3/13/2020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8</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4684" y="1688690"/>
            <a:ext cx="7949380" cy="1681316"/>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589936" y="3558052"/>
            <a:ext cx="7986251" cy="678426"/>
          </a:xfrm>
        </p:spPr>
        <p:txBody>
          <a:bodyPr>
            <a:normAutofit/>
          </a:bodyPr>
          <a:lstStyle>
            <a:lvl1pPr marL="0" indent="0" algn="l">
              <a:buNone/>
              <a:defRPr sz="2800" b="0" i="0">
                <a:solidFill>
                  <a:srgbClr val="DAC1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945" y="128472"/>
            <a:ext cx="8259098"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501445" y="1143000"/>
            <a:ext cx="8244349" cy="3605981"/>
          </a:xfrm>
        </p:spPr>
        <p:txBody>
          <a:bodyPr/>
          <a:lstStyle>
            <a:lvl1pPr algn="l">
              <a:defRPr sz="2800">
                <a:solidFill>
                  <a:srgbClr val="7030A0"/>
                </a:solidFill>
              </a:defRPr>
            </a:lvl1pPr>
            <a:lvl2pPr algn="l">
              <a:defRPr>
                <a:solidFill>
                  <a:srgbClr val="7030A0"/>
                </a:solidFill>
              </a:defRPr>
            </a:lvl2pPr>
            <a:lvl3pPr algn="l">
              <a:defRPr>
                <a:solidFill>
                  <a:srgbClr val="7030A0"/>
                </a:solidFill>
              </a:defRPr>
            </a:lvl3pPr>
            <a:lvl4pPr algn="l">
              <a:defRPr>
                <a:solidFill>
                  <a:srgbClr val="7030A0"/>
                </a:solidFill>
              </a:defRPr>
            </a:lvl4pPr>
            <a:lvl5pPr algn="l">
              <a:defRPr>
                <a:solidFill>
                  <a:srgbClr val="7030A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366" y="406537"/>
            <a:ext cx="6498123" cy="725349"/>
          </a:xfrm>
        </p:spPr>
        <p:txBody>
          <a:bodyPr>
            <a:normAutofit/>
          </a:bodyPr>
          <a:lstStyle>
            <a:lvl1pPr algn="l">
              <a:defRPr sz="3600">
                <a:solidFill>
                  <a:srgbClr val="DAC1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57200" y="1179870"/>
            <a:ext cx="6474543" cy="3508626"/>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7" y="153654"/>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18647"/>
            <a:ext cx="4040188" cy="479822"/>
          </a:xfrm>
        </p:spPr>
        <p:txBody>
          <a:bodyPr anchor="b"/>
          <a:lstStyle>
            <a:lvl1pPr marL="0" indent="0" algn="ctr">
              <a:buNone/>
              <a:defRPr sz="2400" b="1">
                <a:solidFill>
                  <a:srgbClr val="7030A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91044"/>
            <a:ext cx="4040188" cy="2276294"/>
          </a:xfrm>
        </p:spPr>
        <p:txBody>
          <a:bodyPr/>
          <a:lstStyle>
            <a:lvl1pPr algn="ctr">
              <a:defRPr sz="2400">
                <a:solidFill>
                  <a:srgbClr val="7030A0"/>
                </a:solidFill>
              </a:defRPr>
            </a:lvl1pPr>
            <a:lvl2pPr algn="ctr">
              <a:defRPr sz="2000">
                <a:solidFill>
                  <a:srgbClr val="7030A0"/>
                </a:solidFill>
              </a:defRPr>
            </a:lvl2pPr>
            <a:lvl3pPr algn="ctr">
              <a:defRPr sz="1800">
                <a:solidFill>
                  <a:srgbClr val="7030A0"/>
                </a:solidFill>
              </a:defRPr>
            </a:lvl3pPr>
            <a:lvl4pPr algn="ctr">
              <a:defRPr sz="1600">
                <a:solidFill>
                  <a:srgbClr val="7030A0"/>
                </a:solidFill>
              </a:defRPr>
            </a:lvl4pPr>
            <a:lvl5pPr algn="ctr">
              <a:defRPr sz="1600">
                <a:solidFill>
                  <a:srgbClr val="7030A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18647"/>
            <a:ext cx="4041775" cy="479822"/>
          </a:xfrm>
        </p:spPr>
        <p:txBody>
          <a:bodyPr anchor="b"/>
          <a:lstStyle>
            <a:lvl1pPr marL="0" indent="0" algn="ctr">
              <a:buNone/>
              <a:defRPr sz="2400" b="1">
                <a:solidFill>
                  <a:srgbClr val="7030A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91044"/>
            <a:ext cx="4041775" cy="2276294"/>
          </a:xfrm>
        </p:spPr>
        <p:txBody>
          <a:bodyPr/>
          <a:lstStyle>
            <a:lvl1pPr algn="ctr">
              <a:defRPr sz="2400">
                <a:solidFill>
                  <a:srgbClr val="7030A0"/>
                </a:solidFill>
              </a:defRPr>
            </a:lvl1pPr>
            <a:lvl2pPr algn="ctr">
              <a:defRPr sz="2000">
                <a:solidFill>
                  <a:srgbClr val="7030A0"/>
                </a:solidFill>
              </a:defRPr>
            </a:lvl2pPr>
            <a:lvl3pPr algn="ctr">
              <a:defRPr sz="1800">
                <a:solidFill>
                  <a:srgbClr val="7030A0"/>
                </a:solidFill>
              </a:defRPr>
            </a:lvl3pPr>
            <a:lvl4pPr algn="ctr">
              <a:defRPr sz="1600">
                <a:solidFill>
                  <a:srgbClr val="7030A0"/>
                </a:solidFill>
              </a:defRPr>
            </a:lvl4pPr>
            <a:lvl5pPr algn="ctr">
              <a:defRPr sz="1600">
                <a:solidFill>
                  <a:srgbClr val="7030A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3/13/2020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4182" y="1740307"/>
            <a:ext cx="7949380" cy="1644448"/>
          </a:xfrm>
        </p:spPr>
        <p:txBody>
          <a:bodyPr>
            <a:normAutofit/>
          </a:bodyPr>
          <a:lstStyle/>
          <a:p>
            <a:r>
              <a:rPr lang="ar-IQ" dirty="0"/>
              <a:t>أساسيات الحاسوب وتطبيقاته المكتبية (الجزء الثاني)</a:t>
            </a:r>
            <a:br>
              <a:rPr lang="ar-IQ" dirty="0"/>
            </a:br>
            <a:r>
              <a:rPr lang="ar-IQ" dirty="0"/>
              <a:t>المرحلة الثانية </a:t>
            </a:r>
            <a:endParaRPr lang="en-US" dirty="0"/>
          </a:p>
        </p:txBody>
      </p:sp>
      <p:sp>
        <p:nvSpPr>
          <p:cNvPr id="3" name="Subtitle 2"/>
          <p:cNvSpPr>
            <a:spLocks noGrp="1"/>
          </p:cNvSpPr>
          <p:nvPr>
            <p:ph type="subTitle" idx="1"/>
          </p:nvPr>
        </p:nvSpPr>
        <p:spPr>
          <a:xfrm>
            <a:off x="619432" y="3723960"/>
            <a:ext cx="7986252" cy="730043"/>
          </a:xfrm>
        </p:spPr>
        <p:txBody>
          <a:bodyPr/>
          <a:lstStyle/>
          <a:p>
            <a:pPr algn="r"/>
            <a:r>
              <a:rPr lang="ar-IQ" dirty="0" err="1" smtClean="0"/>
              <a:t>م.م</a:t>
            </a:r>
            <a:r>
              <a:rPr lang="ar-IQ" dirty="0" smtClean="0"/>
              <a:t>. بسمة سالم بازل</a:t>
            </a:r>
            <a:endParaRPr lang="en-US" dirty="0"/>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effectLst/>
              </a:rPr>
              <a:t>الفصل </a:t>
            </a:r>
            <a:r>
              <a:rPr lang="ar-IQ" b="1" dirty="0">
                <a:effectLst/>
              </a:rPr>
              <a:t>الاول : مقدمة عن مايكروسوفت وورد </a:t>
            </a:r>
            <a:r>
              <a:rPr lang="ar-IQ" b="1" dirty="0" smtClean="0">
                <a:effectLst/>
              </a:rPr>
              <a:t>2010</a:t>
            </a:r>
            <a:endParaRPr lang="en-US" dirty="0"/>
          </a:p>
        </p:txBody>
      </p:sp>
      <p:sp>
        <p:nvSpPr>
          <p:cNvPr id="3" name="Content Placeholder 2"/>
          <p:cNvSpPr>
            <a:spLocks noGrp="1"/>
          </p:cNvSpPr>
          <p:nvPr>
            <p:ph idx="1"/>
          </p:nvPr>
        </p:nvSpPr>
        <p:spPr/>
        <p:txBody>
          <a:bodyPr>
            <a:normAutofit/>
          </a:bodyPr>
          <a:lstStyle/>
          <a:p>
            <a:pPr algn="just" rtl="1"/>
            <a:r>
              <a:rPr lang="ar-IQ" sz="1800" dirty="0">
                <a:cs typeface="+mj-cs"/>
              </a:rPr>
              <a:t>تحت كل تبويب يوجد صفوف من الاوامر التي تسمى اشرطة الادوات لاستخدامها في انشاء وتحرير المستند</a:t>
            </a:r>
            <a:r>
              <a:rPr lang="ar-IQ" sz="1800" dirty="0" smtClean="0">
                <a:cs typeface="+mj-cs"/>
              </a:rPr>
              <a:t>.</a:t>
            </a:r>
          </a:p>
          <a:p>
            <a:pPr marL="0" indent="0" algn="just" rtl="1">
              <a:buNone/>
            </a:pPr>
            <a:endParaRPr lang="en-US" sz="1800" dirty="0">
              <a:cs typeface="+mj-cs"/>
            </a:endParaRPr>
          </a:p>
          <a:p>
            <a:pPr lvl="0" algn="just" rtl="1"/>
            <a:r>
              <a:rPr lang="ar-IQ" sz="1800" dirty="0">
                <a:cs typeface="+mj-cs"/>
              </a:rPr>
              <a:t>تستخدم المسطرة لتعيين علامات التبويب والهوامش والتنسيق موقع الاشكال</a:t>
            </a:r>
            <a:r>
              <a:rPr lang="ar-IQ" sz="1800" dirty="0" smtClean="0">
                <a:cs typeface="+mj-cs"/>
              </a:rPr>
              <a:t>.</a:t>
            </a:r>
          </a:p>
          <a:p>
            <a:pPr marL="0" lvl="0" indent="0" algn="just" rtl="1">
              <a:buNone/>
            </a:pPr>
            <a:endParaRPr lang="en-US" sz="1800" dirty="0">
              <a:cs typeface="+mj-cs"/>
            </a:endParaRPr>
          </a:p>
          <a:p>
            <a:pPr lvl="0" algn="just" rtl="1"/>
            <a:r>
              <a:rPr lang="ar-IQ" sz="1800" dirty="0">
                <a:cs typeface="+mj-cs"/>
              </a:rPr>
              <a:t>التعليمات </a:t>
            </a:r>
            <a:r>
              <a:rPr lang="en-US" sz="1800" b="1" dirty="0">
                <a:solidFill>
                  <a:srgbClr val="FF0000"/>
                </a:solidFill>
                <a:cs typeface="+mj-cs"/>
              </a:rPr>
              <a:t>Help</a:t>
            </a:r>
            <a:r>
              <a:rPr lang="ar-IQ" sz="1800" dirty="0">
                <a:cs typeface="+mj-cs"/>
              </a:rPr>
              <a:t> تفتح نافذة على جانب المستند لتقديم المساعدة والتعليمات من خلال ادخال اسئلة معينة والاستفهام عن ايعاز ما </a:t>
            </a:r>
            <a:r>
              <a:rPr lang="ar-IQ" sz="1800" dirty="0" smtClean="0">
                <a:cs typeface="+mj-cs"/>
              </a:rPr>
              <a:t>.</a:t>
            </a:r>
          </a:p>
          <a:p>
            <a:pPr marL="0" lvl="0" indent="0" algn="just" rtl="1">
              <a:buNone/>
            </a:pPr>
            <a:endParaRPr lang="en-US" sz="1800" dirty="0">
              <a:cs typeface="+mj-cs"/>
            </a:endParaRPr>
          </a:p>
          <a:p>
            <a:pPr lvl="0" algn="just" rtl="1"/>
            <a:r>
              <a:rPr lang="ar-IQ" sz="1800" dirty="0">
                <a:cs typeface="+mj-cs"/>
              </a:rPr>
              <a:t>هناك اشرطة تمرير على الجانب وعلى الجزء السفلي من الواجهة وبالضغط على الاسهم في نهاية اشرطة التمرير يمكن التحرك صعودا ونزولا ويسارا ويمينا خلال المستند.</a:t>
            </a:r>
            <a:endParaRPr lang="en-US" sz="1800" dirty="0">
              <a:cs typeface="+mj-cs"/>
            </a:endParaRPr>
          </a:p>
          <a:p>
            <a:pPr marL="0" indent="0" algn="r" rtl="1">
              <a:buNone/>
            </a:pPr>
            <a:endParaRPr lang="en-US" dirty="0"/>
          </a:p>
          <a:p>
            <a:pPr marL="0" indent="0">
              <a:buNone/>
            </a:pPr>
            <a:endParaRPr lang="en-US"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8125" y="406537"/>
            <a:ext cx="6915149" cy="725349"/>
          </a:xfrm>
        </p:spPr>
        <p:txBody>
          <a:bodyPr>
            <a:noAutofit/>
          </a:bodyPr>
          <a:lstStyle/>
          <a:p>
            <a:r>
              <a:rPr lang="ar-IQ" b="1" dirty="0">
                <a:solidFill>
                  <a:schemeClr val="bg1"/>
                </a:solidFill>
                <a:effectLst/>
              </a:rPr>
              <a:t>الفصل الاول : مقدمة عن مايكروسوفت وورد 2010</a:t>
            </a:r>
            <a:endParaRPr lang="en-US" b="1" dirty="0">
              <a:solidFill>
                <a:schemeClr val="bg1"/>
              </a:solidFill>
              <a:effectLst/>
            </a:endParaRPr>
          </a:p>
        </p:txBody>
      </p:sp>
      <p:sp>
        <p:nvSpPr>
          <p:cNvPr id="5" name="Content Placeholder 4"/>
          <p:cNvSpPr>
            <a:spLocks noGrp="1"/>
          </p:cNvSpPr>
          <p:nvPr>
            <p:ph idx="1"/>
          </p:nvPr>
        </p:nvSpPr>
        <p:spPr>
          <a:xfrm>
            <a:off x="457200" y="1157747"/>
            <a:ext cx="6474543" cy="3508626"/>
          </a:xfrm>
        </p:spPr>
        <p:txBody>
          <a:bodyPr>
            <a:normAutofit fontScale="55000" lnSpcReduction="20000"/>
          </a:bodyPr>
          <a:lstStyle/>
          <a:p>
            <a:pPr lvl="0" algn="just" rtl="1"/>
            <a:r>
              <a:rPr lang="ar-IQ" dirty="0">
                <a:cs typeface="+mj-cs"/>
              </a:rPr>
              <a:t>شريـــط الحــالة </a:t>
            </a:r>
            <a:r>
              <a:rPr lang="en-US" b="1" dirty="0">
                <a:solidFill>
                  <a:srgbClr val="FFFF00"/>
                </a:solidFill>
                <a:cs typeface="+mj-cs"/>
              </a:rPr>
              <a:t>Status Bar</a:t>
            </a:r>
            <a:r>
              <a:rPr lang="en-US" dirty="0">
                <a:solidFill>
                  <a:srgbClr val="FFFF00"/>
                </a:solidFill>
                <a:cs typeface="+mj-cs"/>
              </a:rPr>
              <a:t>  </a:t>
            </a:r>
            <a:r>
              <a:rPr lang="ar-IQ" dirty="0" smtClean="0">
                <a:cs typeface="+mj-cs"/>
              </a:rPr>
              <a:t>: يكون </a:t>
            </a:r>
            <a:r>
              <a:rPr lang="ar-IQ" dirty="0">
                <a:cs typeface="+mj-cs"/>
              </a:rPr>
              <a:t>موقعه في اسفل نافذة وورد ويحتوي على </a:t>
            </a:r>
            <a:r>
              <a:rPr lang="ar-IQ" dirty="0" smtClean="0">
                <a:cs typeface="+mj-cs"/>
              </a:rPr>
              <a:t>:</a:t>
            </a:r>
          </a:p>
          <a:p>
            <a:pPr marL="0" lvl="0" indent="0" algn="just" rtl="1">
              <a:buNone/>
            </a:pPr>
            <a:endParaRPr lang="en-US" dirty="0">
              <a:cs typeface="+mj-cs"/>
            </a:endParaRPr>
          </a:p>
          <a:p>
            <a:pPr lvl="0" algn="just" rtl="1"/>
            <a:r>
              <a:rPr lang="ar-IQ" dirty="0">
                <a:cs typeface="+mj-cs"/>
              </a:rPr>
              <a:t>رقم الصفحة  فمن خلال النقر عليها سوف يعرض لنا مربع حوار بحث واستبدال </a:t>
            </a:r>
            <a:r>
              <a:rPr lang="en-US" dirty="0">
                <a:solidFill>
                  <a:srgbClr val="FFFF00"/>
                </a:solidFill>
                <a:cs typeface="+mj-cs"/>
              </a:rPr>
              <a:t>Find and Replace </a:t>
            </a:r>
            <a:r>
              <a:rPr lang="ar-IQ" dirty="0" smtClean="0">
                <a:cs typeface="+mj-cs"/>
              </a:rPr>
              <a:t>.</a:t>
            </a:r>
          </a:p>
          <a:p>
            <a:pPr marL="0" lvl="0" indent="0" algn="just" rtl="1">
              <a:buNone/>
            </a:pPr>
            <a:endParaRPr lang="en-US" dirty="0">
              <a:cs typeface="+mj-cs"/>
            </a:endParaRPr>
          </a:p>
          <a:p>
            <a:pPr lvl="0" algn="just" rtl="1"/>
            <a:r>
              <a:rPr lang="ar-IQ" dirty="0">
                <a:cs typeface="+mj-cs"/>
              </a:rPr>
              <a:t>الامر الانتقال الى </a:t>
            </a:r>
            <a:r>
              <a:rPr lang="en-US" dirty="0">
                <a:solidFill>
                  <a:srgbClr val="FFFF00"/>
                </a:solidFill>
                <a:cs typeface="+mj-cs"/>
              </a:rPr>
              <a:t>Go To</a:t>
            </a:r>
            <a:r>
              <a:rPr lang="ar-IQ" dirty="0">
                <a:solidFill>
                  <a:srgbClr val="FFFF00"/>
                </a:solidFill>
                <a:cs typeface="+mj-cs"/>
              </a:rPr>
              <a:t> </a:t>
            </a:r>
            <a:r>
              <a:rPr lang="ar-IQ" dirty="0">
                <a:cs typeface="+mj-cs"/>
              </a:rPr>
              <a:t>للوقوف فوق اي صفحة </a:t>
            </a:r>
            <a:r>
              <a:rPr lang="en-US" dirty="0">
                <a:solidFill>
                  <a:srgbClr val="FFFF00"/>
                </a:solidFill>
                <a:cs typeface="+mj-cs"/>
              </a:rPr>
              <a:t>Page</a:t>
            </a:r>
            <a:r>
              <a:rPr lang="en-US" dirty="0">
                <a:cs typeface="+mj-cs"/>
              </a:rPr>
              <a:t> </a:t>
            </a:r>
            <a:r>
              <a:rPr lang="ar-IQ" dirty="0">
                <a:cs typeface="+mj-cs"/>
              </a:rPr>
              <a:t> او مقطع </a:t>
            </a:r>
            <a:r>
              <a:rPr lang="en-US" dirty="0">
                <a:solidFill>
                  <a:srgbClr val="FFFF00"/>
                </a:solidFill>
                <a:cs typeface="+mj-cs"/>
              </a:rPr>
              <a:t>Section</a:t>
            </a:r>
            <a:r>
              <a:rPr lang="ar-IQ" dirty="0">
                <a:cs typeface="+mj-cs"/>
              </a:rPr>
              <a:t> ، سطر </a:t>
            </a:r>
            <a:r>
              <a:rPr lang="en-US" dirty="0">
                <a:solidFill>
                  <a:srgbClr val="FFFF00"/>
                </a:solidFill>
                <a:cs typeface="+mj-cs"/>
              </a:rPr>
              <a:t>Line</a:t>
            </a:r>
            <a:r>
              <a:rPr lang="ar-IQ" dirty="0">
                <a:cs typeface="+mj-cs"/>
              </a:rPr>
              <a:t> في المستند من خلال كتابة رقمه ومن ثم الضغط التالي </a:t>
            </a:r>
            <a:r>
              <a:rPr lang="en-US" dirty="0">
                <a:solidFill>
                  <a:srgbClr val="FFFF00"/>
                </a:solidFill>
                <a:cs typeface="+mj-cs"/>
              </a:rPr>
              <a:t>Next</a:t>
            </a:r>
            <a:r>
              <a:rPr lang="ar-IQ" dirty="0" smtClean="0">
                <a:cs typeface="+mj-cs"/>
              </a:rPr>
              <a:t>.</a:t>
            </a:r>
          </a:p>
          <a:p>
            <a:pPr marL="0" lvl="0" indent="0" algn="just" rtl="1">
              <a:buNone/>
            </a:pPr>
            <a:endParaRPr lang="en-US" dirty="0">
              <a:cs typeface="+mj-cs"/>
            </a:endParaRPr>
          </a:p>
          <a:p>
            <a:pPr lvl="0" algn="just" rtl="1"/>
            <a:r>
              <a:rPr lang="ar-IQ" dirty="0">
                <a:cs typeface="+mj-cs"/>
              </a:rPr>
              <a:t>عدد الكلمات حيث يعرض هذا الخيار عدد الكلمات في المستند وعند الضغط عليها سوف يظهر مربع حوار يظهر عدد الكلمات وعدد الصفحات وعدد الاحرف وغيرها</a:t>
            </a:r>
            <a:r>
              <a:rPr lang="ar-IQ" dirty="0" smtClean="0">
                <a:cs typeface="+mj-cs"/>
              </a:rPr>
              <a:t>.</a:t>
            </a:r>
          </a:p>
          <a:p>
            <a:pPr marL="0" lvl="0" indent="0" algn="just" rtl="1">
              <a:buNone/>
            </a:pPr>
            <a:endParaRPr lang="en-US" dirty="0">
              <a:cs typeface="+mj-cs"/>
            </a:endParaRPr>
          </a:p>
          <a:p>
            <a:pPr lvl="0" algn="just" rtl="1"/>
            <a:r>
              <a:rPr lang="ar-IQ" dirty="0">
                <a:cs typeface="+mj-cs"/>
              </a:rPr>
              <a:t>يحتوي شريط الحالة ايضا على مدقق املائي ففي حالة ان النص لا يحتوي على خطأ املائي فيكون شكل الأيقونة مؤشر عليها بعلامة صح اما اذا كان النص يحتوي على اخطاء املائية سوف يظهر على الأيقونة مؤشر خطأ وعند الضغط عليه سوف يظهر الكلمات التي تحتوي على اخطاء.</a:t>
            </a:r>
            <a:endParaRPr lang="en-US" dirty="0">
              <a:cs typeface="+mj-cs"/>
            </a:endParaRPr>
          </a:p>
          <a:p>
            <a:pPr marL="0" indent="0" algn="r" rtl="1">
              <a:buNone/>
            </a:pPr>
            <a:endParaRPr lang="en-US"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effectLst/>
              </a:rPr>
              <a:t>لفصل الاول : مقدمة عن مايكروسوفت وورد 2010</a:t>
            </a:r>
            <a:endParaRPr lang="en-US" dirty="0"/>
          </a:p>
        </p:txBody>
      </p:sp>
      <p:sp>
        <p:nvSpPr>
          <p:cNvPr id="3" name="Content Placeholder 2"/>
          <p:cNvSpPr>
            <a:spLocks noGrp="1"/>
          </p:cNvSpPr>
          <p:nvPr>
            <p:ph idx="1"/>
          </p:nvPr>
        </p:nvSpPr>
        <p:spPr/>
        <p:txBody>
          <a:bodyPr>
            <a:normAutofit fontScale="77500" lnSpcReduction="20000"/>
          </a:bodyPr>
          <a:lstStyle/>
          <a:p>
            <a:pPr marL="0" indent="0" rtl="1">
              <a:buNone/>
            </a:pPr>
            <a:r>
              <a:rPr lang="ar-IQ" dirty="0"/>
              <a:t> </a:t>
            </a:r>
            <a:endParaRPr lang="en-US" dirty="0"/>
          </a:p>
          <a:p>
            <a:pPr lvl="0" algn="just" rtl="1"/>
            <a:r>
              <a:rPr lang="ar-IQ" dirty="0">
                <a:cs typeface="+mj-cs"/>
              </a:rPr>
              <a:t>يعرض شريط الحالة على اسم اللغة المستخدمة في المستند وعند الغط على ايقونة اللغة سوف يظهر لنا مربع حوار يعرض جميع اللغات التي يمكن استخدامها لكتابة النص .</a:t>
            </a:r>
            <a:endParaRPr lang="en-US" dirty="0">
              <a:cs typeface="+mj-cs"/>
            </a:endParaRPr>
          </a:p>
          <a:p>
            <a:pPr lvl="0" algn="just" rtl="1"/>
            <a:r>
              <a:rPr lang="ar-IQ" dirty="0">
                <a:cs typeface="+mj-cs"/>
              </a:rPr>
              <a:t>يعرض شريط الحالة ايضا اربع خيارات لطرائق عرض المستند .</a:t>
            </a:r>
            <a:endParaRPr lang="en-US" dirty="0">
              <a:cs typeface="+mj-cs"/>
            </a:endParaRPr>
          </a:p>
          <a:p>
            <a:pPr lvl="0" algn="just" rtl="1"/>
            <a:r>
              <a:rPr lang="ar-IQ" dirty="0">
                <a:cs typeface="+mj-cs"/>
              </a:rPr>
              <a:t>شريط العنوان </a:t>
            </a:r>
            <a:r>
              <a:rPr lang="en-US" b="1" dirty="0">
                <a:solidFill>
                  <a:srgbClr val="FF2549"/>
                </a:solidFill>
                <a:cs typeface="+mj-cs"/>
              </a:rPr>
              <a:t>Tab</a:t>
            </a:r>
            <a:r>
              <a:rPr lang="en-US" dirty="0">
                <a:solidFill>
                  <a:srgbClr val="FF2549"/>
                </a:solidFill>
                <a:cs typeface="+mj-cs"/>
              </a:rPr>
              <a:t> </a:t>
            </a:r>
            <a:r>
              <a:rPr lang="en-US" b="1" dirty="0">
                <a:solidFill>
                  <a:srgbClr val="FF2549"/>
                </a:solidFill>
                <a:cs typeface="+mj-cs"/>
              </a:rPr>
              <a:t>Title</a:t>
            </a:r>
            <a:r>
              <a:rPr lang="ar-IQ" dirty="0">
                <a:cs typeface="+mj-cs"/>
              </a:rPr>
              <a:t>: يوجد في هذا الشريط اسم البرنامج واسم الملف وفي اقصى الجانب الاخر يوجد ثلاثة ازرار التصغير والتكبير والاغلاق وهي متواجدة في نوافذ الويندوز.</a:t>
            </a:r>
            <a:endParaRPr lang="en-US" dirty="0">
              <a:cs typeface="+mj-cs"/>
            </a:endParaRPr>
          </a:p>
          <a:p>
            <a:pPr lvl="0" algn="just" rtl="1"/>
            <a:r>
              <a:rPr lang="ar-IQ" dirty="0">
                <a:cs typeface="+mj-cs"/>
              </a:rPr>
              <a:t>شريط التبويب </a:t>
            </a:r>
            <a:r>
              <a:rPr lang="en-US" b="1" dirty="0">
                <a:solidFill>
                  <a:srgbClr val="FF2549"/>
                </a:solidFill>
                <a:cs typeface="+mj-cs"/>
              </a:rPr>
              <a:t>Tabs</a:t>
            </a:r>
            <a:r>
              <a:rPr lang="ar-IQ" dirty="0">
                <a:cs typeface="+mj-cs"/>
              </a:rPr>
              <a:t> وشريط المجاميع </a:t>
            </a:r>
            <a:r>
              <a:rPr lang="en-US" b="1" dirty="0">
                <a:solidFill>
                  <a:srgbClr val="FF2549"/>
                </a:solidFill>
                <a:cs typeface="+mj-cs"/>
              </a:rPr>
              <a:t>Ribbon</a:t>
            </a:r>
            <a:r>
              <a:rPr lang="ar-IQ" dirty="0">
                <a:cs typeface="+mj-cs"/>
              </a:rPr>
              <a:t> : هذان الشريطان مرتبطان مع بعضهما فعند تغيير اختيار المسمى لشريط التبويب يتغير معه تلقائيا اوامر المجاميع.</a:t>
            </a:r>
            <a:endParaRPr lang="en-US" dirty="0">
              <a:cs typeface="+mj-cs"/>
            </a:endParaRPr>
          </a:p>
          <a:p>
            <a:pPr lvl="0" algn="just" rtl="1"/>
            <a:r>
              <a:rPr lang="ar-IQ" dirty="0">
                <a:cs typeface="+mj-cs"/>
              </a:rPr>
              <a:t>شريط ادوات الوصول السريع </a:t>
            </a:r>
            <a:r>
              <a:rPr lang="en-US" b="1" dirty="0">
                <a:solidFill>
                  <a:srgbClr val="FF2549"/>
                </a:solidFill>
                <a:cs typeface="+mj-cs"/>
              </a:rPr>
              <a:t>Quick Access</a:t>
            </a:r>
            <a:r>
              <a:rPr lang="ar-IQ" dirty="0">
                <a:cs typeface="+mj-cs"/>
              </a:rPr>
              <a:t> : يحتوي هذا الشريط على </a:t>
            </a:r>
            <a:r>
              <a:rPr lang="en-US" b="1" dirty="0">
                <a:solidFill>
                  <a:srgbClr val="FF2549"/>
                </a:solidFill>
                <a:cs typeface="+mj-cs"/>
              </a:rPr>
              <a:t>Save</a:t>
            </a:r>
            <a:r>
              <a:rPr lang="en-US" dirty="0">
                <a:cs typeface="+mj-cs"/>
              </a:rPr>
              <a:t> ,</a:t>
            </a:r>
            <a:r>
              <a:rPr lang="en-US" b="1" dirty="0" err="1" smtClean="0">
                <a:solidFill>
                  <a:srgbClr val="FF2549"/>
                </a:solidFill>
                <a:cs typeface="+mj-cs"/>
              </a:rPr>
              <a:t>Redo</a:t>
            </a:r>
            <a:r>
              <a:rPr lang="en-US" dirty="0" err="1" smtClean="0">
                <a:cs typeface="+mj-cs"/>
              </a:rPr>
              <a:t>,</a:t>
            </a:r>
            <a:r>
              <a:rPr lang="en-US" b="1" dirty="0" err="1" smtClean="0">
                <a:solidFill>
                  <a:srgbClr val="FF2549"/>
                </a:solidFill>
                <a:cs typeface="+mj-cs"/>
              </a:rPr>
              <a:t>Und</a:t>
            </a:r>
            <a:r>
              <a:rPr lang="ar-IQ" dirty="0" smtClean="0">
                <a:cs typeface="+mj-cs"/>
              </a:rPr>
              <a:t>.</a:t>
            </a:r>
          </a:p>
          <a:p>
            <a:pPr marL="0" lvl="0" indent="0" algn="just" rtl="1">
              <a:buNone/>
            </a:pPr>
            <a:endParaRPr lang="en-US" dirty="0">
              <a:cs typeface="+mj-cs"/>
            </a:endParaRPr>
          </a:p>
          <a:p>
            <a:pPr marL="0" indent="0">
              <a:buNone/>
            </a:pPr>
            <a:endParaRPr lang="en-US" dirty="0"/>
          </a:p>
        </p:txBody>
      </p:sp>
    </p:spTree>
    <p:extLst>
      <p:ext uri="{BB962C8B-B14F-4D97-AF65-F5344CB8AC3E}">
        <p14:creationId xmlns:p14="http://schemas.microsoft.com/office/powerpoint/2010/main" val="3852823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a:t>Slide Title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011025" cy="5685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766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096" y="406537"/>
            <a:ext cx="7071851" cy="725349"/>
          </a:xfrm>
        </p:spPr>
        <p:txBody>
          <a:bodyPr>
            <a:noAutofit/>
          </a:bodyPr>
          <a:lstStyle/>
          <a:p>
            <a:pPr algn="r"/>
            <a:r>
              <a:rPr lang="en-US" b="1" dirty="0">
                <a:solidFill>
                  <a:schemeClr val="bg1"/>
                </a:solidFill>
                <a:effectLst/>
              </a:rPr>
              <a:t>Slide </a:t>
            </a:r>
            <a:r>
              <a:rPr lang="ar-IQ" b="1" dirty="0">
                <a:solidFill>
                  <a:schemeClr val="bg1"/>
                </a:solidFill>
                <a:effectLst/>
              </a:rPr>
              <a:t>لفصل الاول : مقدمة عن مايكروسوفت وورد 2010</a:t>
            </a:r>
            <a:endParaRPr lang="en-US" b="1" dirty="0">
              <a:solidFill>
                <a:schemeClr val="bg1"/>
              </a:solidFill>
              <a:effectLst/>
            </a:endParaRPr>
          </a:p>
        </p:txBody>
      </p:sp>
      <p:sp>
        <p:nvSpPr>
          <p:cNvPr id="5" name="Content Placeholder 4"/>
          <p:cNvSpPr>
            <a:spLocks noGrp="1"/>
          </p:cNvSpPr>
          <p:nvPr>
            <p:ph idx="1"/>
          </p:nvPr>
        </p:nvSpPr>
        <p:spPr>
          <a:xfrm>
            <a:off x="457200" y="1157747"/>
            <a:ext cx="6474543" cy="3508626"/>
          </a:xfrm>
        </p:spPr>
        <p:txBody>
          <a:bodyPr>
            <a:normAutofit fontScale="25000" lnSpcReduction="20000"/>
          </a:bodyPr>
          <a:lstStyle/>
          <a:p>
            <a:pPr lvl="0" algn="r" rtl="1"/>
            <a:endParaRPr lang="ar-IQ" dirty="0" smtClean="0"/>
          </a:p>
          <a:p>
            <a:pPr lvl="0" algn="r" rtl="1"/>
            <a:endParaRPr lang="ar-IQ" dirty="0"/>
          </a:p>
          <a:p>
            <a:pPr algn="r" rtl="1"/>
            <a:r>
              <a:rPr lang="ar-IQ" sz="7200" dirty="0">
                <a:cs typeface="+mj-cs"/>
              </a:rPr>
              <a:t>تبويب الملف </a:t>
            </a:r>
            <a:r>
              <a:rPr lang="en-US" sz="7200" b="1" dirty="0">
                <a:solidFill>
                  <a:srgbClr val="FF2549"/>
                </a:solidFill>
                <a:cs typeface="+mj-cs"/>
              </a:rPr>
              <a:t>File Tab</a:t>
            </a:r>
            <a:r>
              <a:rPr lang="ar-IQ" sz="7200" dirty="0">
                <a:solidFill>
                  <a:srgbClr val="FF2549"/>
                </a:solidFill>
                <a:cs typeface="+mj-cs"/>
              </a:rPr>
              <a:t> </a:t>
            </a:r>
            <a:r>
              <a:rPr lang="ar-IQ" sz="7200" dirty="0">
                <a:cs typeface="+mj-cs"/>
              </a:rPr>
              <a:t>: ويشمل عدد من الاوامر وكالاتي:</a:t>
            </a:r>
            <a:endParaRPr lang="en-US" sz="7200" dirty="0">
              <a:cs typeface="+mj-cs"/>
            </a:endParaRPr>
          </a:p>
          <a:p>
            <a:pPr lvl="0" algn="r" rtl="1"/>
            <a:endParaRPr lang="ar-IQ" sz="7200" dirty="0" smtClean="0">
              <a:cs typeface="+mj-cs"/>
            </a:endParaRPr>
          </a:p>
          <a:p>
            <a:pPr lvl="0" algn="r" rtl="1"/>
            <a:r>
              <a:rPr lang="ar-IQ" sz="7200" dirty="0" smtClean="0">
                <a:cs typeface="+mj-cs"/>
              </a:rPr>
              <a:t>حفظ </a:t>
            </a:r>
            <a:r>
              <a:rPr lang="en-US" sz="7200" b="1" dirty="0">
                <a:cs typeface="+mj-cs"/>
              </a:rPr>
              <a:t>Save</a:t>
            </a:r>
            <a:r>
              <a:rPr lang="en-US" sz="7200" dirty="0">
                <a:cs typeface="+mj-cs"/>
              </a:rPr>
              <a:t> </a:t>
            </a:r>
            <a:r>
              <a:rPr lang="ar-IQ" sz="7200" dirty="0">
                <a:cs typeface="+mj-cs"/>
              </a:rPr>
              <a:t>: يستخدم هذا الامر لحفظ التغييرات التي تجري على المستند حيث ان امتداد المستند يكون </a:t>
            </a:r>
            <a:r>
              <a:rPr lang="en-US" sz="7200" dirty="0" smtClean="0">
                <a:cs typeface="+mj-cs"/>
              </a:rPr>
              <a:t>. </a:t>
            </a:r>
            <a:r>
              <a:rPr lang="en-US" sz="7200" dirty="0" err="1" smtClean="0">
                <a:solidFill>
                  <a:srgbClr val="FFFF00"/>
                </a:solidFill>
                <a:cs typeface="+mj-cs"/>
              </a:rPr>
              <a:t>docx</a:t>
            </a:r>
            <a:r>
              <a:rPr lang="en-US" sz="7200" dirty="0" smtClean="0">
                <a:cs typeface="+mj-cs"/>
              </a:rPr>
              <a:t> </a:t>
            </a:r>
            <a:endParaRPr lang="ar-IQ" sz="7200" dirty="0" smtClean="0">
              <a:cs typeface="+mj-cs"/>
            </a:endParaRPr>
          </a:p>
          <a:p>
            <a:pPr marL="0" lvl="0" indent="0" algn="r" rtl="1">
              <a:buNone/>
            </a:pPr>
            <a:endParaRPr lang="en-US" sz="7200" dirty="0">
              <a:cs typeface="+mj-cs"/>
            </a:endParaRPr>
          </a:p>
          <a:p>
            <a:pPr lvl="0" algn="r" rtl="1"/>
            <a:r>
              <a:rPr lang="ar-IQ" sz="7200" dirty="0">
                <a:cs typeface="+mj-cs"/>
              </a:rPr>
              <a:t>حفظ باسم </a:t>
            </a:r>
            <a:r>
              <a:rPr lang="en-US" sz="7200" b="1" dirty="0">
                <a:solidFill>
                  <a:srgbClr val="FF0000"/>
                </a:solidFill>
                <a:cs typeface="+mj-cs"/>
              </a:rPr>
              <a:t>Save As </a:t>
            </a:r>
            <a:r>
              <a:rPr lang="ar-IQ" sz="7200" dirty="0">
                <a:cs typeface="+mj-cs"/>
              </a:rPr>
              <a:t>: يحفظ هذا الامر المستند </a:t>
            </a:r>
            <a:r>
              <a:rPr lang="ar-IQ" sz="7200" dirty="0" err="1">
                <a:cs typeface="+mj-cs"/>
              </a:rPr>
              <a:t>بأسم</a:t>
            </a:r>
            <a:r>
              <a:rPr lang="ar-IQ" sz="7200" dirty="0">
                <a:cs typeface="+mj-cs"/>
              </a:rPr>
              <a:t> اخر وفي مكان اخر او حفظ المستند بصيغة اخرى مثل </a:t>
            </a:r>
            <a:r>
              <a:rPr lang="en-US" sz="7200" dirty="0">
                <a:solidFill>
                  <a:srgbClr val="FFFF00"/>
                </a:solidFill>
                <a:cs typeface="+mj-cs"/>
              </a:rPr>
              <a:t>PDF </a:t>
            </a:r>
            <a:r>
              <a:rPr lang="ar-IQ" sz="7200" dirty="0">
                <a:cs typeface="+mj-cs"/>
              </a:rPr>
              <a:t> لقراءة المستندات</a:t>
            </a:r>
            <a:r>
              <a:rPr lang="ar-IQ" sz="7200" dirty="0" smtClean="0">
                <a:cs typeface="+mj-cs"/>
              </a:rPr>
              <a:t>.</a:t>
            </a:r>
          </a:p>
          <a:p>
            <a:pPr marL="0" lvl="0" indent="0" algn="r" rtl="1">
              <a:buNone/>
            </a:pPr>
            <a:endParaRPr lang="en-US" sz="7200" dirty="0">
              <a:cs typeface="+mj-cs"/>
            </a:endParaRPr>
          </a:p>
          <a:p>
            <a:pPr lvl="0" algn="r" rtl="1"/>
            <a:r>
              <a:rPr lang="ar-IQ" sz="7200" dirty="0">
                <a:cs typeface="+mj-cs"/>
              </a:rPr>
              <a:t>فتح </a:t>
            </a:r>
            <a:r>
              <a:rPr lang="en-US" sz="7200" b="1" dirty="0">
                <a:solidFill>
                  <a:srgbClr val="FF0000"/>
                </a:solidFill>
                <a:cs typeface="+mj-cs"/>
              </a:rPr>
              <a:t>Ope</a:t>
            </a:r>
            <a:r>
              <a:rPr lang="en-US" sz="7200" b="1" dirty="0">
                <a:cs typeface="+mj-cs"/>
              </a:rPr>
              <a:t>n</a:t>
            </a:r>
            <a:r>
              <a:rPr lang="ar-IQ" sz="7200" dirty="0">
                <a:cs typeface="+mj-cs"/>
              </a:rPr>
              <a:t> : يستخدم لفتح مستندات مخزونة مسبقا</a:t>
            </a:r>
            <a:r>
              <a:rPr lang="ar-IQ" sz="7200" dirty="0" smtClean="0">
                <a:cs typeface="+mj-cs"/>
              </a:rPr>
              <a:t>.</a:t>
            </a:r>
          </a:p>
          <a:p>
            <a:pPr marL="0" lvl="0" indent="0" algn="r" rtl="1">
              <a:buNone/>
            </a:pPr>
            <a:endParaRPr lang="en-US" sz="7200" dirty="0">
              <a:cs typeface="+mj-cs"/>
            </a:endParaRPr>
          </a:p>
          <a:p>
            <a:pPr lvl="0" algn="r" rtl="1"/>
            <a:r>
              <a:rPr lang="ar-IQ" sz="7200" dirty="0">
                <a:cs typeface="+mj-cs"/>
              </a:rPr>
              <a:t>اغلاق </a:t>
            </a:r>
            <a:r>
              <a:rPr lang="en-US" sz="7200" b="1" dirty="0">
                <a:solidFill>
                  <a:srgbClr val="FF0000"/>
                </a:solidFill>
                <a:cs typeface="+mj-cs"/>
              </a:rPr>
              <a:t>Close</a:t>
            </a:r>
            <a:r>
              <a:rPr lang="ar-IQ" sz="7200" dirty="0">
                <a:cs typeface="+mj-cs"/>
              </a:rPr>
              <a:t> : والمقصود به هو اغلاق المستند والخروج من البرنامج مع خيار حفظ او عدم حفظ التغييرات </a:t>
            </a:r>
            <a:r>
              <a:rPr lang="ar-IQ" sz="7200" dirty="0" smtClean="0">
                <a:cs typeface="+mj-cs"/>
              </a:rPr>
              <a:t>.</a:t>
            </a:r>
          </a:p>
        </p:txBody>
      </p:sp>
    </p:spTree>
    <p:extLst>
      <p:ext uri="{BB962C8B-B14F-4D97-AF65-F5344CB8AC3E}">
        <p14:creationId xmlns:p14="http://schemas.microsoft.com/office/powerpoint/2010/main" val="432000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096" y="406537"/>
            <a:ext cx="7071851" cy="725349"/>
          </a:xfrm>
        </p:spPr>
        <p:txBody>
          <a:bodyPr>
            <a:noAutofit/>
          </a:bodyPr>
          <a:lstStyle/>
          <a:p>
            <a:pPr algn="r"/>
            <a:r>
              <a:rPr lang="en-US" b="1" dirty="0">
                <a:solidFill>
                  <a:schemeClr val="bg1"/>
                </a:solidFill>
                <a:effectLst/>
              </a:rPr>
              <a:t>Slide </a:t>
            </a:r>
            <a:r>
              <a:rPr lang="ar-IQ" b="1" dirty="0">
                <a:solidFill>
                  <a:schemeClr val="bg1"/>
                </a:solidFill>
                <a:effectLst/>
              </a:rPr>
              <a:t>لفصل الاول : مقدمة عن مايكروسوفت وورد 2010</a:t>
            </a:r>
            <a:endParaRPr lang="en-US" b="1" dirty="0">
              <a:solidFill>
                <a:schemeClr val="bg1"/>
              </a:solidFill>
              <a:effectLst/>
            </a:endParaRPr>
          </a:p>
        </p:txBody>
      </p:sp>
      <p:sp>
        <p:nvSpPr>
          <p:cNvPr id="5" name="Content Placeholder 4"/>
          <p:cNvSpPr>
            <a:spLocks noGrp="1"/>
          </p:cNvSpPr>
          <p:nvPr>
            <p:ph idx="1"/>
          </p:nvPr>
        </p:nvSpPr>
        <p:spPr>
          <a:xfrm>
            <a:off x="457200" y="1157747"/>
            <a:ext cx="6474543" cy="3452354"/>
          </a:xfrm>
        </p:spPr>
        <p:txBody>
          <a:bodyPr>
            <a:normAutofit fontScale="25000" lnSpcReduction="20000"/>
          </a:bodyPr>
          <a:lstStyle/>
          <a:p>
            <a:pPr lvl="0" algn="r" rtl="1"/>
            <a:endParaRPr lang="ar-IQ" dirty="0" smtClean="0"/>
          </a:p>
          <a:p>
            <a:pPr lvl="0" algn="r" rtl="1"/>
            <a:endParaRPr lang="ar-IQ" dirty="0"/>
          </a:p>
          <a:p>
            <a:pPr lvl="0" algn="just" rtl="1"/>
            <a:r>
              <a:rPr lang="ar-IQ" sz="7200" dirty="0" smtClean="0"/>
              <a:t>المعلومات </a:t>
            </a:r>
            <a:r>
              <a:rPr lang="en-US" sz="7200" b="1" dirty="0">
                <a:solidFill>
                  <a:srgbClr val="FF2549"/>
                </a:solidFill>
              </a:rPr>
              <a:t>Information</a:t>
            </a:r>
            <a:r>
              <a:rPr lang="ar-IQ" sz="7200" dirty="0"/>
              <a:t>: تضم مجموعة من المعلومات او الخصائص عن المستند الحالي مثل عدد الصفحات او الكلمات والاحرف واخر تحديث للمستند وتاريخ الانشاء . ملاحظة مهمة / من خلال هذا الامر يمكن وضع كلمة مرور للمستند (</a:t>
            </a:r>
            <a:r>
              <a:rPr lang="ar-IQ" sz="7200" dirty="0">
                <a:solidFill>
                  <a:srgbClr val="FFFF00"/>
                </a:solidFill>
              </a:rPr>
              <a:t>حماية المستند</a:t>
            </a:r>
            <a:r>
              <a:rPr lang="ar-IQ" sz="7200" dirty="0"/>
              <a:t>) ومنح وتقييد المستند اضافة الى توقيع رقمي</a:t>
            </a:r>
            <a:r>
              <a:rPr lang="ar-IQ" sz="7200" dirty="0" smtClean="0"/>
              <a:t>.</a:t>
            </a:r>
          </a:p>
          <a:p>
            <a:pPr marL="0" lvl="0" indent="0" algn="just" rtl="1">
              <a:buNone/>
            </a:pPr>
            <a:endParaRPr lang="en-US" sz="7200" dirty="0"/>
          </a:p>
          <a:p>
            <a:pPr lvl="0" algn="just" rtl="1"/>
            <a:r>
              <a:rPr lang="ar-IQ" sz="7200" dirty="0"/>
              <a:t>اخيرا </a:t>
            </a:r>
            <a:r>
              <a:rPr lang="en-US" sz="7200" b="1" dirty="0">
                <a:solidFill>
                  <a:srgbClr val="FF2549"/>
                </a:solidFill>
              </a:rPr>
              <a:t>Recen</a:t>
            </a:r>
            <a:r>
              <a:rPr lang="en-US" sz="7200" b="1" dirty="0"/>
              <a:t>t</a:t>
            </a:r>
            <a:r>
              <a:rPr lang="ar-IQ" sz="7200" dirty="0"/>
              <a:t>: امكانية الاطلاع او فتح مستندات تم فتحها مؤخرا بالنقر عليها وامكانية معرفة مكان حفظها من خلال المسار المثبت عليها</a:t>
            </a:r>
            <a:r>
              <a:rPr lang="ar-IQ" sz="7200" dirty="0" smtClean="0"/>
              <a:t>.</a:t>
            </a:r>
          </a:p>
          <a:p>
            <a:pPr marL="0" lvl="0" indent="0" algn="just" rtl="1">
              <a:buNone/>
            </a:pPr>
            <a:endParaRPr lang="en-US" sz="7200" dirty="0"/>
          </a:p>
          <a:p>
            <a:pPr lvl="0" algn="just" rtl="1"/>
            <a:r>
              <a:rPr lang="ar-IQ" sz="7200" dirty="0"/>
              <a:t>جديد </a:t>
            </a:r>
            <a:r>
              <a:rPr lang="en-US" sz="7200" b="1" dirty="0"/>
              <a:t>New</a:t>
            </a:r>
            <a:r>
              <a:rPr lang="ar-IQ" sz="7200" dirty="0"/>
              <a:t>: يستخدم لفتح مستند جديد بإصدار 2010 حيث يوفر امكانية اختيار مستند فارغ </a:t>
            </a:r>
            <a:r>
              <a:rPr lang="en-US" sz="7200" b="1" dirty="0">
                <a:solidFill>
                  <a:srgbClr val="FF2549"/>
                </a:solidFill>
              </a:rPr>
              <a:t>Blank</a:t>
            </a:r>
            <a:r>
              <a:rPr lang="ar-IQ" sz="7200" dirty="0"/>
              <a:t> او قالب جاهز </a:t>
            </a:r>
            <a:r>
              <a:rPr lang="en-US" sz="7200" b="1" dirty="0" err="1" smtClean="0">
                <a:solidFill>
                  <a:srgbClr val="FF2549"/>
                </a:solidFill>
                <a:cs typeface="+mj-cs"/>
              </a:rPr>
              <a:t>Tamplet</a:t>
            </a:r>
            <a:r>
              <a:rPr lang="ar-IQ" sz="7200" b="1" dirty="0" smtClean="0">
                <a:solidFill>
                  <a:srgbClr val="FF2549"/>
                </a:solidFill>
                <a:cs typeface="+mj-cs"/>
              </a:rPr>
              <a:t> </a:t>
            </a:r>
            <a:r>
              <a:rPr lang="ar-IQ" sz="7200" dirty="0" smtClean="0"/>
              <a:t>.</a:t>
            </a:r>
            <a:endParaRPr lang="en-US" sz="7200" dirty="0"/>
          </a:p>
          <a:p>
            <a:pPr marL="0" indent="0" algn="r" rtl="1">
              <a:buNone/>
            </a:pPr>
            <a:endParaRPr lang="en-US" dirty="0"/>
          </a:p>
        </p:txBody>
      </p:sp>
    </p:spTree>
    <p:extLst>
      <p:ext uri="{BB962C8B-B14F-4D97-AF65-F5344CB8AC3E}">
        <p14:creationId xmlns:p14="http://schemas.microsoft.com/office/powerpoint/2010/main" val="1423550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6778" y="-428625"/>
            <a:ext cx="11201328" cy="6838950"/>
          </a:xfrm>
          <a:prstGeom prst="rect">
            <a:avLst/>
          </a:prstGeom>
        </p:spPr>
      </p:pic>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438</Words>
  <Application>Microsoft Office PowerPoint</Application>
  <PresentationFormat>On-screen Show (16:9)</PresentationFormat>
  <Paragraphs>49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أساسيات الحاسوب وتطبيقاته المكتبية (الجزء الثاني) المرحلة الثانية </vt:lpstr>
      <vt:lpstr>الفصل الاول : مقدمة عن مايكروسوفت وورد 2010</vt:lpstr>
      <vt:lpstr>الفصل الاول : مقدمة عن مايكروسوفت وورد 2010</vt:lpstr>
      <vt:lpstr>لفصل الاول : مقدمة عن مايكروسوفت وورد 2010</vt:lpstr>
      <vt:lpstr>Slide Title</vt:lpstr>
      <vt:lpstr>Slide لفصل الاول : مقدمة عن مايكروسوفت وورد 2010</vt:lpstr>
      <vt:lpstr>Slide لفصل الاول : مقدمة عن مايكروسوفت وورد 2010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2020-03-13T00:48:12Z</dcterms:modified>
</cp:coreProperties>
</file>