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  <a:srgbClr val="FF9900"/>
    <a:srgbClr val="D99B01"/>
    <a:srgbClr val="FF66CC"/>
    <a:srgbClr val="FF67AC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D045-EA65-4BBD-9079-9407C2736E4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27B-87D3-4326-A118-5975E80F5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705" y="2266340"/>
            <a:ext cx="39703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99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705" y="3640685"/>
            <a:ext cx="3970942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D76F5FF-79ED-46E8-AF39-34B90BDA94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5011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74868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98559"/>
            <a:ext cx="580279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50281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1136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9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4515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1136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9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4515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6B9132-EF72-4D0E-8F15-0164990D86AB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4" y="1502814"/>
            <a:ext cx="8016941" cy="2137871"/>
          </a:xfrm>
        </p:spPr>
        <p:txBody>
          <a:bodyPr>
            <a:normAutofit/>
          </a:bodyPr>
          <a:lstStyle/>
          <a:p>
            <a:r>
              <a:rPr lang="ar-IQ" dirty="0"/>
              <a:t>أساسيات الحاسوب وتطبيقاته المكتبية (الجزء الثاني)</a:t>
            </a:r>
            <a:br>
              <a:rPr lang="ar-IQ" dirty="0"/>
            </a:br>
            <a:r>
              <a:rPr lang="ar-IQ" dirty="0"/>
              <a:t>المرحلة الثانية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705" y="3640685"/>
            <a:ext cx="3970330" cy="1221640"/>
          </a:xfrm>
        </p:spPr>
        <p:txBody>
          <a:bodyPr>
            <a:normAutofit/>
          </a:bodyPr>
          <a:lstStyle/>
          <a:p>
            <a:r>
              <a:rPr lang="ar-IQ" dirty="0" err="1" smtClean="0"/>
              <a:t>م.م</a:t>
            </a:r>
            <a:r>
              <a:rPr lang="ar-IQ" dirty="0" smtClean="0"/>
              <a:t>. بسمة سالم بازل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350"/>
            <a:ext cx="9144000" cy="64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8093366" cy="763525"/>
          </a:xfrm>
        </p:spPr>
        <p:txBody>
          <a:bodyPr>
            <a:normAutofit/>
          </a:bodyPr>
          <a:lstStyle/>
          <a:p>
            <a:pPr algn="r" rtl="1"/>
            <a:r>
              <a:rPr lang="ar-IQ" b="1" dirty="0">
                <a:effectLst/>
              </a:rPr>
              <a:t>الفصل الاول : مقدمة عن مايكروسوفت وورد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113635"/>
            <a:ext cx="8246071" cy="3029866"/>
          </a:xfrm>
        </p:spPr>
        <p:txBody>
          <a:bodyPr>
            <a:normAutofit fontScale="55000" lnSpcReduction="20000"/>
          </a:bodyPr>
          <a:lstStyle/>
          <a:p>
            <a:pPr marL="0" lvl="0" indent="0" algn="r" rtl="1">
              <a:buNone/>
            </a:pPr>
            <a:r>
              <a:rPr lang="ar-IQ" sz="2900" b="1" dirty="0" smtClean="0">
                <a:solidFill>
                  <a:srgbClr val="9900CC"/>
                </a:solidFill>
                <a:cs typeface="+mj-cs"/>
              </a:rPr>
              <a:t>5. </a:t>
            </a:r>
            <a:r>
              <a:rPr lang="ar-IQ" sz="2900" b="1" u="heavy" dirty="0" smtClean="0">
                <a:solidFill>
                  <a:srgbClr val="9900CC"/>
                </a:solidFill>
                <a:cs typeface="+mj-cs"/>
              </a:rPr>
              <a:t>تبويب </a:t>
            </a:r>
            <a:r>
              <a:rPr lang="ar-IQ" sz="2900" b="1" u="heavy" dirty="0">
                <a:solidFill>
                  <a:srgbClr val="9900CC"/>
                </a:solidFill>
                <a:cs typeface="+mj-cs"/>
              </a:rPr>
              <a:t>الصفحة الرئيسية </a:t>
            </a:r>
            <a:r>
              <a:rPr lang="en-US" sz="2900" b="1" u="heavy" dirty="0">
                <a:solidFill>
                  <a:srgbClr val="9900CC"/>
                </a:solidFill>
                <a:cs typeface="+mj-cs"/>
              </a:rPr>
              <a:t>Home Tab </a:t>
            </a:r>
            <a:r>
              <a:rPr lang="ar-IQ" sz="2900" b="1" u="heavy" dirty="0">
                <a:solidFill>
                  <a:srgbClr val="9900CC"/>
                </a:solidFill>
                <a:cs typeface="+mj-cs"/>
              </a:rPr>
              <a:t> :</a:t>
            </a:r>
            <a:endParaRPr lang="en-US" sz="2900" dirty="0">
              <a:solidFill>
                <a:srgbClr val="9900CC"/>
              </a:solidFill>
              <a:cs typeface="+mj-cs"/>
            </a:endParaRPr>
          </a:p>
          <a:p>
            <a:pPr algn="r" rtl="1"/>
            <a:r>
              <a:rPr lang="ar-IQ" sz="2900" b="1" dirty="0" smtClean="0">
                <a:cs typeface="+mj-cs"/>
              </a:rPr>
              <a:t>يضم </a:t>
            </a:r>
            <a:r>
              <a:rPr lang="ar-IQ" sz="2900" b="1" dirty="0">
                <a:cs typeface="+mj-cs"/>
              </a:rPr>
              <a:t>تبويب الصفحة مجموعة من العمليات الرئيسية التي تتم على النصوص وحسب الشكل المدرج ادناه</a:t>
            </a:r>
            <a:r>
              <a:rPr lang="ar-IQ" sz="2900" b="1" dirty="0" smtClean="0">
                <a:cs typeface="+mj-cs"/>
              </a:rPr>
              <a:t>:</a:t>
            </a:r>
            <a:endParaRPr lang="en-US" sz="2900" b="1" dirty="0">
              <a:cs typeface="+mj-cs"/>
            </a:endParaRPr>
          </a:p>
          <a:p>
            <a:pPr algn="r" rtl="1"/>
            <a:r>
              <a:rPr lang="ar-IQ" sz="2900" b="1" dirty="0">
                <a:cs typeface="+mj-cs"/>
              </a:rPr>
              <a:t> </a:t>
            </a:r>
            <a:endParaRPr lang="en-US" sz="2900" b="1" dirty="0">
              <a:cs typeface="+mj-cs"/>
            </a:endParaRPr>
          </a:p>
          <a:p>
            <a:pPr algn="r" rtl="1"/>
            <a:r>
              <a:rPr lang="ar-IQ" sz="2900" b="1" dirty="0" smtClean="0">
                <a:cs typeface="+mj-cs"/>
              </a:rPr>
              <a:t>حيث </a:t>
            </a:r>
            <a:r>
              <a:rPr lang="ar-IQ" sz="2900" b="1" dirty="0">
                <a:cs typeface="+mj-cs"/>
              </a:rPr>
              <a:t>يضم تبويب الصفحة المجاميع الاتية :</a:t>
            </a:r>
            <a:endParaRPr lang="en-US" sz="2900" b="1" dirty="0">
              <a:cs typeface="+mj-cs"/>
            </a:endParaRPr>
          </a:p>
          <a:p>
            <a:pPr lvl="0" algn="r" rtl="1"/>
            <a:r>
              <a:rPr lang="ar-IQ" sz="2900" b="1" dirty="0">
                <a:cs typeface="+mj-cs"/>
              </a:rPr>
              <a:t>مجموعة الحافظة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Clipboard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الخط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Font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فقرة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Paragraph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الانماط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Style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تحرير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Editing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الترتيب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Arrange</a:t>
            </a:r>
          </a:p>
          <a:p>
            <a:pPr lvl="0" algn="r" rtl="1"/>
            <a:r>
              <a:rPr lang="ar-IQ" sz="2900" b="1" dirty="0">
                <a:cs typeface="+mj-cs"/>
              </a:rPr>
              <a:t>مجموعة العرض </a:t>
            </a:r>
            <a:r>
              <a:rPr lang="en-US" sz="2900" b="1" dirty="0">
                <a:solidFill>
                  <a:srgbClr val="9900CC"/>
                </a:solidFill>
                <a:cs typeface="+mj-cs"/>
              </a:rPr>
              <a:t>View</a:t>
            </a:r>
          </a:p>
          <a:p>
            <a:pPr marL="0" indent="0" algn="r" rt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029864"/>
            <a:ext cx="5039265" cy="1832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175"/>
            <a:ext cx="7787955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b="1" dirty="0">
                <a:effectLst/>
              </a:rPr>
              <a:t>الفصل الاول : مقدمة عن مايكروسوفت وورد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2" y="1350110"/>
            <a:ext cx="5955494" cy="3359510"/>
          </a:xfrm>
        </p:spPr>
        <p:txBody>
          <a:bodyPr>
            <a:normAutofit fontScale="70000" lnSpcReduction="20000"/>
          </a:bodyPr>
          <a:lstStyle/>
          <a:p>
            <a:pPr marL="457200" lvl="1" indent="0" algn="r" rtl="1">
              <a:buNone/>
            </a:pPr>
            <a:r>
              <a:rPr lang="ar-IQ" b="1" u="heavy" dirty="0" smtClean="0">
                <a:solidFill>
                  <a:srgbClr val="9900CC"/>
                </a:solidFill>
              </a:rPr>
              <a:t>5.1مجموعة </a:t>
            </a:r>
            <a:r>
              <a:rPr lang="ar-IQ" b="1" u="heavy" dirty="0">
                <a:solidFill>
                  <a:srgbClr val="9900CC"/>
                </a:solidFill>
              </a:rPr>
              <a:t>الحافظة </a:t>
            </a:r>
            <a:r>
              <a:rPr lang="en-US" b="1" u="heavy" dirty="0">
                <a:solidFill>
                  <a:srgbClr val="9900CC"/>
                </a:solidFill>
              </a:rPr>
              <a:t>Clipboard</a:t>
            </a:r>
            <a:r>
              <a:rPr lang="ar-IQ" b="1" u="heavy" dirty="0">
                <a:solidFill>
                  <a:srgbClr val="9900CC"/>
                </a:solidFill>
              </a:rPr>
              <a:t>:</a:t>
            </a:r>
            <a:endParaRPr lang="en-US" sz="2000" dirty="0">
              <a:solidFill>
                <a:srgbClr val="9900CC"/>
              </a:solidFill>
            </a:endParaRPr>
          </a:p>
          <a:p>
            <a:pPr algn="just" rtl="1"/>
            <a:r>
              <a:rPr lang="ar-IQ" dirty="0"/>
              <a:t>تضم هذه الحافظة مجموعة من الايعازات مثل:</a:t>
            </a:r>
            <a:endParaRPr lang="en-US" sz="2000" dirty="0"/>
          </a:p>
          <a:p>
            <a:pPr lvl="0" algn="just" rtl="1"/>
            <a:r>
              <a:rPr lang="ar-IQ" dirty="0"/>
              <a:t>القص </a:t>
            </a:r>
            <a:r>
              <a:rPr lang="en-US" dirty="0">
                <a:solidFill>
                  <a:srgbClr val="9900CC"/>
                </a:solidFill>
              </a:rPr>
              <a:t>Cut </a:t>
            </a:r>
            <a:r>
              <a:rPr lang="ar-IQ" dirty="0"/>
              <a:t>: يقوم هذا الامر باقتطاع النص المطلوب بعد تظليله .</a:t>
            </a:r>
            <a:endParaRPr lang="en-US" sz="2000" dirty="0"/>
          </a:p>
          <a:p>
            <a:pPr lvl="0" algn="just" rtl="1"/>
            <a:r>
              <a:rPr lang="en-US" dirty="0"/>
              <a:t> </a:t>
            </a:r>
            <a:r>
              <a:rPr lang="ar-IQ" dirty="0"/>
              <a:t>اللصق </a:t>
            </a:r>
            <a:r>
              <a:rPr lang="en-US" dirty="0">
                <a:solidFill>
                  <a:srgbClr val="9900CC"/>
                </a:solidFill>
              </a:rPr>
              <a:t>Paste</a:t>
            </a:r>
            <a:r>
              <a:rPr lang="en-US" dirty="0"/>
              <a:t> </a:t>
            </a:r>
            <a:r>
              <a:rPr lang="ar-IQ" dirty="0"/>
              <a:t>: يقوم هذا الامر بلصق او ادراج النص المقطوع في المكان المراد تعيينه.  </a:t>
            </a:r>
            <a:endParaRPr lang="en-US" sz="2000" dirty="0"/>
          </a:p>
          <a:p>
            <a:pPr lvl="0" algn="just" rtl="1"/>
            <a:r>
              <a:rPr lang="ar-IQ" dirty="0"/>
              <a:t>نسخ </a:t>
            </a:r>
            <a:r>
              <a:rPr lang="en-US" dirty="0">
                <a:solidFill>
                  <a:srgbClr val="9900CC"/>
                </a:solidFill>
              </a:rPr>
              <a:t>Copy</a:t>
            </a:r>
            <a:r>
              <a:rPr lang="ar-IQ" dirty="0">
                <a:solidFill>
                  <a:srgbClr val="9900CC"/>
                </a:solidFill>
              </a:rPr>
              <a:t> </a:t>
            </a:r>
            <a:r>
              <a:rPr lang="ar-IQ" dirty="0"/>
              <a:t> : يقوم هذا الامر باستنساخ النص المظلل من النص استعدادا لا دراجه او لصقه بمكان اخر.</a:t>
            </a:r>
            <a:endParaRPr lang="en-US" sz="2000" dirty="0"/>
          </a:p>
          <a:p>
            <a:pPr lvl="0" algn="just" rtl="1"/>
            <a:r>
              <a:rPr lang="ar-IQ" dirty="0"/>
              <a:t>نسخ التنسيق </a:t>
            </a:r>
            <a:r>
              <a:rPr lang="en-US" dirty="0">
                <a:solidFill>
                  <a:srgbClr val="9900CC"/>
                </a:solidFill>
              </a:rPr>
              <a:t>Format Painter </a:t>
            </a:r>
            <a:r>
              <a:rPr lang="ar-IQ" dirty="0"/>
              <a:t>: يقوم هذا الايعاز بنسخ تنسيق النص وليس النص ليطبقها على نص اخر بتمرير المؤشر عليه وان جميع هذه الايعازات تطبق بعد تظليل النص المطلوب.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175"/>
            <a:ext cx="7787955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b="1" dirty="0">
                <a:effectLst/>
              </a:rPr>
              <a:t>الفصل الاول : مقدمة عن مايكروسوفت وورد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1044700"/>
            <a:ext cx="5955494" cy="3970330"/>
          </a:xfrm>
        </p:spPr>
        <p:txBody>
          <a:bodyPr>
            <a:normAutofit/>
          </a:bodyPr>
          <a:lstStyle/>
          <a:p>
            <a:pPr marL="457200" lvl="1" indent="0" algn="r" rtl="1">
              <a:lnSpc>
                <a:spcPct val="80000"/>
              </a:lnSpc>
              <a:buNone/>
            </a:pPr>
            <a:r>
              <a:rPr lang="ar-IQ" sz="2000" b="1" u="heavy" dirty="0" smtClean="0">
                <a:solidFill>
                  <a:srgbClr val="9900CC"/>
                </a:solidFill>
                <a:cs typeface="+mj-cs"/>
              </a:rPr>
              <a:t>5.2مجموعة </a:t>
            </a:r>
            <a:r>
              <a:rPr lang="ar-IQ" sz="2000" b="1" u="heavy" dirty="0">
                <a:solidFill>
                  <a:srgbClr val="9900CC"/>
                </a:solidFill>
                <a:cs typeface="+mj-cs"/>
              </a:rPr>
              <a:t>الخط </a:t>
            </a:r>
            <a:r>
              <a:rPr lang="en-US" sz="2000" b="1" u="heavy" dirty="0">
                <a:solidFill>
                  <a:srgbClr val="9900CC"/>
                </a:solidFill>
                <a:cs typeface="+mj-cs"/>
              </a:rPr>
              <a:t>Font</a:t>
            </a:r>
            <a:r>
              <a:rPr lang="ar-IQ" sz="2000" b="1" u="heavy" dirty="0">
                <a:solidFill>
                  <a:srgbClr val="9900CC"/>
                </a:solidFill>
                <a:cs typeface="+mj-cs"/>
              </a:rPr>
              <a:t>:</a:t>
            </a:r>
            <a:endParaRPr lang="en-US" sz="2000" b="1" u="heavy" dirty="0">
              <a:solidFill>
                <a:srgbClr val="9900CC"/>
              </a:solidFill>
              <a:cs typeface="+mj-cs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2000" b="1" u="heavy" dirty="0">
              <a:solidFill>
                <a:srgbClr val="9900CC"/>
              </a:solidFill>
              <a:cs typeface="+mj-cs"/>
            </a:endParaRPr>
          </a:p>
          <a:p>
            <a:pPr algn="r" rtl="1">
              <a:lnSpc>
                <a:spcPct val="80000"/>
              </a:lnSpc>
            </a:pPr>
            <a:r>
              <a:rPr lang="ar-IQ" sz="2000" dirty="0"/>
              <a:t>تضم هذه المجموعة عدد من الايعازات مثل : </a:t>
            </a:r>
            <a:endParaRPr lang="en-US" sz="2000" dirty="0"/>
          </a:p>
          <a:p>
            <a:pPr lvl="0" algn="r" rtl="1">
              <a:lnSpc>
                <a:spcPct val="80000"/>
              </a:lnSpc>
            </a:pPr>
            <a:r>
              <a:rPr lang="ar-IQ" sz="2000" dirty="0"/>
              <a:t>حجم الخط </a:t>
            </a:r>
            <a:r>
              <a:rPr lang="en-US" sz="2000" dirty="0">
                <a:solidFill>
                  <a:srgbClr val="CC0099"/>
                </a:solidFill>
              </a:rPr>
              <a:t>Font Size</a:t>
            </a:r>
            <a:r>
              <a:rPr lang="ar-IQ" sz="2000" dirty="0">
                <a:solidFill>
                  <a:srgbClr val="CC0099"/>
                </a:solidFill>
              </a:rPr>
              <a:t> </a:t>
            </a:r>
            <a:r>
              <a:rPr lang="ar-IQ" sz="2000" dirty="0"/>
              <a:t>حيث تعرض لنا قائمة بمجموعة من احجام خط تتراوح بين 8 الى 72.</a:t>
            </a:r>
            <a:endParaRPr lang="en-US" sz="2000" dirty="0"/>
          </a:p>
          <a:p>
            <a:pPr lvl="0" algn="r" rtl="1">
              <a:lnSpc>
                <a:spcPct val="80000"/>
              </a:lnSpc>
            </a:pPr>
            <a:r>
              <a:rPr lang="ar-IQ" sz="2000" dirty="0"/>
              <a:t>الخط </a:t>
            </a:r>
            <a:r>
              <a:rPr lang="en-US" sz="2000" dirty="0">
                <a:solidFill>
                  <a:srgbClr val="CC0099"/>
                </a:solidFill>
              </a:rPr>
              <a:t>Font</a:t>
            </a:r>
            <a:r>
              <a:rPr lang="ar-IQ" sz="2000" dirty="0"/>
              <a:t> فعند الضغط على مؤشر هذا الايعاز تظهر لنا مجموعة من الخطوط المثبتة على الحاسوب مثل الخط الاندلسي و </a:t>
            </a:r>
            <a:r>
              <a:rPr lang="ar-IQ" sz="2000" dirty="0" err="1"/>
              <a:t>الأبجد</a:t>
            </a:r>
            <a:r>
              <a:rPr lang="ar-IQ" sz="2000" dirty="0"/>
              <a:t> هوز وغيرها وكما في الشكل ادناه</a:t>
            </a:r>
            <a:r>
              <a:rPr lang="ar-IQ" sz="2000" dirty="0" smtClean="0"/>
              <a:t>.</a:t>
            </a:r>
          </a:p>
          <a:p>
            <a:pPr lvl="0" algn="r" rtl="1">
              <a:lnSpc>
                <a:spcPct val="80000"/>
              </a:lnSpc>
            </a:pPr>
            <a:endParaRPr lang="en-US" sz="2000" dirty="0"/>
          </a:p>
          <a:p>
            <a:pPr marL="0" indent="0">
              <a:buNone/>
            </a:pPr>
            <a:endParaRPr lang="en-US" sz="2000" b="1" u="heavy" dirty="0">
              <a:solidFill>
                <a:srgbClr val="9900C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408827"/>
            <a:ext cx="6719020" cy="148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1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7024430" cy="57264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effectLst/>
              </a:rPr>
              <a:t>الفصل الاول : مقدمة عن مايكروسوفت وورد 2010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98559"/>
            <a:ext cx="6108200" cy="3511061"/>
          </a:xfrm>
        </p:spPr>
        <p:txBody>
          <a:bodyPr>
            <a:normAutofit/>
          </a:bodyPr>
          <a:lstStyle/>
          <a:p>
            <a:pPr lvl="0" algn="r" rtl="1"/>
            <a:r>
              <a:rPr lang="ar-IQ" sz="2000" dirty="0">
                <a:cs typeface="+mj-cs"/>
              </a:rPr>
              <a:t>مسح التنسيق </a:t>
            </a:r>
            <a:r>
              <a:rPr lang="en-US" sz="2000" dirty="0">
                <a:solidFill>
                  <a:srgbClr val="CC0099"/>
                </a:solidFill>
                <a:cs typeface="+mj-cs"/>
              </a:rPr>
              <a:t>Clear Format</a:t>
            </a:r>
            <a:r>
              <a:rPr lang="ar-IQ" sz="2000" dirty="0">
                <a:cs typeface="+mj-cs"/>
              </a:rPr>
              <a:t>: يتيح لنا هذا الامر من مسح تنسق النص واعادته الى التنسيق الافتراضي الذي يظهر لنا عند فتح المستند</a:t>
            </a:r>
            <a:r>
              <a:rPr lang="ar-IQ" sz="2000" dirty="0" smtClean="0">
                <a:cs typeface="+mj-cs"/>
              </a:rPr>
              <a:t>.</a:t>
            </a:r>
          </a:p>
          <a:p>
            <a:pPr marL="0" lvl="0" indent="0" algn="r" rtl="1">
              <a:buNone/>
            </a:pPr>
            <a:endParaRPr lang="en-US" sz="2000" dirty="0">
              <a:cs typeface="+mj-cs"/>
            </a:endParaRPr>
          </a:p>
          <a:p>
            <a:pPr lvl="0" algn="r" rtl="1"/>
            <a:r>
              <a:rPr lang="en-US" sz="2000" b="1" dirty="0" smtClean="0">
                <a:cs typeface="+mj-cs"/>
              </a:rPr>
              <a:t>B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b="1" i="1" dirty="0">
                <a:cs typeface="+mj-cs"/>
              </a:rPr>
              <a:t>I</a:t>
            </a:r>
            <a:r>
              <a:rPr lang="en-US" sz="2000" dirty="0">
                <a:cs typeface="+mj-cs"/>
              </a:rPr>
              <a:t>  </a:t>
            </a:r>
            <a:r>
              <a:rPr lang="en-US" sz="2000" b="1" u="sng" dirty="0">
                <a:cs typeface="+mj-cs"/>
              </a:rPr>
              <a:t>U</a:t>
            </a:r>
            <a:r>
              <a:rPr lang="ar-IQ" sz="2000" dirty="0">
                <a:cs typeface="+mj-cs"/>
              </a:rPr>
              <a:t>  : غامق </a:t>
            </a:r>
            <a:r>
              <a:rPr lang="en-US" sz="2000" dirty="0">
                <a:cs typeface="+mj-cs"/>
              </a:rPr>
              <a:t>Bold </a:t>
            </a:r>
            <a:r>
              <a:rPr lang="ar-IQ" sz="2000" dirty="0">
                <a:cs typeface="+mj-cs"/>
              </a:rPr>
              <a:t> ، مائل </a:t>
            </a:r>
            <a:r>
              <a:rPr lang="en-US" sz="2000" dirty="0">
                <a:cs typeface="+mj-cs"/>
              </a:rPr>
              <a:t>Italic</a:t>
            </a:r>
            <a:r>
              <a:rPr lang="ar-IQ" sz="2000" dirty="0">
                <a:cs typeface="+mj-cs"/>
              </a:rPr>
              <a:t> ،تسطير </a:t>
            </a:r>
            <a:r>
              <a:rPr lang="en-US" sz="2000" dirty="0">
                <a:cs typeface="+mj-cs"/>
              </a:rPr>
              <a:t>Underline</a:t>
            </a:r>
            <a:r>
              <a:rPr lang="ar-IQ" sz="2000" dirty="0">
                <a:cs typeface="+mj-cs"/>
              </a:rPr>
              <a:t> تتيح لنا هذه الايعازات من جعل الخط غامق او مائل او تحته خط مثل </a:t>
            </a:r>
            <a:r>
              <a:rPr lang="en-US" sz="2000" b="1" i="1" u="sng" dirty="0">
                <a:solidFill>
                  <a:srgbClr val="CC0099"/>
                </a:solidFill>
                <a:cs typeface="+mj-cs"/>
              </a:rPr>
              <a:t>Magnificent</a:t>
            </a:r>
            <a:r>
              <a:rPr lang="ar-IQ" sz="2000" dirty="0">
                <a:cs typeface="+mj-cs"/>
              </a:rPr>
              <a:t>.</a:t>
            </a:r>
            <a:endParaRPr lang="en-US" sz="2000" dirty="0">
              <a:cs typeface="+mj-cs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652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7024430" cy="57264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effectLst/>
              </a:rPr>
              <a:t>الفصل الاول : مقدمة عن مايكروسوفت وورد 2010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98559"/>
            <a:ext cx="6108200" cy="3511061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IQ" sz="2000" b="1" dirty="0">
                <a:solidFill>
                  <a:srgbClr val="CC0099"/>
                </a:solidFill>
              </a:rPr>
              <a:t>5.3</a:t>
            </a:r>
            <a:r>
              <a:rPr lang="ar-IQ" sz="2000" b="1" u="heavy" dirty="0">
                <a:solidFill>
                  <a:srgbClr val="CC0099"/>
                </a:solidFill>
              </a:rPr>
              <a:t>مجموعة فقرة </a:t>
            </a:r>
            <a:r>
              <a:rPr lang="en-US" sz="2000" b="1" u="heavy" dirty="0" err="1">
                <a:solidFill>
                  <a:srgbClr val="CC0099"/>
                </a:solidFill>
              </a:rPr>
              <a:t>Pargrapg</a:t>
            </a:r>
            <a:r>
              <a:rPr lang="ar-IQ" sz="2000" b="1" u="heavy" dirty="0">
                <a:solidFill>
                  <a:srgbClr val="CC0099"/>
                </a:solidFill>
              </a:rPr>
              <a:t>:</a:t>
            </a:r>
            <a:endParaRPr lang="en-US" sz="2000" dirty="0">
              <a:solidFill>
                <a:srgbClr val="CC0099"/>
              </a:solidFill>
            </a:endParaRPr>
          </a:p>
          <a:p>
            <a:pPr algn="r" rtl="1"/>
            <a:r>
              <a:rPr lang="ar-IQ" sz="2000" dirty="0"/>
              <a:t> </a:t>
            </a:r>
            <a:endParaRPr lang="en-US" sz="2000" dirty="0"/>
          </a:p>
          <a:p>
            <a:pPr algn="r" rtl="1"/>
            <a:r>
              <a:rPr lang="ar-IQ" sz="2000" dirty="0"/>
              <a:t> تعمل هذه الاوامر على تنسيق النص حيث تضم هذه المجموعة </a:t>
            </a:r>
            <a:endParaRPr lang="en-US" sz="2000" dirty="0"/>
          </a:p>
          <a:p>
            <a:pPr lvl="0" algn="r" rtl="1"/>
            <a:r>
              <a:rPr lang="ar-IQ" sz="2000" dirty="0"/>
              <a:t>التعداد النقطي</a:t>
            </a:r>
            <a:r>
              <a:rPr lang="en-US" sz="2000" dirty="0">
                <a:solidFill>
                  <a:srgbClr val="CC0099"/>
                </a:solidFill>
              </a:rPr>
              <a:t>Bullet</a:t>
            </a:r>
            <a:r>
              <a:rPr lang="ar-IQ" sz="2000" dirty="0"/>
              <a:t> : يستخدم النقاط او الرموز للإشارة الى فقرة معينة يتم تحديدها.</a:t>
            </a:r>
            <a:endParaRPr lang="en-US" sz="2000" dirty="0"/>
          </a:p>
          <a:p>
            <a:pPr lvl="0" algn="r" rtl="1"/>
            <a:r>
              <a:rPr lang="ar-IQ" sz="2000" dirty="0"/>
              <a:t>التعداد الرقمي</a:t>
            </a:r>
            <a:r>
              <a:rPr lang="en-US" sz="2000" dirty="0">
                <a:solidFill>
                  <a:srgbClr val="CC0099"/>
                </a:solidFill>
              </a:rPr>
              <a:t>Numbering</a:t>
            </a:r>
            <a:r>
              <a:rPr lang="ar-IQ" sz="2000" dirty="0"/>
              <a:t>: يستخدم الارقام والحروف العربية والاجنبية لترقيم الاسطر.</a:t>
            </a:r>
            <a:endParaRPr lang="en-US" sz="2000" dirty="0"/>
          </a:p>
          <a:p>
            <a:pPr lvl="0" algn="r" rtl="1"/>
            <a:r>
              <a:rPr lang="en-US" sz="2000" dirty="0"/>
              <a:t> </a:t>
            </a:r>
            <a:r>
              <a:rPr lang="ar-IQ" sz="2000" dirty="0"/>
              <a:t>المسافة البدائية: يستخدم هذا الايعاز لزيادة او نقصان المسافة بين حافة الصفحة من جهة اليمين وبداية السطر (اذا كان تسطيره من جهة اليمين) او الى جهة اليسار(اذا كان تسطيره الى جهة اليسار).</a:t>
            </a:r>
            <a:endParaRPr lang="en-US" sz="2000" dirty="0"/>
          </a:p>
          <a:p>
            <a:pPr lvl="0" algn="r" rtl="1"/>
            <a:r>
              <a:rPr lang="ar-IQ" sz="2000" dirty="0"/>
              <a:t>المحاذاة </a:t>
            </a:r>
            <a:r>
              <a:rPr lang="en-US" sz="2000" dirty="0">
                <a:solidFill>
                  <a:srgbClr val="CC0099"/>
                </a:solidFill>
              </a:rPr>
              <a:t>Alignment</a:t>
            </a:r>
            <a:r>
              <a:rPr lang="ar-IQ" sz="2000" dirty="0"/>
              <a:t>: تعني عملية تنسيق تجعل النص يصطف من اليمين او اليسار او توسيط او ضبط. الشكل ادناه يبين المحاذاة الى اليمين والوسط واليسار.</a:t>
            </a:r>
            <a:endParaRPr lang="en-US" sz="2000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447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7024430" cy="57264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effectLst/>
              </a:rPr>
              <a:t>الفصل الاول : مقدمة عن مايكروسوفت وورد 2010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3150" cy="5625850"/>
          </a:xfrm>
          <a:prstGeom prst="rect">
            <a:avLst/>
          </a:prstGeom>
          <a:noFill/>
          <a:ln>
            <a:solidFill>
              <a:schemeClr val="tx1">
                <a:alpha val="6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94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7329840" cy="57264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effectLst/>
              </a:rPr>
              <a:t>الفصل الاول : مقدمة عن مايكروسوفت وورد 2010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r" rtl="1"/>
            <a:r>
              <a:rPr lang="ar-IQ" dirty="0"/>
              <a:t>فرز </a:t>
            </a:r>
            <a:r>
              <a:rPr lang="en-US" b="1" dirty="0">
                <a:solidFill>
                  <a:srgbClr val="CC0099"/>
                </a:solidFill>
              </a:rPr>
              <a:t>Sort</a:t>
            </a:r>
            <a:r>
              <a:rPr lang="en-US" dirty="0"/>
              <a:t> </a:t>
            </a:r>
            <a:r>
              <a:rPr lang="ar-IQ" dirty="0"/>
              <a:t>: ويعني ان هذا الامر يقوم بترتيب مجموعة البيانات حسب الترتيب الابجدي او تصاعديا او تنازليا حسب نوع البيانات.</a:t>
            </a:r>
            <a:endParaRPr lang="en-US" dirty="0"/>
          </a:p>
          <a:p>
            <a:pPr lvl="0" algn="r" rtl="1"/>
            <a:endParaRPr lang="ar-IQ" dirty="0" smtClean="0"/>
          </a:p>
          <a:p>
            <a:pPr lvl="0" algn="r" rtl="1"/>
            <a:r>
              <a:rPr lang="ar-IQ" dirty="0" smtClean="0"/>
              <a:t>المسافة </a:t>
            </a:r>
            <a:r>
              <a:rPr lang="ar-IQ" dirty="0"/>
              <a:t>بين الاسطر</a:t>
            </a:r>
            <a:r>
              <a:rPr lang="en-US" b="1" dirty="0">
                <a:solidFill>
                  <a:srgbClr val="CC0099"/>
                </a:solidFill>
              </a:rPr>
              <a:t>Space Line</a:t>
            </a:r>
            <a:r>
              <a:rPr lang="ar-IQ" dirty="0"/>
              <a:t>: ويقصد بها تحديد المسافة بين الاسطر وحسب الاختيارات (مفرد ، </a:t>
            </a:r>
            <a:r>
              <a:rPr lang="ar-IQ" dirty="0" smtClean="0"/>
              <a:t>سطر ونصف ،...).</a:t>
            </a:r>
          </a:p>
          <a:p>
            <a:pPr marL="0" lvl="0" indent="0" algn="r" rtl="1">
              <a:buNone/>
            </a:pPr>
            <a:endParaRPr lang="en-US" dirty="0"/>
          </a:p>
          <a:p>
            <a:pPr lvl="0" algn="r" rtl="1"/>
            <a:r>
              <a:rPr lang="ar-IQ" dirty="0" smtClean="0"/>
              <a:t>الحدود </a:t>
            </a:r>
            <a:r>
              <a:rPr lang="en-US" b="1" dirty="0" smtClean="0">
                <a:solidFill>
                  <a:srgbClr val="CC0099"/>
                </a:solidFill>
              </a:rPr>
              <a:t>Border</a:t>
            </a:r>
            <a:r>
              <a:rPr lang="ar-IQ" dirty="0" smtClean="0"/>
              <a:t>: </a:t>
            </a:r>
            <a:r>
              <a:rPr lang="ar-IQ" dirty="0"/>
              <a:t>احاطة نص محدد من جهة معينة بحد كما يمكن اختيار شكل الحد كأن يكون خط مقطع او منقط وغيرها من الاختيارات المتاحة</a:t>
            </a:r>
            <a:r>
              <a:rPr lang="ar-IQ" dirty="0" smtClean="0"/>
              <a:t>.</a:t>
            </a:r>
          </a:p>
          <a:p>
            <a:pPr marL="0" lvl="0" indent="0" algn="r" rtl="1">
              <a:buNone/>
            </a:pPr>
            <a:endParaRPr lang="en-US" dirty="0"/>
          </a:p>
          <a:p>
            <a:pPr lvl="0" algn="r" rtl="1"/>
            <a:r>
              <a:rPr lang="ar-IQ" dirty="0"/>
              <a:t>التظليل </a:t>
            </a:r>
            <a:r>
              <a:rPr lang="en-US" b="1" dirty="0">
                <a:solidFill>
                  <a:srgbClr val="CC0099"/>
                </a:solidFill>
              </a:rPr>
              <a:t>Shading</a:t>
            </a:r>
            <a:r>
              <a:rPr lang="ar-IQ" dirty="0"/>
              <a:t>: </a:t>
            </a:r>
            <a:r>
              <a:rPr lang="ar-IQ" dirty="0" smtClean="0"/>
              <a:t>تلوي </a:t>
            </a:r>
            <a:r>
              <a:rPr lang="ar-IQ" dirty="0"/>
              <a:t>الخلفية وراء النص او الفقرة المحددة.</a:t>
            </a:r>
            <a:endParaRPr lang="en-US" dirty="0"/>
          </a:p>
          <a:p>
            <a:pPr marL="0" indent="0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59" y="433880"/>
            <a:ext cx="7787956" cy="57264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effectLst/>
              </a:rPr>
              <a:t>الفصل الاول : مقدمة عن مايكروسوفت وورد 2010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246269"/>
            <a:ext cx="6413610" cy="3511061"/>
          </a:xfrm>
        </p:spPr>
        <p:txBody>
          <a:bodyPr>
            <a:normAutofit/>
          </a:bodyPr>
          <a:lstStyle/>
          <a:p>
            <a:pPr marL="457200" lvl="1" indent="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  <a:tabLst>
                <a:tab pos="233680" algn="l"/>
              </a:tabLst>
            </a:pPr>
            <a:r>
              <a:rPr lang="ar-IQ" sz="2000" b="1" u="sng" dirty="0" smtClean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ea typeface="Calibri"/>
                <a:cs typeface="Times New Roman"/>
              </a:rPr>
              <a:t>5.4مجموعة </a:t>
            </a:r>
            <a:r>
              <a:rPr lang="ar-IQ" sz="2000" b="1" u="sng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ea typeface="Calibri"/>
                <a:cs typeface="Times New Roman"/>
              </a:rPr>
              <a:t>الانماط</a:t>
            </a:r>
            <a:r>
              <a:rPr lang="en-US" sz="2000" b="1" u="sng" dirty="0" smtClean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Times New Roman"/>
                <a:ea typeface="Calibri"/>
                <a:cs typeface="Arial"/>
              </a:rPr>
              <a:t>Styles </a:t>
            </a:r>
            <a:r>
              <a:rPr lang="ar-IQ" sz="2000" b="1" dirty="0" smtClean="0">
                <a:solidFill>
                  <a:srgbClr val="9900CC"/>
                </a:solidFill>
                <a:uFill>
                  <a:solidFill>
                    <a:srgbClr val="000000"/>
                  </a:solidFill>
                </a:uFill>
                <a:ea typeface="Calibri"/>
                <a:cs typeface="Times New Roman"/>
              </a:rPr>
              <a:t>:</a:t>
            </a:r>
            <a:r>
              <a:rPr lang="ar-IQ" sz="2000" dirty="0" smtClean="0">
                <a:solidFill>
                  <a:srgbClr val="9900CC"/>
                </a:solidFill>
                <a:uFill>
                  <a:solidFill>
                    <a:srgbClr val="000000"/>
                  </a:solidFill>
                </a:uFill>
                <a:ea typeface="Calibri"/>
                <a:cs typeface="Times New Roman"/>
              </a:rPr>
              <a:t> </a:t>
            </a:r>
            <a:r>
              <a:rPr lang="ar-IQ" sz="2000" dirty="0">
                <a:uFill>
                  <a:solidFill>
                    <a:srgbClr val="000000"/>
                  </a:solidFill>
                </a:uFill>
                <a:ea typeface="Calibri"/>
                <a:cs typeface="Times New Roman"/>
              </a:rPr>
              <a:t>يقصد بها مجموعة من التنسيقات المعدة مسبقا كأن يكون حجم الخط 14 وشكل الخط مائل وتسطير الى الايمن فلكل نمط </a:t>
            </a:r>
            <a:r>
              <a:rPr lang="en-US" sz="2000" dirty="0">
                <a:solidFill>
                  <a:srgbClr val="9900CC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Arial"/>
              </a:rPr>
              <a:t>Style</a:t>
            </a:r>
            <a:r>
              <a:rPr lang="en-US" sz="2000" dirty="0"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Arial"/>
              </a:rPr>
              <a:t> </a:t>
            </a:r>
            <a:r>
              <a:rPr lang="ar-IQ" sz="2000" dirty="0">
                <a:uFill>
                  <a:solidFill>
                    <a:srgbClr val="000000"/>
                  </a:solidFill>
                </a:uFill>
                <a:ea typeface="Calibri"/>
                <a:cs typeface="Times New Roman"/>
              </a:rPr>
              <a:t>تنسيق يختلف عن تنسيق النمط الاخر وكما بالشكل التالي:</a:t>
            </a:r>
            <a:endParaRPr lang="en-US" sz="2000" dirty="0">
              <a:uFill>
                <a:solidFill>
                  <a:srgbClr val="000000"/>
                </a:solidFill>
              </a:uFill>
              <a:ea typeface="Calibri"/>
              <a:cs typeface="Arial"/>
            </a:endParaRPr>
          </a:p>
          <a:p>
            <a:pPr marL="0" indent="0" algn="r" rtl="1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" y="2877160"/>
            <a:ext cx="5273675" cy="215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90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420</Words>
  <Application>Microsoft Office PowerPoint</Application>
  <PresentationFormat>On-screen Show (16:9)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أساسيات الحاسوب وتطبيقاته المكتبية (الجزء الثاني) المرحلة الثانية 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الفصل الاول : مقدمة عن مايكروسوفت وورد 2010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Maher</cp:lastModifiedBy>
  <cp:revision>136</cp:revision>
  <dcterms:created xsi:type="dcterms:W3CDTF">2013-08-21T19:17:07Z</dcterms:created>
  <dcterms:modified xsi:type="dcterms:W3CDTF">2020-03-13T23:42:28Z</dcterms:modified>
</cp:coreProperties>
</file>