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4" r:id="rId5"/>
    <p:sldId id="262" r:id="rId6"/>
    <p:sldId id="263" r:id="rId7"/>
    <p:sldId id="265" r:id="rId8"/>
    <p:sldId id="266" r:id="rId9"/>
    <p:sldId id="267" r:id="rId10"/>
    <p:sldId id="26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D9F3"/>
    <a:srgbClr val="007033"/>
    <a:srgbClr val="9EFF29"/>
    <a:srgbClr val="C33A1F"/>
    <a:srgbClr val="003635"/>
    <a:srgbClr val="D6370C"/>
    <a:srgbClr val="0000CC"/>
    <a:srgbClr val="1D3A00"/>
    <a:srgbClr val="FF856D"/>
    <a:srgbClr val="FF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354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..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65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..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65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87595"/>
            <a:ext cx="8251724" cy="103238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451" y="1327355"/>
            <a:ext cx="8273846" cy="678426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253833"/>
            <a:ext cx="8259098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290484"/>
            <a:ext cx="8246070" cy="3571838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528" y="443407"/>
            <a:ext cx="6820294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155" y="1177436"/>
            <a:ext cx="6843252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3" y="175783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803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8043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803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043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956" y="169605"/>
            <a:ext cx="8384459" cy="973394"/>
          </a:xfrm>
        </p:spPr>
        <p:txBody>
          <a:bodyPr>
            <a:normAutofit fontScale="90000"/>
          </a:bodyPr>
          <a:lstStyle/>
          <a:p>
            <a:pPr rtl="1"/>
            <a:r>
              <a:rPr lang="ar-IQ" dirty="0"/>
              <a:t>أساسيات الحاسوب وتطبيقاته المكتبية (الجزء الثاني)</a:t>
            </a:r>
            <a:br>
              <a:rPr lang="ar-IQ" dirty="0"/>
            </a:br>
            <a:r>
              <a:rPr lang="ar-IQ" dirty="0"/>
              <a:t>المرحلة الثانية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704" y="1091381"/>
            <a:ext cx="8332839" cy="730043"/>
          </a:xfrm>
        </p:spPr>
        <p:txBody>
          <a:bodyPr/>
          <a:lstStyle/>
          <a:p>
            <a:r>
              <a:rPr lang="ar-IQ" dirty="0" err="1"/>
              <a:t>م.م</a:t>
            </a:r>
            <a:r>
              <a:rPr lang="ar-IQ" dirty="0"/>
              <a:t>. بسمة سالم بازل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017"/>
            <a:ext cx="9144000" cy="471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effectLst/>
              </a:rPr>
              <a:t>الفصل الاول : مقدمة عن مايكروسوفت وورد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 algn="r" rtl="1">
              <a:buNone/>
            </a:pPr>
            <a:r>
              <a:rPr lang="ar-IQ" sz="2400" b="1" dirty="0" smtClean="0">
                <a:uFill>
                  <a:solidFill>
                    <a:srgbClr val="FF0000"/>
                  </a:solidFill>
                </a:uFill>
              </a:rPr>
              <a:t>5.5</a:t>
            </a:r>
            <a:r>
              <a:rPr lang="ar-IQ" sz="2400" b="1" u="sng" dirty="0" smtClean="0">
                <a:uFill>
                  <a:solidFill>
                    <a:srgbClr val="FF0000"/>
                  </a:solidFill>
                </a:uFill>
              </a:rPr>
              <a:t>مجموعة تحرير </a:t>
            </a:r>
            <a:r>
              <a:rPr lang="en-US" sz="2400" b="1" u="sng" dirty="0" smtClean="0">
                <a:uFill>
                  <a:solidFill>
                    <a:srgbClr val="FF0000"/>
                  </a:solidFill>
                </a:uFill>
              </a:rPr>
              <a:t>Editing</a:t>
            </a:r>
            <a:r>
              <a:rPr lang="ar-IQ" sz="2400" b="1" u="sng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ar-IQ" sz="2400" b="1" dirty="0" smtClean="0">
                <a:uFill>
                  <a:solidFill>
                    <a:srgbClr val="FF0000"/>
                  </a:solidFill>
                </a:uFill>
              </a:rPr>
              <a:t>: </a:t>
            </a:r>
            <a:endParaRPr lang="en-US" sz="2400" dirty="0">
              <a:uFill>
                <a:solidFill>
                  <a:srgbClr val="FF0000"/>
                </a:solidFill>
              </a:uFill>
            </a:endParaRPr>
          </a:p>
          <a:p>
            <a:pPr algn="r" rtl="1"/>
            <a:r>
              <a:rPr lang="ar-IQ" sz="2400" dirty="0"/>
              <a:t>تضم الاوامر الاتية :</a:t>
            </a:r>
            <a:endParaRPr lang="en-US" sz="2400" dirty="0"/>
          </a:p>
          <a:p>
            <a:pPr lvl="0" algn="r" rtl="1"/>
            <a:r>
              <a:rPr lang="ar-IQ" sz="2400" dirty="0"/>
              <a:t>البحث </a:t>
            </a:r>
            <a:r>
              <a:rPr lang="en-US" sz="2400" dirty="0">
                <a:solidFill>
                  <a:srgbClr val="FF0000"/>
                </a:solidFill>
              </a:rPr>
              <a:t>Find</a:t>
            </a:r>
            <a:r>
              <a:rPr lang="ar-IQ" sz="2400" dirty="0"/>
              <a:t> : يقوم هذا الايعاز بالبحث عن كلمة معينة او نص معين او رقم ضمن المستند.</a:t>
            </a:r>
            <a:endParaRPr lang="en-US" sz="2400" dirty="0"/>
          </a:p>
          <a:p>
            <a:pPr lvl="0" algn="r" rtl="1"/>
            <a:r>
              <a:rPr lang="ar-IQ" sz="2400" dirty="0"/>
              <a:t>استبدال </a:t>
            </a:r>
            <a:r>
              <a:rPr lang="en-US" sz="2400" dirty="0">
                <a:solidFill>
                  <a:srgbClr val="FF0000"/>
                </a:solidFill>
              </a:rPr>
              <a:t>Replace</a:t>
            </a:r>
            <a:r>
              <a:rPr lang="ar-IQ" sz="2400" dirty="0"/>
              <a:t>: تغيير كلمة او نص او رقم بدل اخر .</a:t>
            </a:r>
            <a:endParaRPr lang="en-US" sz="2400" dirty="0"/>
          </a:p>
          <a:p>
            <a:pPr lvl="0" algn="r" rtl="1"/>
            <a:r>
              <a:rPr lang="ar-IQ" sz="2400" dirty="0"/>
              <a:t>الانتقال الى </a:t>
            </a:r>
            <a:r>
              <a:rPr lang="en-US" sz="2400" dirty="0">
                <a:solidFill>
                  <a:srgbClr val="FF0000"/>
                </a:solidFill>
              </a:rPr>
              <a:t>Go to</a:t>
            </a:r>
            <a:r>
              <a:rPr lang="ar-IQ" sz="2400" dirty="0">
                <a:solidFill>
                  <a:srgbClr val="FF0000"/>
                </a:solidFill>
              </a:rPr>
              <a:t> </a:t>
            </a:r>
            <a:r>
              <a:rPr lang="ar-IQ" sz="2400" dirty="0"/>
              <a:t>: يتيح لنا هذا الايعاز خاصية الانتقال الى رقم صفحة معين او مقطع معين في المستند.</a:t>
            </a:r>
            <a:endParaRPr lang="en-US" sz="2400" dirty="0"/>
          </a:p>
          <a:p>
            <a:pPr lvl="0" algn="r" rtl="1"/>
            <a:r>
              <a:rPr lang="ar-IQ" sz="2400" dirty="0"/>
              <a:t>تحديد الكل </a:t>
            </a:r>
            <a:r>
              <a:rPr lang="en-US" sz="2400" dirty="0">
                <a:solidFill>
                  <a:srgbClr val="FF0000"/>
                </a:solidFill>
              </a:rPr>
              <a:t>Select All </a:t>
            </a:r>
            <a:r>
              <a:rPr lang="ar-IQ" sz="2400" dirty="0"/>
              <a:t>: يتيح لنا هذا الامر من تحديد كل محتويات المستند من نصوص وكائنات وجداول.</a:t>
            </a:r>
            <a:endParaRPr lang="en-US" sz="2400" dirty="0"/>
          </a:p>
          <a:p>
            <a:pPr lvl="0" algn="r" rtl="1"/>
            <a:r>
              <a:rPr lang="ar-IQ" sz="2400" dirty="0"/>
              <a:t>تحديد كائنات </a:t>
            </a:r>
            <a:r>
              <a:rPr lang="en-US" sz="2400" dirty="0">
                <a:solidFill>
                  <a:srgbClr val="FF0000"/>
                </a:solidFill>
              </a:rPr>
              <a:t>Select Objects</a:t>
            </a:r>
            <a:r>
              <a:rPr lang="ar-IQ" sz="2400" dirty="0"/>
              <a:t>: يتيح لنا هذا الامر من تحديد مجموعة من الكائنات (صور او جداول او اشكال تلقائية)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effectLst/>
              </a:rPr>
              <a:t>الفصل الاول : مقدمة عن مايكروسوفت وورد 2010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IQ" dirty="0" smtClean="0"/>
              <a:t> </a:t>
            </a:r>
            <a:endParaRPr lang="en-US" sz="2000" dirty="0" smtClean="0"/>
          </a:p>
          <a:p>
            <a:pPr marL="457200" lvl="1" indent="0" algn="r" rtl="1">
              <a:buNone/>
            </a:pPr>
            <a:r>
              <a:rPr lang="ar-IQ" b="1" dirty="0" smtClean="0">
                <a:uFill>
                  <a:solidFill>
                    <a:srgbClr val="FF0000"/>
                  </a:solidFill>
                </a:uFill>
              </a:rPr>
              <a:t>5.6.1</a:t>
            </a:r>
            <a:r>
              <a:rPr lang="ar-IQ" b="1" u="sng" dirty="0" smtClean="0">
                <a:uFill>
                  <a:solidFill>
                    <a:srgbClr val="FF0000"/>
                  </a:solidFill>
                </a:uFill>
              </a:rPr>
              <a:t> تبويب تخطيط الصفحة </a:t>
            </a:r>
            <a:r>
              <a:rPr lang="en-US" b="1" u="sng" dirty="0" smtClean="0">
                <a:uFill>
                  <a:solidFill>
                    <a:srgbClr val="FF0000"/>
                  </a:solidFill>
                </a:uFill>
              </a:rPr>
              <a:t>Page Layout Tab </a:t>
            </a:r>
            <a:r>
              <a:rPr lang="ar-IQ" b="1" dirty="0" smtClean="0"/>
              <a:t>: </a:t>
            </a:r>
          </a:p>
          <a:p>
            <a:pPr marL="457200" lvl="1" indent="0" algn="r" rtl="1">
              <a:buNone/>
            </a:pPr>
            <a:endParaRPr lang="en-US" sz="2000" dirty="0" smtClean="0"/>
          </a:p>
          <a:p>
            <a:pPr algn="r" rtl="1"/>
            <a:r>
              <a:rPr lang="ar-IQ" dirty="0" smtClean="0"/>
              <a:t>تضم </a:t>
            </a:r>
            <a:r>
              <a:rPr lang="ar-IQ" dirty="0"/>
              <a:t>مجموعة من التأثيرات على اعداد الصفحة حيث تضم :</a:t>
            </a:r>
            <a:endParaRPr lang="en-US" sz="2000" dirty="0"/>
          </a:p>
          <a:p>
            <a:pPr lvl="0" algn="r" rtl="1"/>
            <a:r>
              <a:rPr lang="ar-IQ" dirty="0"/>
              <a:t>مجموعة التنسيق</a:t>
            </a:r>
            <a:endParaRPr lang="en-US" sz="2000" dirty="0"/>
          </a:p>
          <a:p>
            <a:pPr lvl="0" algn="r" rtl="1"/>
            <a:r>
              <a:rPr lang="ar-IQ" dirty="0"/>
              <a:t>مجموعة اعداد الصفحة </a:t>
            </a:r>
            <a:endParaRPr lang="en-US" sz="2000" dirty="0"/>
          </a:p>
          <a:p>
            <a:pPr lvl="0" algn="r" rtl="1"/>
            <a:r>
              <a:rPr lang="ar-IQ" dirty="0"/>
              <a:t>مجموعة خلفية الصفحة </a:t>
            </a:r>
            <a:endParaRPr lang="en-US" sz="2000" dirty="0"/>
          </a:p>
          <a:p>
            <a:pPr lvl="0" algn="r" rtl="1"/>
            <a:r>
              <a:rPr lang="ar-IQ" dirty="0"/>
              <a:t>مجموعة فقرة </a:t>
            </a:r>
            <a:endParaRPr lang="en-US" sz="2000" dirty="0"/>
          </a:p>
          <a:p>
            <a:pPr lvl="0" algn="r" rtl="1"/>
            <a:r>
              <a:rPr lang="ar-IQ" dirty="0"/>
              <a:t>مجموعة ترتيب</a:t>
            </a:r>
            <a:endParaRPr lang="en-US" sz="2000" dirty="0"/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329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effectLst/>
              </a:rPr>
              <a:t>الفصل الاول : مقدمة عن مايكروسوفت وورد 2010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IQ" dirty="0" smtClean="0"/>
              <a:t> </a:t>
            </a:r>
            <a:r>
              <a:rPr lang="ar-IQ" dirty="0"/>
              <a:t> </a:t>
            </a:r>
            <a:r>
              <a:rPr lang="ar-IQ" b="1" dirty="0" smtClean="0">
                <a:uFill>
                  <a:solidFill>
                    <a:srgbClr val="FF0000"/>
                  </a:solidFill>
                </a:uFill>
              </a:rPr>
              <a:t>5.6.2</a:t>
            </a:r>
            <a:r>
              <a:rPr lang="ar-IQ" b="1" u="sng" dirty="0" smtClean="0">
                <a:uFill>
                  <a:solidFill>
                    <a:srgbClr val="FF0000"/>
                  </a:solidFill>
                </a:uFill>
              </a:rPr>
              <a:t>مجموعة </a:t>
            </a:r>
            <a:r>
              <a:rPr lang="ar-IQ" b="1" u="sng" dirty="0">
                <a:uFill>
                  <a:solidFill>
                    <a:srgbClr val="FF0000"/>
                  </a:solidFill>
                </a:uFill>
              </a:rPr>
              <a:t>التنسيق</a:t>
            </a:r>
            <a:r>
              <a:rPr lang="ar-IQ" dirty="0"/>
              <a:t>: تضم هذه المجموعة من الخيارات الخاصة بتنسيق المستند من حيث الالوان والنسق وكالاتي</a:t>
            </a:r>
            <a:r>
              <a:rPr lang="ar-IQ" dirty="0" smtClean="0"/>
              <a:t>:</a:t>
            </a:r>
            <a:endParaRPr lang="ar-IQ" sz="1800" dirty="0"/>
          </a:p>
          <a:p>
            <a:pPr marL="0" indent="0" algn="just" rtl="1">
              <a:buNone/>
            </a:pPr>
            <a:endParaRPr lang="en-US" sz="1800" dirty="0"/>
          </a:p>
          <a:p>
            <a:pPr lvl="0" algn="r" rtl="1"/>
            <a:r>
              <a:rPr lang="ar-IQ" dirty="0" smtClean="0"/>
              <a:t>نٌسق </a:t>
            </a:r>
            <a:r>
              <a:rPr lang="en-US" dirty="0">
                <a:solidFill>
                  <a:srgbClr val="FF0000"/>
                </a:solidFill>
              </a:rPr>
              <a:t>Themes </a:t>
            </a:r>
            <a:r>
              <a:rPr lang="ar-IQ" dirty="0"/>
              <a:t>: من خلال هذا الايعاز يمكن اختيار النسق الذي تريد تطبيقه على النص.</a:t>
            </a:r>
            <a:endParaRPr lang="en-US" sz="2000" dirty="0"/>
          </a:p>
          <a:p>
            <a:pPr lvl="0" algn="r" rtl="1"/>
            <a:r>
              <a:rPr lang="en-US" dirty="0"/>
              <a:t> </a:t>
            </a:r>
            <a:r>
              <a:rPr lang="ar-IQ" dirty="0"/>
              <a:t>الوان  </a:t>
            </a:r>
            <a:r>
              <a:rPr lang="en-US" dirty="0">
                <a:solidFill>
                  <a:srgbClr val="FF0000"/>
                </a:solidFill>
              </a:rPr>
              <a:t>Colors</a:t>
            </a:r>
            <a:r>
              <a:rPr lang="ar-IQ" dirty="0"/>
              <a:t>: يتيح لنا هذا الايعاز من تغيير لون النص او تنسيق المستند بالكامل بصورة سهلة وسريعة من خلال النقر فوق اللون المطلوب بعد تحديد النص مسبقا.</a:t>
            </a:r>
            <a:endParaRPr lang="en-US" dirty="0"/>
          </a:p>
          <a:p>
            <a:pPr algn="r" rtl="1"/>
            <a:endParaRPr lang="en-US" dirty="0"/>
          </a:p>
          <a:p>
            <a:pPr marL="0" indent="0" algn="r" rtl="1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4568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effectLst/>
              </a:rPr>
              <a:t>الفصل الاول : مقدمة عن مايكروسوفت وورد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962" y="1404783"/>
            <a:ext cx="4866968" cy="2680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27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effectLst/>
              </a:rPr>
              <a:t>الفصل الاول : مقدمة عن مايكروسوفت وورد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0027" y="1277221"/>
            <a:ext cx="70054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dirty="0">
                <a:cs typeface="+mj-cs"/>
              </a:rPr>
              <a:t> </a:t>
            </a:r>
            <a:endParaRPr lang="en-US" dirty="0">
              <a:cs typeface="+mj-cs"/>
            </a:endParaRPr>
          </a:p>
          <a:p>
            <a:pPr algn="r" rtl="1"/>
            <a:r>
              <a:rPr lang="ar-IQ" b="1" dirty="0">
                <a:cs typeface="+mj-cs"/>
              </a:rPr>
              <a:t>5.6.2</a:t>
            </a:r>
            <a:r>
              <a:rPr lang="ar-IQ" b="1" u="heavy" dirty="0">
                <a:uFill>
                  <a:solidFill>
                    <a:srgbClr val="FF0000"/>
                  </a:solidFill>
                </a:uFill>
                <a:cs typeface="+mj-cs"/>
              </a:rPr>
              <a:t>مجموعة  اعداد الصفحة</a:t>
            </a:r>
            <a:r>
              <a:rPr lang="ar-IQ" b="1" dirty="0">
                <a:uFill>
                  <a:solidFill>
                    <a:srgbClr val="FF0000"/>
                  </a:solidFill>
                </a:uFill>
                <a:cs typeface="+mj-cs"/>
              </a:rPr>
              <a:t> </a:t>
            </a:r>
            <a:r>
              <a:rPr lang="ar-IQ" b="1" dirty="0">
                <a:cs typeface="+mj-cs"/>
              </a:rPr>
              <a:t>:</a:t>
            </a:r>
            <a:endParaRPr lang="en-US" dirty="0">
              <a:cs typeface="+mj-cs"/>
            </a:endParaRPr>
          </a:p>
          <a:p>
            <a:pPr algn="just" rtl="1"/>
            <a:r>
              <a:rPr lang="ar-IQ" dirty="0">
                <a:cs typeface="+mj-cs"/>
              </a:rPr>
              <a:t>    وتضم هذه المجموعة عدد من الاوامر التي تستخدم في تغيير هوامش وحجم (ابعاد) واتجاه الورقة وكالاتي:</a:t>
            </a:r>
            <a:endParaRPr lang="en-US" dirty="0">
              <a:cs typeface="+mj-cs"/>
            </a:endParaRPr>
          </a:p>
          <a:p>
            <a:pPr lvl="0" algn="just" rtl="1"/>
            <a:r>
              <a:rPr lang="ar-IQ" dirty="0">
                <a:cs typeface="+mj-cs"/>
              </a:rPr>
              <a:t>هوامش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Margins</a:t>
            </a:r>
            <a:r>
              <a:rPr lang="ar-IQ" dirty="0" smtClean="0">
                <a:cs typeface="+mj-cs"/>
              </a:rPr>
              <a:t>: </a:t>
            </a:r>
            <a:r>
              <a:rPr lang="ar-IQ" dirty="0">
                <a:cs typeface="+mj-cs"/>
              </a:rPr>
              <a:t>لتحديد ابعاد هوامش الصفحة .</a:t>
            </a:r>
            <a:endParaRPr lang="en-US" dirty="0">
              <a:cs typeface="+mj-cs"/>
            </a:endParaRPr>
          </a:p>
          <a:p>
            <a:pPr lvl="0" algn="just" rtl="1"/>
            <a:r>
              <a:rPr lang="ar-IQ" dirty="0">
                <a:cs typeface="+mj-cs"/>
              </a:rPr>
              <a:t>الاتجاه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Orientation</a:t>
            </a:r>
            <a:r>
              <a:rPr lang="ar-IQ" dirty="0" smtClean="0">
                <a:cs typeface="+mj-cs"/>
              </a:rPr>
              <a:t>: </a:t>
            </a:r>
            <a:r>
              <a:rPr lang="ar-IQ" dirty="0">
                <a:cs typeface="+mj-cs"/>
              </a:rPr>
              <a:t>لتحديد فيما اذا كان اتجاه الصفحة عمودي او افقي.</a:t>
            </a:r>
            <a:endParaRPr lang="en-US" dirty="0">
              <a:cs typeface="+mj-cs"/>
            </a:endParaRPr>
          </a:p>
          <a:p>
            <a:pPr lvl="0" algn="just" rtl="1"/>
            <a:r>
              <a:rPr lang="ar-IQ" dirty="0">
                <a:cs typeface="+mj-cs"/>
              </a:rPr>
              <a:t>الحجم </a:t>
            </a:r>
            <a:r>
              <a:rPr lang="en-US" dirty="0">
                <a:solidFill>
                  <a:srgbClr val="FF0000"/>
                </a:solidFill>
                <a:cs typeface="+mj-cs"/>
              </a:rPr>
              <a:t>Size</a:t>
            </a:r>
            <a:r>
              <a:rPr lang="ar-IQ" dirty="0">
                <a:cs typeface="+mj-cs"/>
              </a:rPr>
              <a:t>: لتحديد حجم الورقة القياسي المستخدم.</a:t>
            </a:r>
            <a:endParaRPr lang="en-US" dirty="0">
              <a:cs typeface="+mj-cs"/>
            </a:endParaRPr>
          </a:p>
          <a:p>
            <a:pPr lvl="0" algn="just" rtl="1"/>
            <a:r>
              <a:rPr lang="ar-IQ" dirty="0">
                <a:cs typeface="+mj-cs"/>
              </a:rPr>
              <a:t>اعمدة </a:t>
            </a:r>
            <a:r>
              <a:rPr lang="en-US" dirty="0">
                <a:solidFill>
                  <a:srgbClr val="FF0000"/>
                </a:solidFill>
                <a:cs typeface="+mj-cs"/>
              </a:rPr>
              <a:t>Columns</a:t>
            </a:r>
            <a:r>
              <a:rPr lang="ar-IQ" dirty="0">
                <a:cs typeface="+mj-cs"/>
              </a:rPr>
              <a:t> : يعمل على ترتيب النصوص في صفحات المستند بشكل اعمدة.</a:t>
            </a:r>
            <a:endParaRPr lang="en-US" dirty="0">
              <a:cs typeface="+mj-cs"/>
            </a:endParaRPr>
          </a:p>
          <a:p>
            <a:pPr lvl="0" algn="just" rtl="1"/>
            <a:r>
              <a:rPr lang="ar-IQ" dirty="0">
                <a:cs typeface="+mj-cs"/>
              </a:rPr>
              <a:t>فواصل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Breaks</a:t>
            </a:r>
            <a:r>
              <a:rPr lang="ar-IQ" dirty="0" smtClean="0">
                <a:cs typeface="+mj-cs"/>
              </a:rPr>
              <a:t>: </a:t>
            </a:r>
            <a:r>
              <a:rPr lang="ar-IQ" dirty="0">
                <a:cs typeface="+mj-cs"/>
              </a:rPr>
              <a:t>ادراج فواصل الصفحة بشكل يدوي اي تحديد الموضع الذي ستنتهي عنده الصفحة وليس بالشكل التلقائي لنهاية الصفحة المعتادة.</a:t>
            </a:r>
            <a:endParaRPr lang="en-US" dirty="0">
              <a:cs typeface="+mj-cs"/>
            </a:endParaRPr>
          </a:p>
          <a:p>
            <a:pPr lvl="0" algn="just" rtl="1"/>
            <a:r>
              <a:rPr lang="ar-IQ" dirty="0">
                <a:cs typeface="+mj-cs"/>
              </a:rPr>
              <a:t>اضافة ارقام الاسطر </a:t>
            </a:r>
            <a:r>
              <a:rPr lang="en-US" dirty="0">
                <a:solidFill>
                  <a:srgbClr val="FF0000"/>
                </a:solidFill>
                <a:cs typeface="+mj-cs"/>
              </a:rPr>
              <a:t>Line Numbers</a:t>
            </a:r>
            <a:r>
              <a:rPr lang="ar-IQ" dirty="0">
                <a:cs typeface="+mj-cs"/>
              </a:rPr>
              <a:t>: من خلال هذا الايعاز يمكننا عرض رقم الاسطر المرادة مثلا عرض ارقام الاسطر 10،51،66 ويمكن ايضا عرض ارقام الاسطر ككل في الصفحة 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478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effectLst/>
              </a:rPr>
              <a:t>الفصل الاول : مقدمة عن مايكروسوفت وورد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0027" y="1277221"/>
            <a:ext cx="70054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dirty="0">
                <a:cs typeface="+mj-cs"/>
              </a:rPr>
              <a:t> </a:t>
            </a:r>
            <a:r>
              <a:rPr lang="en-US" dirty="0"/>
              <a:t> </a:t>
            </a:r>
          </a:p>
          <a:p>
            <a:pPr algn="r" rtl="1"/>
            <a:r>
              <a:rPr lang="ar-IQ" b="1" dirty="0">
                <a:uFill>
                  <a:solidFill>
                    <a:srgbClr val="FF0000"/>
                  </a:solidFill>
                </a:uFill>
              </a:rPr>
              <a:t>5.6.3</a:t>
            </a:r>
            <a:r>
              <a:rPr lang="ar-IQ" b="1" u="heavy" dirty="0">
                <a:uFill>
                  <a:solidFill>
                    <a:srgbClr val="FF0000"/>
                  </a:solidFill>
                </a:uFill>
              </a:rPr>
              <a:t>مجموعة خلفية الصفحة</a:t>
            </a:r>
            <a:r>
              <a:rPr lang="ar-IQ" b="1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ar-IQ" b="1" dirty="0"/>
              <a:t>:</a:t>
            </a:r>
            <a:endParaRPr lang="en-US" dirty="0"/>
          </a:p>
          <a:p>
            <a:pPr algn="r" rtl="1"/>
            <a:r>
              <a:rPr lang="en-US" dirty="0"/>
              <a:t> </a:t>
            </a:r>
          </a:p>
          <a:p>
            <a:pPr algn="r" rtl="1"/>
            <a:r>
              <a:rPr lang="ar-IQ" dirty="0"/>
              <a:t>تضم الاوامر كما في الشكل الاتي:</a:t>
            </a:r>
            <a:endParaRPr lang="en-US" dirty="0"/>
          </a:p>
          <a:p>
            <a:pPr algn="r" rtl="1"/>
            <a:r>
              <a:rPr lang="ar-IQ" dirty="0"/>
              <a:t> </a:t>
            </a:r>
            <a:endParaRPr lang="en-US" dirty="0"/>
          </a:p>
          <a:p>
            <a:pPr algn="r" rtl="1"/>
            <a:r>
              <a:rPr lang="ar-IQ" dirty="0"/>
              <a:t> </a:t>
            </a:r>
            <a:endParaRPr lang="en-US" dirty="0"/>
          </a:p>
          <a:p>
            <a:pPr algn="r" rtl="1"/>
            <a:r>
              <a:rPr lang="ar-IQ" dirty="0"/>
              <a:t> </a:t>
            </a:r>
            <a:endParaRPr lang="en-US" dirty="0"/>
          </a:p>
          <a:p>
            <a:pPr lvl="0" algn="r" rtl="1"/>
            <a:r>
              <a:rPr lang="ar-IQ" dirty="0"/>
              <a:t>علامات مائية </a:t>
            </a:r>
            <a:r>
              <a:rPr lang="en-US" dirty="0">
                <a:solidFill>
                  <a:srgbClr val="FF0000"/>
                </a:solidFill>
              </a:rPr>
              <a:t>Watermark</a:t>
            </a:r>
            <a:r>
              <a:rPr lang="ar-IQ" dirty="0"/>
              <a:t>: يقصد بها وضع علامة (نص او رمز او صورة) بشكل شفاف على ارضية الصفحة بحيث لا يؤثر على محتويات الصفحة.</a:t>
            </a:r>
            <a:endParaRPr lang="en-US" dirty="0"/>
          </a:p>
          <a:p>
            <a:pPr lvl="0" algn="r" rtl="1"/>
            <a:r>
              <a:rPr lang="ar-IQ" dirty="0"/>
              <a:t>لون الصفحة </a:t>
            </a:r>
            <a:r>
              <a:rPr lang="en-US" dirty="0">
                <a:solidFill>
                  <a:srgbClr val="FF0000"/>
                </a:solidFill>
              </a:rPr>
              <a:t>Page Color</a:t>
            </a:r>
            <a:r>
              <a:rPr lang="ar-IQ" dirty="0"/>
              <a:t>: من خلال هذا الامر يمكننا من تغيير لون ارضية الصفحة من اللون الابيض الى لون اخر.</a:t>
            </a:r>
            <a:endParaRPr lang="en-US" dirty="0"/>
          </a:p>
          <a:p>
            <a:pPr lvl="0" algn="r" rtl="1"/>
            <a:r>
              <a:rPr lang="ar-IQ" dirty="0"/>
              <a:t>حدود الصفحة </a:t>
            </a:r>
            <a:r>
              <a:rPr lang="en-US" dirty="0">
                <a:solidFill>
                  <a:srgbClr val="FF0000"/>
                </a:solidFill>
              </a:rPr>
              <a:t>Page Border </a:t>
            </a:r>
            <a:r>
              <a:rPr lang="ar-IQ" dirty="0"/>
              <a:t>: يعمل على وضع حد بأنماط مختلفة مثل (الخط المنقط او الخط المزدوج او ...) للصفحة.</a:t>
            </a:r>
            <a:endParaRPr lang="en-US" dirty="0"/>
          </a:p>
          <a:p>
            <a:pPr rtl="1"/>
            <a:r>
              <a:rPr lang="en-US" dirty="0"/>
              <a:t> 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913" y="2307708"/>
            <a:ext cx="1499235" cy="829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612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effectLst/>
              </a:rPr>
              <a:t>الفصل الاول : مقدمة عن مايكروسوفت وورد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0027" y="1277221"/>
            <a:ext cx="70054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IQ" dirty="0">
                <a:cs typeface="+mj-cs"/>
              </a:rPr>
              <a:t> </a:t>
            </a:r>
            <a:r>
              <a:rPr lang="en-US" dirty="0"/>
              <a:t>  </a:t>
            </a:r>
          </a:p>
          <a:p>
            <a:pPr algn="r" rtl="1"/>
            <a:r>
              <a:rPr lang="en-US" b="1" dirty="0"/>
              <a:t> </a:t>
            </a:r>
            <a:r>
              <a:rPr lang="ar-IQ" b="1" dirty="0"/>
              <a:t>5.6.4</a:t>
            </a:r>
            <a:r>
              <a:rPr lang="ar-IQ" b="1" u="heavy" dirty="0">
                <a:uFill>
                  <a:solidFill>
                    <a:srgbClr val="FF0000"/>
                  </a:solidFill>
                </a:uFill>
              </a:rPr>
              <a:t>مجموعة الفقرة </a:t>
            </a:r>
            <a:r>
              <a:rPr lang="en-US" b="1" u="heavy" dirty="0">
                <a:uFill>
                  <a:solidFill>
                    <a:srgbClr val="FF0000"/>
                  </a:solidFill>
                </a:uFill>
              </a:rPr>
              <a:t>Paragraph</a:t>
            </a:r>
            <a:r>
              <a:rPr lang="ar-IQ" b="1" dirty="0"/>
              <a:t>:</a:t>
            </a:r>
            <a:r>
              <a:rPr lang="ar-IQ" dirty="0"/>
              <a:t> من خلال ادوات هذه المجموعة يمكننا التحكم بالمسافات البادئة للفقرة المظللة  وتحديد مقدار المسافات بين الاسطر والفقرات.</a:t>
            </a:r>
            <a:endParaRPr lang="en-US" dirty="0"/>
          </a:p>
          <a:p>
            <a:pPr algn="r" rtl="1"/>
            <a:r>
              <a:rPr lang="en-US" dirty="0"/>
              <a:t> </a:t>
            </a:r>
          </a:p>
          <a:p>
            <a:pPr algn="r" rtl="1"/>
            <a:r>
              <a:rPr lang="ar-IQ" b="1" dirty="0">
                <a:uFill>
                  <a:solidFill>
                    <a:srgbClr val="FF0000"/>
                  </a:solidFill>
                </a:uFill>
              </a:rPr>
              <a:t>5.6.5</a:t>
            </a:r>
            <a:r>
              <a:rPr lang="ar-IQ" b="1" u="heavy" dirty="0">
                <a:uFill>
                  <a:solidFill>
                    <a:srgbClr val="FF0000"/>
                  </a:solidFill>
                </a:uFill>
              </a:rPr>
              <a:t>مجموعة ترتيب الصفحة</a:t>
            </a:r>
            <a:r>
              <a:rPr lang="ar-IQ" u="heavy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b="1" u="heavy" dirty="0">
                <a:uFill>
                  <a:solidFill>
                    <a:srgbClr val="FF0000"/>
                  </a:solidFill>
                </a:uFill>
              </a:rPr>
              <a:t>Arrange</a:t>
            </a:r>
            <a:r>
              <a:rPr lang="ar-IQ" dirty="0"/>
              <a:t>: تضم الاوامر كما في الشكل: 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pPr lvl="0" algn="r" rtl="1"/>
            <a:r>
              <a:rPr lang="en-US" dirty="0"/>
              <a:t/>
            </a:r>
            <a:br>
              <a:rPr lang="en-US" dirty="0"/>
            </a:br>
            <a:r>
              <a:rPr lang="ar-IQ" dirty="0"/>
              <a:t>الموضع</a:t>
            </a:r>
            <a:endParaRPr lang="en-US" dirty="0"/>
          </a:p>
          <a:p>
            <a:pPr lvl="0" algn="r" rtl="1"/>
            <a:r>
              <a:rPr lang="ar-IQ" dirty="0"/>
              <a:t>التفاف الصورة</a:t>
            </a:r>
            <a:endParaRPr lang="en-US" dirty="0"/>
          </a:p>
          <a:p>
            <a:pPr lvl="0" algn="r" rtl="1"/>
            <a:r>
              <a:rPr lang="ar-IQ" dirty="0"/>
              <a:t>تجميع</a:t>
            </a:r>
            <a:endParaRPr lang="en-US" dirty="0"/>
          </a:p>
          <a:p>
            <a:pPr lvl="0" algn="r" rtl="1"/>
            <a:r>
              <a:rPr lang="ar-IQ" dirty="0"/>
              <a:t>استدارة</a:t>
            </a:r>
            <a:endParaRPr lang="en-US" dirty="0"/>
          </a:p>
          <a:p>
            <a:pPr rtl="1"/>
            <a:r>
              <a:rPr lang="en-US" dirty="0"/>
              <a:t> </a:t>
            </a:r>
          </a:p>
          <a:p>
            <a:pPr rtl="1"/>
            <a:r>
              <a:rPr lang="en-US" dirty="0"/>
              <a:t> 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018" y="2959735"/>
            <a:ext cx="3242945" cy="775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068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 algn="r" rtl="1">
              <a:buNone/>
            </a:pPr>
            <a:r>
              <a:rPr lang="ar-IQ" sz="2900" b="1" dirty="0" smtClean="0"/>
              <a:t>5.7</a:t>
            </a:r>
            <a:r>
              <a:rPr lang="en-US" sz="2900" b="1" u="heavy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ar-IQ" sz="2900" b="1" u="heavy" dirty="0" smtClean="0">
                <a:uFill>
                  <a:solidFill>
                    <a:srgbClr val="FF0000"/>
                  </a:solidFill>
                </a:uFill>
              </a:rPr>
              <a:t>تبويب </a:t>
            </a:r>
            <a:r>
              <a:rPr lang="ar-IQ" sz="2900" b="1" u="heavy" dirty="0">
                <a:uFill>
                  <a:solidFill>
                    <a:srgbClr val="FF0000"/>
                  </a:solidFill>
                </a:uFill>
              </a:rPr>
              <a:t>عرض </a:t>
            </a:r>
            <a:r>
              <a:rPr lang="en-US" sz="2900" b="1" u="heavy" dirty="0">
                <a:uFill>
                  <a:solidFill>
                    <a:srgbClr val="FF0000"/>
                  </a:solidFill>
                </a:uFill>
              </a:rPr>
              <a:t>View</a:t>
            </a:r>
            <a:r>
              <a:rPr lang="ar-IQ" sz="2900" dirty="0"/>
              <a:t>: يحتوي على مجموعة من الطرائق لعرض المستند المفتوح والتحكم </a:t>
            </a:r>
            <a:r>
              <a:rPr lang="ar-IQ" sz="2900" dirty="0" smtClean="0"/>
              <a:t>بإظهار </a:t>
            </a:r>
            <a:r>
              <a:rPr lang="ar-IQ" sz="2900" dirty="0"/>
              <a:t>واخفاء المسطرة وخطوط الشبكة والتحكم بمعاينة المستند.</a:t>
            </a:r>
            <a:endParaRPr lang="en-US" sz="2900" dirty="0"/>
          </a:p>
          <a:p>
            <a:pPr marL="0" indent="0" algn="r" rtl="1">
              <a:buNone/>
            </a:pPr>
            <a:endParaRPr lang="ar-IQ" sz="2900" dirty="0" smtClean="0"/>
          </a:p>
          <a:p>
            <a:pPr marL="0" indent="0" algn="r" rtl="1">
              <a:buNone/>
            </a:pPr>
            <a:r>
              <a:rPr lang="en-US" sz="2900" dirty="0"/>
              <a:t> </a:t>
            </a:r>
            <a:r>
              <a:rPr lang="ar-IQ" sz="2900" b="1" dirty="0" smtClean="0"/>
              <a:t>5.7.1 </a:t>
            </a:r>
            <a:r>
              <a:rPr lang="ar-IQ" sz="2900" b="1" u="heavy" dirty="0" smtClean="0">
                <a:uFill>
                  <a:solidFill>
                    <a:srgbClr val="FF0000"/>
                  </a:solidFill>
                </a:uFill>
              </a:rPr>
              <a:t>مجموعة </a:t>
            </a:r>
            <a:r>
              <a:rPr lang="ar-IQ" sz="2900" b="1" u="heavy" dirty="0">
                <a:uFill>
                  <a:solidFill>
                    <a:srgbClr val="FF0000"/>
                  </a:solidFill>
                </a:uFill>
              </a:rPr>
              <a:t>طرق عرض المستندات </a:t>
            </a:r>
            <a:r>
              <a:rPr lang="en-US" sz="2900" b="1" u="heavy" dirty="0">
                <a:uFill>
                  <a:solidFill>
                    <a:srgbClr val="FF0000"/>
                  </a:solidFill>
                </a:uFill>
              </a:rPr>
              <a:t>Document View</a:t>
            </a:r>
            <a:r>
              <a:rPr lang="ar-IQ" sz="2900" b="1" u="sng" dirty="0"/>
              <a:t>:</a:t>
            </a:r>
            <a:endParaRPr lang="en-US" sz="2900" u="sng" dirty="0"/>
          </a:p>
          <a:p>
            <a:pPr marL="0" indent="0" algn="r" rtl="1">
              <a:buNone/>
            </a:pPr>
            <a:r>
              <a:rPr lang="ar-IQ" sz="2900" dirty="0" smtClean="0"/>
              <a:t>            تحتوي </a:t>
            </a:r>
            <a:r>
              <a:rPr lang="ar-IQ" sz="2900" dirty="0"/>
              <a:t>على طرائق مختلفة لعرض ومعاينة المستند المفتوح وكما في الشكل الاتي</a:t>
            </a:r>
            <a:r>
              <a:rPr lang="ar-IQ" sz="2900" dirty="0" smtClean="0"/>
              <a:t>:</a:t>
            </a:r>
          </a:p>
          <a:p>
            <a:pPr algn="r" rtl="1"/>
            <a:endParaRPr lang="en-US" sz="2000" dirty="0"/>
          </a:p>
          <a:p>
            <a:pPr marL="0" indent="0" algn="r" rtl="1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ar-IQ" dirty="0"/>
              <a:t>حيث تضم هذه المجموعة على الاوامر الاتية </a:t>
            </a:r>
            <a:r>
              <a:rPr lang="ar-IQ" dirty="0" smtClean="0"/>
              <a:t>:</a:t>
            </a:r>
            <a:endParaRPr lang="en-US" sz="2000" dirty="0"/>
          </a:p>
          <a:p>
            <a:pPr lvl="0" algn="r" rtl="1"/>
            <a:r>
              <a:rPr lang="ar-IQ" dirty="0"/>
              <a:t>تخطيط طباعة</a:t>
            </a:r>
            <a:endParaRPr lang="en-US" sz="2000" dirty="0"/>
          </a:p>
          <a:p>
            <a:pPr lvl="0" algn="r" rtl="1"/>
            <a:r>
              <a:rPr lang="ar-IQ" dirty="0"/>
              <a:t>القراءة في وضع ملء الشاشة</a:t>
            </a:r>
            <a:endParaRPr lang="en-US" sz="2000" dirty="0"/>
          </a:p>
          <a:p>
            <a:pPr lvl="0" algn="r" rtl="1"/>
            <a:r>
              <a:rPr lang="ar-IQ" dirty="0"/>
              <a:t>تخطيط ويب</a:t>
            </a:r>
            <a:endParaRPr lang="en-US" sz="2000" dirty="0"/>
          </a:p>
          <a:p>
            <a:pPr lvl="0" algn="r" rtl="1"/>
            <a:r>
              <a:rPr lang="ar-IQ" dirty="0"/>
              <a:t>تخطيط تفصيلي</a:t>
            </a:r>
            <a:endParaRPr lang="en-US" sz="2000" dirty="0"/>
          </a:p>
          <a:p>
            <a:pPr lvl="0" algn="r" rtl="1"/>
            <a:r>
              <a:rPr lang="ar-IQ" dirty="0"/>
              <a:t>مسودة</a:t>
            </a:r>
            <a:endParaRPr lang="en-US" sz="2000" dirty="0"/>
          </a:p>
          <a:p>
            <a:pPr marL="0" indent="0" rtl="1">
              <a:buNone/>
            </a:pPr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23" y="3363325"/>
            <a:ext cx="5125085" cy="829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0959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On-screen Show (16:9)</PresentationFormat>
  <Paragraphs>78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أساسيات الحاسوب وتطبيقاته المكتبية (الجزء الثاني) المرحلة الثانية </vt:lpstr>
      <vt:lpstr>الفصل الاول : مقدمة عن مايكروسوفت وورد 2010</vt:lpstr>
      <vt:lpstr>الفصل الاول : مقدمة عن مايكروسوفت وورد 2010</vt:lpstr>
      <vt:lpstr>الفصل الاول : مقدمة عن مايكروسوفت وورد 2010</vt:lpstr>
      <vt:lpstr>الفصل الاول : مقدمة عن مايكروسوفت وورد 2010</vt:lpstr>
      <vt:lpstr>الفصل الاول : مقدمة عن مايكروسوفت وورد 2010</vt:lpstr>
      <vt:lpstr>الفصل الاول : مقدمة عن مايكروسوفت وورد 2010</vt:lpstr>
      <vt:lpstr>الفصل الاول : مقدمة عن مايكروسوفت وورد 2010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2020-03-14T00:53:21Z</dcterms:modified>
</cp:coreProperties>
</file>