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700808"/>
            <a:ext cx="8856984" cy="4968552"/>
          </a:xfrm>
        </p:spPr>
        <p:txBody>
          <a:bodyPr>
            <a:normAutofit/>
          </a:bodyPr>
          <a:lstStyle/>
          <a:p>
            <a:r>
              <a:rPr lang="ar-IQ" dirty="0"/>
              <a:t> الضريبة </a:t>
            </a:r>
            <a:r>
              <a:rPr lang="ar-IQ" dirty="0" err="1"/>
              <a:t>الضريبة</a:t>
            </a:r>
            <a:r>
              <a:rPr lang="ar-IQ" dirty="0"/>
              <a:t> (بالإنجليزيّة: </a:t>
            </a:r>
            <a:r>
              <a:rPr lang="fr-FR" dirty="0" err="1"/>
              <a:t>Tax</a:t>
            </a:r>
            <a:r>
              <a:rPr lang="fr-FR" dirty="0"/>
              <a:t>) </a:t>
            </a:r>
            <a:r>
              <a:rPr lang="ar-IQ" dirty="0"/>
              <a:t>هي مُساهمة ماليّة إلزاميّة يتمُّ فرضها على الأنشطة، والنّفقات، والوظائف، والدخل سواءً الخاص في الأفراد أو </a:t>
            </a:r>
            <a:r>
              <a:rPr lang="ar-IQ" dirty="0" err="1" smtClean="0"/>
              <a:t>المنشآت،وتُعرَف</a:t>
            </a:r>
            <a:r>
              <a:rPr lang="ar-IQ" dirty="0" smtClean="0"/>
              <a:t> </a:t>
            </a:r>
            <a:r>
              <a:rPr lang="ar-IQ" dirty="0"/>
              <a:t>الضّريبة أيضاً بأنّها نوع من أنواع العوائد الماليّة، وتُفرَض من قِبَل حكومة الدولة على مجموعة من القطاعات، ومنها الأعمال التجاريّة، مثل الخدمات </a:t>
            </a:r>
            <a:r>
              <a:rPr lang="ar-IQ" dirty="0" smtClean="0"/>
              <a:t>والسلع من </a:t>
            </a:r>
            <a:r>
              <a:rPr lang="ar-IQ" dirty="0"/>
              <a:t>التعريفات الأخرى للضريبة أنّها مبالغ مالية تفرضها الحكومات من أجل الحصول على دعم ماليّ للخدمات التي تُقدّمها، وتُعتَبر الضريبة نوعاً من أنواع الالتزامات على الأشخاص والأعمال، وعادةً ما تُشكّل نسبةً مئويّةً من المال، ويتمُّ تحديدها مُسبقاً</a:t>
            </a:r>
            <a:r>
              <a:rPr lang="ar-IQ" dirty="0" smtClean="0"/>
              <a:t>.</a:t>
            </a:r>
            <a:endParaRPr lang="ar-IQ" dirty="0"/>
          </a:p>
        </p:txBody>
      </p:sp>
      <p:sp>
        <p:nvSpPr>
          <p:cNvPr id="5" name="عنوان 1"/>
          <p:cNvSpPr>
            <a:spLocks noGrp="1"/>
          </p:cNvSpPr>
          <p:nvPr>
            <p:ph type="ctrTitle"/>
          </p:nvPr>
        </p:nvSpPr>
        <p:spPr>
          <a:xfrm>
            <a:off x="683568" y="116632"/>
            <a:ext cx="7772400" cy="1470025"/>
          </a:xfrm>
        </p:spPr>
        <p:txBody>
          <a:bodyPr/>
          <a:lstStyle/>
          <a:p>
            <a:r>
              <a:rPr lang="ar-IQ" dirty="0" smtClean="0"/>
              <a:t>تعريف الضريبة</a:t>
            </a:r>
            <a:endParaRPr lang="ar-IQ" dirty="0"/>
          </a:p>
        </p:txBody>
      </p:sp>
    </p:spTree>
    <p:extLst>
      <p:ext uri="{BB962C8B-B14F-4D97-AF65-F5344CB8AC3E}">
        <p14:creationId xmlns:p14="http://schemas.microsoft.com/office/powerpoint/2010/main" val="213498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خصائص الضريبة</a:t>
            </a:r>
            <a:endParaRPr lang="ar-IQ" dirty="0"/>
          </a:p>
        </p:txBody>
      </p:sp>
      <p:sp>
        <p:nvSpPr>
          <p:cNvPr id="3" name="عنصر نائب للمحتوى 2"/>
          <p:cNvSpPr>
            <a:spLocks noGrp="1"/>
          </p:cNvSpPr>
          <p:nvPr>
            <p:ph idx="1"/>
          </p:nvPr>
        </p:nvSpPr>
        <p:spPr>
          <a:xfrm>
            <a:off x="179512" y="1412776"/>
            <a:ext cx="8784976" cy="5257800"/>
          </a:xfrm>
        </p:spPr>
        <p:txBody>
          <a:bodyPr>
            <a:normAutofit fontScale="77500" lnSpcReduction="20000"/>
          </a:bodyPr>
          <a:lstStyle/>
          <a:p>
            <a:r>
              <a:rPr lang="ar-IQ" dirty="0"/>
              <a:t>تعدُّ الضريبة فرضاً ماليّاً؛ أيّ أنّها مبلغ من المال يؤدّيه الأفراد إلى الحكومة. تعتبر الضريبة فرضاً إلزامياً؛ أيّ أنّها فرض وعنصر </a:t>
            </a:r>
            <a:r>
              <a:rPr lang="ar-IQ" dirty="0" smtClean="0"/>
              <a:t>إلزام </a:t>
            </a:r>
            <a:r>
              <a:rPr lang="ar-IQ" dirty="0"/>
              <a:t>على الأشخاص، فيعدُّ فرض الضرائب عملاً سياديّاً من الأعمال الخاصة بالدول، وتنفرد كلّ دولة بصياغة قانون الضريبة الخاص بها. </a:t>
            </a:r>
            <a:endParaRPr lang="ar-IQ" dirty="0" smtClean="0"/>
          </a:p>
          <a:p>
            <a:r>
              <a:rPr lang="ar-IQ" dirty="0" smtClean="0"/>
              <a:t>الضريبة </a:t>
            </a:r>
            <a:r>
              <a:rPr lang="ar-IQ" dirty="0"/>
              <a:t>وسيلة تضامن؛ أيّ أنّها مبلغ ماليّ يدفعه الفرد بصفته عضواً متضامناً مع المجتمع، فيترتّب عليه تحمُّل جزء من الأعباء المترتبة على الدولة التي ينتمي لها ويعيش فيها، ولا يتمُّ تقديم هذه الضريبة بصفتها مقابل خدمة أو منفعة خاصة. </a:t>
            </a:r>
            <a:endParaRPr lang="ar-IQ" dirty="0" smtClean="0"/>
          </a:p>
          <a:p>
            <a:r>
              <a:rPr lang="ar-IQ" dirty="0" smtClean="0"/>
              <a:t>تَفرض </a:t>
            </a:r>
            <a:r>
              <a:rPr lang="ar-IQ" dirty="0"/>
              <a:t>الدولة الضرائب؛ أيّ أنّ الضريبة ميّزة ترتبط مع الدول، فتفرض الدولة الضريبة وتستخدمها كوسيلة من الوسائل الماليّة، والمقصود بالدولة الهيئات العامة والمؤسسات التي تمتلك شخصيّات مستقلّة واعتباريّة، وتتميّز بأنّها ذات استقلال إداريّ وماليّ بالنسبة للضرائب العامة، أمّا الضرائب البلديّة والإقليميّة فتتمثّل بالبلديات والوحدات الإداريّة المحليّة. </a:t>
            </a:r>
            <a:endParaRPr lang="ar-IQ" dirty="0" smtClean="0"/>
          </a:p>
          <a:p>
            <a:r>
              <a:rPr lang="ar-IQ" dirty="0" smtClean="0"/>
              <a:t>تُجبى </a:t>
            </a:r>
            <a:r>
              <a:rPr lang="ar-IQ" dirty="0"/>
              <a:t>الضرائب بصورة نهائيّة؛ بمعنى خروج قيمة الضريبة التي يتمّ تحصيلها عن ملكيّة الأفراد، وتُصبِح ضمن ملكيّة الدولة بشكل نهائيّ، ولا تلتزم الدول بإعادة قيمة </a:t>
            </a:r>
            <a:r>
              <a:rPr lang="ar-IQ" dirty="0" smtClean="0"/>
              <a:t>الضرائب</a:t>
            </a:r>
            <a:endParaRPr lang="ar-IQ" dirty="0"/>
          </a:p>
          <a:p>
            <a:endParaRPr lang="ar-IQ" dirty="0"/>
          </a:p>
        </p:txBody>
      </p:sp>
    </p:spTree>
    <p:extLst>
      <p:ext uri="{BB962C8B-B14F-4D97-AF65-F5344CB8AC3E}">
        <p14:creationId xmlns:p14="http://schemas.microsoft.com/office/powerpoint/2010/main" val="162565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الفرق بين الضريبة والرسم</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a:t>تُعدّ كلّ من الضرائب والرسوم وسائل ماليّة حكوميّة تُستخدم في زيادة نسبة الإيرادات </a:t>
            </a:r>
            <a:r>
              <a:rPr lang="ar-IQ" dirty="0" err="1" smtClean="0"/>
              <a:t>العامة،ولكن</a:t>
            </a:r>
            <a:r>
              <a:rPr lang="ar-IQ" dirty="0" smtClean="0"/>
              <a:t> </a:t>
            </a:r>
            <a:r>
              <a:rPr lang="ar-IQ" dirty="0"/>
              <a:t>توجد فروق بين كلٍّ منهما سواء من حيث الطبيعة أو إلزاميّة الدفع أو الحصول على خدمات في المقابل أو الهدف من الفرض، وفيما يأتي معلومات عن هذه الفروق</a:t>
            </a:r>
            <a:r>
              <a:rPr lang="ar-IQ" dirty="0" smtClean="0"/>
              <a:t>:</a:t>
            </a:r>
          </a:p>
          <a:p>
            <a:r>
              <a:rPr lang="ar-IQ" dirty="0" smtClean="0"/>
              <a:t> </a:t>
            </a:r>
            <a:r>
              <a:rPr lang="ar-IQ" dirty="0"/>
              <a:t>الفرق من حيث الطبيعة: هو الاختلاف بين طبيعة كلٍّ من الضريبة والرسم؛ إذ تُفرض الضرائب وفقاً لنسبٍ مئويّةٍ بهدف رفع الإيرادات، بينما يعتمد فرض الرسوم على ارتباطها بتقديم خدمة كمقابلٍ </a:t>
            </a:r>
            <a:r>
              <a:rPr lang="ar-IQ" dirty="0" smtClean="0"/>
              <a:t>لها اذا فقط شخص الطالب الخدمة مجبر على دفع الرسم</a:t>
            </a:r>
          </a:p>
          <a:p>
            <a:r>
              <a:rPr lang="ar-IQ" dirty="0" smtClean="0"/>
              <a:t>الفرق </a:t>
            </a:r>
            <a:r>
              <a:rPr lang="ar-IQ" dirty="0"/>
              <a:t>من حيث إلزاميّة الدفع: هو الاختلاف المرتبط بإلزاميّة دفع الضريبة والرسم من خلال الأفراد والمُنشآت؛ إذ تُعدّ الضرائب إلزاميّة الدفع، بينما يكون دفع الرسوم طوعيّاً؛ أي غير إلزاميّ</a:t>
            </a:r>
            <a:r>
              <a:rPr lang="ar-IQ" dirty="0" smtClean="0"/>
              <a:t>.</a:t>
            </a:r>
            <a:endParaRPr lang="ar-IQ" dirty="0"/>
          </a:p>
          <a:p>
            <a:r>
              <a:rPr lang="ar-IQ" dirty="0" smtClean="0"/>
              <a:t> </a:t>
            </a:r>
            <a:r>
              <a:rPr lang="ar-IQ" dirty="0"/>
              <a:t>الفرق من حيث الخدمات المُقدمة: هو الاختلاف وفقاً للمقابل الناتج عن كلٍّ من الضريبة والرّسم؛ إذ لا يمكن أن يحصل الأفراد أو المُنشآت عموماً على أي خدمات أو فوائد مقابل دفعهم لقيمة الضرائب المترتبة عليهم، بينما يوفر الدفع المباشر لقيمة الرسوم الحصول على عدّة مميّزات أو خدمات حكوميّة</a:t>
            </a:r>
            <a:r>
              <a:rPr lang="ar-IQ" dirty="0" smtClean="0"/>
              <a:t>.[</a:t>
            </a:r>
            <a:endParaRPr lang="ar-IQ" dirty="0"/>
          </a:p>
          <a:p>
            <a:r>
              <a:rPr lang="ar-IQ" dirty="0" smtClean="0"/>
              <a:t>الفرق </a:t>
            </a:r>
            <a:r>
              <a:rPr lang="ar-IQ" dirty="0"/>
              <a:t>من حيث الهدف: هو الاختلاف في الهدف من فرض كلٍّ من الضريبة والرسم؛ إذ تُفرض الرسوم عموماً بهدف التحكم أو تنظيم عدّة أنواع من النشاطات</a:t>
            </a:r>
            <a:r>
              <a:rPr lang="ar-IQ" dirty="0" smtClean="0"/>
              <a:t>، تحقق مصلحة للدولة وللفرد </a:t>
            </a:r>
            <a:r>
              <a:rPr lang="ar-IQ" dirty="0"/>
              <a:t>أمّا الضرائب فتُفرض بهدف تحقيق المصالح العامة للدولة</a:t>
            </a:r>
          </a:p>
          <a:p>
            <a:endParaRPr lang="ar-IQ" dirty="0"/>
          </a:p>
        </p:txBody>
      </p:sp>
    </p:spTree>
    <p:extLst>
      <p:ext uri="{BB962C8B-B14F-4D97-AF65-F5344CB8AC3E}">
        <p14:creationId xmlns:p14="http://schemas.microsoft.com/office/powerpoint/2010/main" val="408957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قواعد الضريبة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قاعدة </a:t>
            </a:r>
            <a:r>
              <a:rPr lang="ar-IQ" dirty="0" smtClean="0"/>
              <a:t>العدالة: </a:t>
            </a:r>
            <a:r>
              <a:rPr lang="ar-IQ" dirty="0"/>
              <a:t>هي اعتبار العدالة الضريبيّة من المبادئ المهمة للنظام الضريبيّ الفعال؛ حيث تسعى السلطة المشرعة للضريبة إلى تطبيق هذه العدالة أثناء توزيع الأعباء بين أصحاب الضرائب؛ حيثُ تطور هذا المفهوم مع تطور المجتمعات، فيُقصد بالعدالة عند التقليديين بأنّها مساهمة كافة أفراد المجتمع بتحمُّل النفقات الخاصة بالدولة، وفقاً لمقدرة التكلفة النسبيّة لكلٍّ منهم أيّ أن تتناسب مساهمتهم مع دخولهم. </a:t>
            </a:r>
            <a:endParaRPr lang="ar-IQ" dirty="0" smtClean="0"/>
          </a:p>
          <a:p>
            <a:r>
              <a:rPr lang="ar-IQ" dirty="0" smtClean="0"/>
              <a:t>قاعدة </a:t>
            </a:r>
            <a:r>
              <a:rPr lang="ar-IQ" dirty="0"/>
              <a:t>اليقين: هي قاعدة تُشير إلى الضريبة الجيّدة التي تكون مُحددةً بشكل واضح؛ بمعنى أن تكون ضريبة صريحة ومعيّنة، فأسلوب وموعد تحصيلها معروفان، وسعرها واضح ومُحدّد، وتُشير هذه القاعدة إلى وجود معرفة مسبقة عند الفرد المُكلّف بالضريبة من الدولة. قاعدة الثبات: هي أنّ حصيلة الضرائب لا تتغيّر نتيجةً للتغيرات الاقتصاديّة؛ وتحديداً في فترة الكساد الاقتصاديّ، ولكن تزداد حصيلة الضرائب غالباً عند زيادة الإنتاج والدخول العامة. </a:t>
            </a:r>
            <a:endParaRPr lang="ar-IQ" dirty="0" smtClean="0"/>
          </a:p>
          <a:p>
            <a:r>
              <a:rPr lang="ar-IQ" dirty="0" smtClean="0"/>
              <a:t>قاعدة </a:t>
            </a:r>
            <a:r>
              <a:rPr lang="ar-IQ" dirty="0"/>
              <a:t>المرونة: هي أن يصحب التغيّر بالدخل من الناحية المكانيّة والزمانيّة تغيّر بحصيلة الضرائب؛ أيّ أن الضرائب المرنة هي التي تشهد زيادةً بقيمتها؛ بسبب ارتفاع معدّلاتها مع عدم ظهور انكماش في وعائها </a:t>
            </a:r>
            <a:r>
              <a:rPr lang="ar-IQ" dirty="0" smtClean="0"/>
              <a:t>الضريبي</a:t>
            </a:r>
          </a:p>
          <a:p>
            <a:r>
              <a:rPr lang="ar-IQ" dirty="0" smtClean="0"/>
              <a:t>قاعدة الاقتصاد ويقصد بها الاقتصاد </a:t>
            </a:r>
            <a:r>
              <a:rPr lang="ar-IQ" dirty="0" err="1" smtClean="0"/>
              <a:t>بنفاقات</a:t>
            </a:r>
            <a:r>
              <a:rPr lang="ar-IQ" dirty="0" smtClean="0"/>
              <a:t> وتكاليف جباية الضرائب. </a:t>
            </a:r>
            <a:endParaRPr lang="ar-IQ" dirty="0"/>
          </a:p>
          <a:p>
            <a:endParaRPr lang="ar-IQ" dirty="0"/>
          </a:p>
          <a:p>
            <a:pPr marL="0" indent="0">
              <a:buNone/>
            </a:pPr>
            <a:endParaRPr lang="ar-IQ" dirty="0"/>
          </a:p>
        </p:txBody>
      </p:sp>
    </p:spTree>
    <p:extLst>
      <p:ext uri="{BB962C8B-B14F-4D97-AF65-F5344CB8AC3E}">
        <p14:creationId xmlns:p14="http://schemas.microsoft.com/office/powerpoint/2010/main" val="123532112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678</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تعريف الضريبة</vt:lpstr>
      <vt:lpstr>خصائص الضريبة</vt:lpstr>
      <vt:lpstr>الفرق بين الضريبة والرسم</vt:lpstr>
      <vt:lpstr>قواعد الضريبة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الضريبة</dc:title>
  <dc:creator>a</dc:creator>
  <cp:lastModifiedBy>a</cp:lastModifiedBy>
  <cp:revision>3</cp:revision>
  <dcterms:created xsi:type="dcterms:W3CDTF">2020-03-09T21:48:30Z</dcterms:created>
  <dcterms:modified xsi:type="dcterms:W3CDTF">2020-03-23T18:35:13Z</dcterms:modified>
</cp:coreProperties>
</file>