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8" r:id="rId3"/>
    <p:sldId id="257" r:id="rId4"/>
    <p:sldId id="280" r:id="rId5"/>
    <p:sldId id="263" r:id="rId6"/>
    <p:sldId id="259" r:id="rId7"/>
    <p:sldId id="260" r:id="rId8"/>
    <p:sldId id="261" r:id="rId9"/>
    <p:sldId id="262" r:id="rId10"/>
    <p:sldId id="264" r:id="rId11"/>
    <p:sldId id="265" r:id="rId12"/>
    <p:sldId id="267" r:id="rId13"/>
    <p:sldId id="266" r:id="rId14"/>
    <p:sldId id="268" r:id="rId15"/>
    <p:sldId id="270" r:id="rId16"/>
    <p:sldId id="279" r:id="rId17"/>
  </p:sldIdLst>
  <p:sldSz cx="9144000" cy="5143500" type="screen16x9"/>
  <p:notesSz cx="6858000" cy="9144000"/>
  <p:embeddedFontLst>
    <p:embeddedFont>
      <p:font typeface="Lato Light" charset="0"/>
      <p:regular r:id="rId19"/>
      <p:bold r:id="rId20"/>
      <p:italic r:id="rId21"/>
      <p:boldItalic r:id="rId22"/>
    </p:embeddedFont>
    <p:embeddedFont>
      <p:font typeface="Lato Hairline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90CE37EF-D842-489C-B51D-D1EAA1C0AD0F}">
  <a:tblStyle styleId="{90CE37EF-D842-489C-B51D-D1EAA1C0AD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1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paint_transparent1.png"/>
          <p:cNvPicPr preferRelativeResize="0"/>
          <p:nvPr/>
        </p:nvPicPr>
        <p:blipFill rotWithShape="1">
          <a:blip r:embed="rId3">
            <a:alphaModFix/>
          </a:blip>
          <a:srcRect l="55211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55" name="Shape 55" descr="paint_transparent1.png"/>
          <p:cNvPicPr preferRelativeResize="0"/>
          <p:nvPr/>
        </p:nvPicPr>
        <p:blipFill rotWithShape="1">
          <a:blip r:embed="rId3">
            <a:alphaModFix/>
          </a:blip>
          <a:srcRect l="27161"/>
          <a:stretch/>
        </p:blipFill>
        <p:spPr>
          <a:xfrm>
            <a:off x="0" y="0"/>
            <a:ext cx="66605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 descr="paint_transparent4.png"/>
          <p:cNvPicPr preferRelativeResize="0"/>
          <p:nvPr/>
        </p:nvPicPr>
        <p:blipFill rotWithShape="1">
          <a:blip r:embed="rId3">
            <a:alphaModFix/>
          </a:blip>
          <a:srcRect r="49954"/>
          <a:stretch/>
        </p:blipFill>
        <p:spPr>
          <a:xfrm>
            <a:off x="4567925" y="0"/>
            <a:ext cx="4576075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0" y="-150"/>
            <a:ext cx="5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2483350" y="836125"/>
            <a:ext cx="4177200" cy="3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 i="1">
                <a:solidFill>
                  <a:srgbClr val="FFFFFF"/>
                </a:solidFill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 i="1">
                <a:solidFill>
                  <a:srgbClr val="FFFFFF"/>
                </a:solidFill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 i="1">
                <a:solidFill>
                  <a:srgbClr val="FFFFFF"/>
                </a:solidFill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 i="1">
                <a:solidFill>
                  <a:srgbClr val="FFFFFF"/>
                </a:solidFill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buNone/>
              <a:defRPr/>
            </a:lvl1pPr>
            <a:lvl2pPr lvl="1" algn="ctr">
              <a:spcBef>
                <a:spcPts val="0"/>
              </a:spcBef>
              <a:buNone/>
              <a:defRPr/>
            </a:lvl2pPr>
            <a:lvl3pPr lvl="2" algn="ctr">
              <a:spcBef>
                <a:spcPts val="0"/>
              </a:spcBef>
              <a:buNone/>
              <a:defRPr/>
            </a:lvl3pPr>
            <a:lvl4pPr lvl="3" algn="ctr">
              <a:spcBef>
                <a:spcPts val="0"/>
              </a:spcBef>
              <a:buNone/>
              <a:defRPr/>
            </a:lvl4pPr>
            <a:lvl5pPr lvl="4" algn="ctr">
              <a:spcBef>
                <a:spcPts val="0"/>
              </a:spcBef>
              <a:buNone/>
              <a:defRPr/>
            </a:lvl5pPr>
            <a:lvl6pPr lvl="5" algn="ctr">
              <a:spcBef>
                <a:spcPts val="0"/>
              </a:spcBef>
              <a:buNone/>
              <a:defRPr/>
            </a:lvl6pPr>
            <a:lvl7pPr lvl="6" algn="ctr">
              <a:spcBef>
                <a:spcPts val="0"/>
              </a:spcBef>
              <a:buNone/>
              <a:defRPr/>
            </a:lvl7pPr>
            <a:lvl8pPr lvl="7" algn="ctr">
              <a:spcBef>
                <a:spcPts val="0"/>
              </a:spcBef>
              <a:buNone/>
              <a:defRPr/>
            </a:lvl8pPr>
            <a:lvl9pPr lvl="8" algn="ctr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×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buNone/>
              <a:defRPr/>
            </a:lvl1pPr>
            <a:lvl2pPr lvl="1" algn="ctr">
              <a:spcBef>
                <a:spcPts val="0"/>
              </a:spcBef>
              <a:buNone/>
              <a:defRPr/>
            </a:lvl2pPr>
            <a:lvl3pPr lvl="2" algn="ctr">
              <a:spcBef>
                <a:spcPts val="0"/>
              </a:spcBef>
              <a:buNone/>
              <a:defRPr/>
            </a:lvl3pPr>
            <a:lvl4pPr lvl="3" algn="ctr">
              <a:spcBef>
                <a:spcPts val="0"/>
              </a:spcBef>
              <a:buNone/>
              <a:defRPr/>
            </a:lvl4pPr>
            <a:lvl5pPr lvl="4" algn="ctr">
              <a:spcBef>
                <a:spcPts val="0"/>
              </a:spcBef>
              <a:buNone/>
              <a:defRPr/>
            </a:lvl5pPr>
            <a:lvl6pPr lvl="5" algn="ctr">
              <a:spcBef>
                <a:spcPts val="0"/>
              </a:spcBef>
              <a:buNone/>
              <a:defRPr/>
            </a:lvl6pPr>
            <a:lvl7pPr lvl="6" algn="ctr">
              <a:spcBef>
                <a:spcPts val="0"/>
              </a:spcBef>
              <a:buNone/>
              <a:defRPr/>
            </a:lvl7pPr>
            <a:lvl8pPr lvl="7" algn="ctr">
              <a:spcBef>
                <a:spcPts val="0"/>
              </a:spcBef>
              <a:buNone/>
              <a:defRPr/>
            </a:lvl8pPr>
            <a:lvl9pPr lvl="8" algn="ctr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ctangle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 descr="paint_transparent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1pPr>
            <a:lvl2pPr lvl="1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2pPr>
            <a:lvl3pPr lvl="2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3pPr>
            <a:lvl4pPr lvl="3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4pPr>
            <a:lvl5pPr lvl="4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5pPr>
            <a:lvl6pPr lvl="5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6pPr>
            <a:lvl7pPr lvl="6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7pPr>
            <a:lvl8pPr lvl="7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8pPr>
            <a:lvl9pPr lvl="8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0.wav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audio" Target="../media/audio11.wav"/><Relationship Id="rId5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13.wav"/><Relationship Id="rId5" Type="http://schemas.openxmlformats.org/officeDocument/2006/relationships/image" Target="../media/image10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15.wav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16.wav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2.wav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3.wav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5.wav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7.wav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8.wav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9.wav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3347864" y="1419622"/>
            <a:ext cx="525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ar-IQ" sz="5400" b="1" dirty="0" smtClean="0"/>
              <a:t>بسم الله الرحمن </a:t>
            </a:r>
            <a:r>
              <a:rPr lang="ar-IQ" sz="5400" b="1" dirty="0" smtClean="0"/>
              <a:t>الرحيم</a:t>
            </a:r>
            <a:endParaRPr b="1" dirty="0"/>
          </a:p>
        </p:txBody>
      </p:sp>
      <p:pic>
        <p:nvPicPr>
          <p:cNvPr id="3" name="~PP3829.WAV">
            <a:hlinkClick r:id="" action="ppaction://media"/>
          </p:cNvPr>
          <p:cNvPicPr>
            <a:picLocks noRot="1" noChangeAspect="1"/>
          </p:cNvPicPr>
          <p:nvPr>
            <a:wavAudioFile r:embed="rId1" name="~PP3829.WAV"/>
          </p:nvPr>
        </p:nvPicPr>
        <p:blipFill>
          <a:blip r:embed="rId4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70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dirty="0" smtClean="0"/>
              <a:t>يشترط في الوصية</a:t>
            </a:r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r" rtl="1">
              <a:buNone/>
            </a:pPr>
            <a:r>
              <a:rPr lang="ar-IQ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تؤدي الى نقل ملكية المال</a:t>
            </a:r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endParaRPr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7" name="عنصر نائب للنص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r" rtl="1"/>
            <a:r>
              <a:rPr lang="ar-IQ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تصرف في التركة </a:t>
            </a:r>
          </a:p>
          <a:p>
            <a:pPr algn="r" rtl="1"/>
            <a:endParaRPr lang="ar-IQ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2"/>
          </p:nvPr>
        </p:nvSpPr>
        <p:spPr>
          <a:xfrm>
            <a:off x="2415136" y="2312475"/>
            <a:ext cx="1831500" cy="835339"/>
          </a:xfrm>
        </p:spPr>
        <p:txBody>
          <a:bodyPr/>
          <a:lstStyle/>
          <a:p>
            <a:pPr algn="r" rtl="1"/>
            <a:r>
              <a:rPr lang="ar-IQ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لا تنفذ </a:t>
            </a:r>
          </a:p>
          <a:p>
            <a:pPr algn="r" rtl="1"/>
            <a:r>
              <a:rPr lang="ar-IQ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الا</a:t>
            </a:r>
            <a:r>
              <a:rPr lang="ar-IQ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بعد الموت </a:t>
            </a:r>
          </a:p>
          <a:p>
            <a:pPr algn="r" rtl="1"/>
            <a:endParaRPr lang="ar-IQ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46367" y="3939902"/>
            <a:ext cx="5389617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IQ" sz="3600" dirty="0" smtClean="0"/>
              <a:t>يجب ان يكون نقل الملكية بلا مقابل </a:t>
            </a:r>
            <a:endParaRPr lang="ar-IQ" sz="3600" dirty="0"/>
          </a:p>
        </p:txBody>
      </p:sp>
      <p:pic>
        <p:nvPicPr>
          <p:cNvPr id="8" name="~PP3487.WAV">
            <a:hlinkClick r:id="" action="ppaction://media"/>
          </p:cNvPr>
          <p:cNvPicPr>
            <a:picLocks noRot="1" noChangeAspect="1"/>
          </p:cNvPicPr>
          <p:nvPr>
            <a:wavAudioFile r:embed="rId1" name="~PP3487.WAV"/>
          </p:nvPr>
        </p:nvPicPr>
        <p:blipFill>
          <a:blip r:embed="rId4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5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 idx="4294967295"/>
          </p:nvPr>
        </p:nvSpPr>
        <p:spPr>
          <a:xfrm>
            <a:off x="457200" y="2720575"/>
            <a:ext cx="3250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dirty="0" smtClean="0"/>
              <a:t>تصرف في تركة الشخص نفسه</a:t>
            </a:r>
            <a:endParaRPr dirty="0"/>
          </a:p>
        </p:txBody>
      </p:sp>
      <p:sp>
        <p:nvSpPr>
          <p:cNvPr id="130" name="Shape 130"/>
          <p:cNvSpPr txBox="1">
            <a:spLocks noGrp="1"/>
          </p:cNvSpPr>
          <p:nvPr>
            <p:ph type="body" idx="4294967295"/>
          </p:nvPr>
        </p:nvSpPr>
        <p:spPr>
          <a:xfrm>
            <a:off x="457200" y="3536625"/>
            <a:ext cx="3250800" cy="11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التركة هي كل ما يتركه الانسان من مال او حق</a:t>
            </a:r>
            <a:endParaRPr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pic>
        <p:nvPicPr>
          <p:cNvPr id="5" name="~PP58.WAV">
            <a:hlinkClick r:id="" action="ppaction://media"/>
          </p:cNvPr>
          <p:cNvPicPr>
            <a:picLocks noRot="1" noChangeAspect="1"/>
          </p:cNvPicPr>
          <p:nvPr>
            <a:wavAudioFile r:embed="rId1" name="~PP58.WAV"/>
          </p:nvPr>
        </p:nvPicPr>
        <p:blipFill>
          <a:blip r:embed="rId5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91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ar-IQ" dirty="0" smtClean="0"/>
              <a:t>ما يتركه الانسان بعد موته</a:t>
            </a:r>
            <a:endParaRPr dirty="0"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2194546" y="2382972"/>
            <a:ext cx="2033700" cy="2033700"/>
          </a:xfrm>
          <a:prstGeom prst="ellipse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3600" dirty="0" smtClean="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حقوق</a:t>
            </a:r>
            <a:endParaRPr sz="3600" dirty="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457200" y="2382972"/>
            <a:ext cx="2033700" cy="2033700"/>
          </a:xfrm>
          <a:prstGeom prst="ellipse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3600" dirty="0" smtClean="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ديون</a:t>
            </a:r>
            <a:endParaRPr sz="3600" dirty="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3931892" y="2382972"/>
            <a:ext cx="2033700" cy="2033700"/>
          </a:xfrm>
          <a:prstGeom prst="ellipse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3600" dirty="0" smtClean="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اموال</a:t>
            </a:r>
            <a:endParaRPr sz="3600" dirty="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7" name="~PP1297.WAV">
            <a:hlinkClick r:id="" action="ppaction://media"/>
          </p:cNvPr>
          <p:cNvPicPr>
            <a:picLocks noRot="1" noChangeAspect="1"/>
          </p:cNvPicPr>
          <p:nvPr>
            <a:wavAudioFile r:embed="rId1" name="~PP1297.WAV"/>
          </p:nvPr>
        </p:nvPicPr>
        <p:blipFill>
          <a:blip r:embed="rId4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763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 idx="4294967295"/>
          </p:nvPr>
        </p:nvSpPr>
        <p:spPr>
          <a:xfrm>
            <a:off x="2194950" y="2714525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4000" dirty="0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يجب ان يكون التصرف صادر من انسان اي شخص طبيعي</a:t>
            </a:r>
            <a:endParaRPr sz="4000" dirty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>
              <a:solidFill>
                <a:srgbClr val="999999"/>
              </a:solidFill>
            </a:endParaRPr>
          </a:p>
        </p:txBody>
      </p:sp>
      <p:pic>
        <p:nvPicPr>
          <p:cNvPr id="4" name="~PP131.WAV">
            <a:hlinkClick r:id="" action="ppaction://media"/>
          </p:cNvPr>
          <p:cNvPicPr>
            <a:picLocks noRot="1" noChangeAspect="1"/>
          </p:cNvPicPr>
          <p:nvPr>
            <a:wavAudioFile r:embed="rId1" name="~PP131.WAV"/>
          </p:nvPr>
        </p:nvPicPr>
        <p:blipFill>
          <a:blip r:embed="rId5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343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dirty="0" smtClean="0"/>
              <a:t>الوصية مضافة لما بعد الموت</a:t>
            </a:r>
            <a:endParaRPr dirty="0"/>
          </a:p>
        </p:txBody>
      </p:sp>
      <p:graphicFrame>
        <p:nvGraphicFramePr>
          <p:cNvPr id="152" name="Shape 152"/>
          <p:cNvGraphicFramePr/>
          <p:nvPr/>
        </p:nvGraphicFramePr>
        <p:xfrm>
          <a:off x="573800" y="2451781"/>
          <a:ext cx="4862100" cy="2460995"/>
        </p:xfrm>
        <a:graphic>
          <a:graphicData uri="http://schemas.openxmlformats.org/drawingml/2006/table">
            <a:tbl>
              <a:tblPr>
                <a:noFill/>
                <a:tableStyleId>{90CE37EF-D842-489C-B51D-D1EAA1C0AD0F}</a:tableStyleId>
              </a:tblPr>
              <a:tblGrid>
                <a:gridCol w="1981976"/>
                <a:gridCol w="1664599"/>
                <a:gridCol w="1215525"/>
              </a:tblGrid>
              <a:tr h="530775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IQ" sz="2400" dirty="0" smtClean="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حكمي</a:t>
                      </a:r>
                      <a:endParaRPr sz="2400" dirty="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IQ" sz="2400" dirty="0" err="1" smtClean="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حقيقي</a:t>
                      </a:r>
                      <a:endParaRPr sz="2400" dirty="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IQ" sz="2400" dirty="0" smtClean="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الموت </a:t>
                      </a:r>
                      <a:endParaRPr sz="2400" dirty="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  <a:tr h="530775">
                <a:tc gridSpan="3"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IQ" sz="2400" dirty="0" smtClean="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اوصي</a:t>
                      </a:r>
                      <a:r>
                        <a:rPr lang="ar-IQ" sz="2400" baseline="0" dirty="0" smtClean="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 لابني  بداري شرط ان يستلمه قبل  وفاتي </a:t>
                      </a:r>
                      <a:endParaRPr sz="2400" dirty="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30775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IQ" sz="2400" dirty="0" smtClean="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اوصي</a:t>
                      </a:r>
                      <a:r>
                        <a:rPr lang="ar-IQ" sz="2400" baseline="0" dirty="0" smtClean="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 لابني بداري شرط ان يستلمها بعد سنة </a:t>
                      </a:r>
                      <a:endParaRPr lang="ar-IQ" sz="2400" dirty="0" smtClean="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30775">
                <a:tc gridSpan="3"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IQ" sz="2400" dirty="0" smtClean="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وصية</a:t>
                      </a:r>
                      <a:r>
                        <a:rPr lang="ar-IQ" sz="2400" baseline="0" dirty="0" smtClean="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 المفقود</a:t>
                      </a:r>
                      <a:endParaRPr sz="2400" dirty="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pic>
        <p:nvPicPr>
          <p:cNvPr id="5" name="~PP4036.WAV">
            <a:hlinkClick r:id="" action="ppaction://media"/>
          </p:cNvPr>
          <p:cNvPicPr>
            <a:picLocks noRot="1" noChangeAspect="1"/>
          </p:cNvPicPr>
          <p:nvPr>
            <a:wavAudioFile r:embed="rId1" name="~PP4036.WAV"/>
          </p:nvPr>
        </p:nvPicPr>
        <p:blipFill>
          <a:blip r:embed="rId5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268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ctrTitle" idx="4294967295"/>
          </p:nvPr>
        </p:nvSpPr>
        <p:spPr>
          <a:xfrm>
            <a:off x="1752975" y="1811950"/>
            <a:ext cx="5637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7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التمليك بلا عوض</a:t>
            </a:r>
            <a:endParaRPr sz="7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subTitle" idx="4294967295"/>
          </p:nvPr>
        </p:nvSpPr>
        <p:spPr>
          <a:xfrm>
            <a:off x="1752975" y="2763854"/>
            <a:ext cx="5637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اساس وغاية الوصية </a:t>
            </a:r>
            <a:endParaRPr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>
              <a:solidFill>
                <a:srgbClr val="999999"/>
              </a:solidFill>
            </a:endParaRPr>
          </a:p>
        </p:txBody>
      </p:sp>
      <p:pic>
        <p:nvPicPr>
          <p:cNvPr id="5" name="~PP522.WAV">
            <a:hlinkClick r:id="" action="ppaction://media"/>
          </p:cNvPr>
          <p:cNvPicPr>
            <a:picLocks noRot="1" noChangeAspect="1"/>
          </p:cNvPicPr>
          <p:nvPr>
            <a:wavAudioFile r:embed="rId1" name="~PP522.WAV"/>
          </p:nvPr>
        </p:nvPicPr>
        <p:blipFill>
          <a:blip r:embed="rId4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488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ctrTitle" idx="4294967295"/>
          </p:nvPr>
        </p:nvSpPr>
        <p:spPr>
          <a:xfrm>
            <a:off x="2140050" y="872875"/>
            <a:ext cx="4863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Thanks!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251" name="Shape 251"/>
          <p:cNvSpPr txBox="1">
            <a:spLocks noGrp="1"/>
          </p:cNvSpPr>
          <p:nvPr>
            <p:ph type="subTitle" idx="4294967295"/>
          </p:nvPr>
        </p:nvSpPr>
        <p:spPr>
          <a:xfrm>
            <a:off x="2140050" y="2072430"/>
            <a:ext cx="4863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Any questions?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252" name="Shape 252"/>
          <p:cNvSpPr txBox="1">
            <a:spLocks noGrp="1"/>
          </p:cNvSpPr>
          <p:nvPr>
            <p:ph type="body" idx="4294967295"/>
          </p:nvPr>
        </p:nvSpPr>
        <p:spPr>
          <a:xfrm>
            <a:off x="2140050" y="2896928"/>
            <a:ext cx="4863900" cy="13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3600" dirty="0" smtClean="0">
                <a:solidFill>
                  <a:srgbClr val="FFFFFF"/>
                </a:solidFill>
              </a:rPr>
              <a:t>يمكنكم التواصل معي عبر </a:t>
            </a:r>
            <a:r>
              <a:rPr lang="ar-IQ" sz="3600" dirty="0" err="1" smtClean="0">
                <a:solidFill>
                  <a:srgbClr val="FFFFFF"/>
                </a:solidFill>
              </a:rPr>
              <a:t>الكوكل</a:t>
            </a:r>
            <a:r>
              <a:rPr lang="ar-IQ" sz="3600" dirty="0" smtClean="0">
                <a:solidFill>
                  <a:srgbClr val="FFFFFF"/>
                </a:solidFill>
              </a:rPr>
              <a:t> </a:t>
            </a:r>
            <a:r>
              <a:rPr lang="ar-IQ" sz="3600" dirty="0" err="1" smtClean="0">
                <a:solidFill>
                  <a:srgbClr val="FFFFFF"/>
                </a:solidFill>
              </a:rPr>
              <a:t>كلاسروم</a:t>
            </a:r>
            <a:r>
              <a:rPr lang="ar-IQ" sz="3600" dirty="0" smtClean="0">
                <a:solidFill>
                  <a:srgbClr val="FFFFFF"/>
                </a:solidFill>
              </a:rPr>
              <a:t> 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pic>
        <p:nvPicPr>
          <p:cNvPr id="6" name="~PP961.WAV">
            <a:hlinkClick r:id="" action="ppaction://media"/>
          </p:cNvPr>
          <p:cNvPicPr>
            <a:picLocks noRot="1" noChangeAspect="1"/>
          </p:cNvPicPr>
          <p:nvPr>
            <a:wavAudioFile r:embed="rId1" name="~PP961.WAV"/>
          </p:nvPr>
        </p:nvPicPr>
        <p:blipFill>
          <a:blip r:embed="rId5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89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ctrTitle" idx="4294967295"/>
          </p:nvPr>
        </p:nvSpPr>
        <p:spPr>
          <a:xfrm>
            <a:off x="1275150" y="2337625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Hello!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subTitle" idx="4294967295"/>
          </p:nvPr>
        </p:nvSpPr>
        <p:spPr>
          <a:xfrm>
            <a:off x="1275150" y="3345594"/>
            <a:ext cx="6593700" cy="15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de-DE" sz="2800" dirty="0" smtClean="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I am Um kalthoom Sabeeh</a:t>
            </a:r>
            <a:endParaRPr sz="2800" b="1" dirty="0">
              <a:solidFill>
                <a:srgbClr val="FFFFFF"/>
              </a:solidFill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5" name="~PP1750.WAV">
            <a:hlinkClick r:id="" action="ppaction://media"/>
          </p:cNvPr>
          <p:cNvPicPr>
            <a:picLocks noRot="1" noChangeAspect="1"/>
          </p:cNvPicPr>
          <p:nvPr>
            <a:wavAudioFile r:embed="rId1" name="~PP1750.WAV"/>
          </p:nvPr>
        </p:nvPicPr>
        <p:blipFill>
          <a:blip r:embed="rId5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16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67544" y="411510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ar-IQ" b="1" smtClean="0"/>
              <a:t>خلافـــــــــــة الشخــــــص </a:t>
            </a:r>
            <a:endParaRPr lang="ar-IQ" b="1" dirty="0" smtClean="0"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3293406" y="1297425"/>
            <a:ext cx="2675100" cy="1562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1"/>
            <a:r>
              <a:rPr lang="ar-IQ" sz="3200" b="1" dirty="0" smtClean="0"/>
              <a:t>بعـــــــــــــد وفاتــــه </a:t>
            </a:r>
          </a:p>
          <a:p>
            <a:pPr algn="ctr" rtl="1"/>
            <a:endParaRPr lang="ar-IQ" sz="3200" b="1" dirty="0" smtClean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1" dirty="0"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297425"/>
            <a:ext cx="2675100" cy="17063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buClr>
                <a:schemeClr val="dk1"/>
              </a:buClr>
              <a:buSzPts val="1100"/>
              <a:buNone/>
            </a:pPr>
            <a:r>
              <a:rPr lang="ar-IQ" sz="2800" b="1" dirty="0" smtClean="0"/>
              <a:t>بعد </a:t>
            </a:r>
          </a:p>
          <a:p>
            <a:pPr marL="0" lvl="0" indent="0" algn="ctr" rtl="1">
              <a:buClr>
                <a:schemeClr val="dk1"/>
              </a:buClr>
              <a:buSzPts val="1100"/>
              <a:buNone/>
            </a:pPr>
            <a:r>
              <a:rPr lang="ar-IQ" sz="2800" b="1" dirty="0" smtClean="0"/>
              <a:t>غيبتــــــه</a:t>
            </a:r>
            <a:endParaRPr sz="2800" dirty="0"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57200" y="3823850"/>
            <a:ext cx="5511300" cy="11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buNone/>
            </a:pPr>
            <a:r>
              <a:rPr lang="ar-IQ" sz="3200" b="1" dirty="0" smtClean="0"/>
              <a:t>الوصيــــــــــــــة و الايصـــــــــــــــــاء  والميـــــــــــــــراث</a:t>
            </a:r>
            <a:endParaRPr sz="3200" dirty="0">
              <a:solidFill>
                <a:srgbClr val="B45F06"/>
              </a:solidFill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B45F06"/>
              </a:solidFill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7" name="~PP400.WAV">
            <a:hlinkClick r:id="" action="ppaction://media"/>
          </p:cNvPr>
          <p:cNvPicPr>
            <a:picLocks noRot="1" noChangeAspect="1"/>
          </p:cNvPicPr>
          <p:nvPr>
            <a:wavAudioFile r:embed="rId1" name="~PP400.WAV"/>
          </p:nvPr>
        </p:nvPicPr>
        <p:blipFill>
          <a:blip r:embed="rId4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817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3059832" y="3291830"/>
            <a:ext cx="525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ar-IQ" b="1" dirty="0" smtClean="0"/>
              <a:t>الوصيــــــــــــــة </a:t>
            </a:r>
            <a:endParaRPr dirty="0"/>
          </a:p>
        </p:txBody>
      </p:sp>
      <p:pic>
        <p:nvPicPr>
          <p:cNvPr id="3" name="~PP2138.WAV">
            <a:hlinkClick r:id="" action="ppaction://media"/>
          </p:cNvPr>
          <p:cNvPicPr>
            <a:picLocks noRot="1" noChangeAspect="1"/>
          </p:cNvPicPr>
          <p:nvPr>
            <a:wavAudioFile r:embed="rId1" name="~PP2138.WAV"/>
          </p:nvPr>
        </p:nvPicPr>
        <p:blipFill>
          <a:blip r:embed="rId4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74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8" name="عنوان 1"/>
          <p:cNvSpPr>
            <a:spLocks noGrp="1"/>
          </p:cNvSpPr>
          <p:nvPr>
            <p:ph type="title"/>
          </p:nvPr>
        </p:nvSpPr>
        <p:spPr>
          <a:xfrm>
            <a:off x="457200" y="1349375"/>
            <a:ext cx="5511800" cy="857250"/>
          </a:xfrm>
        </p:spPr>
        <p:txBody>
          <a:bodyPr/>
          <a:lstStyle/>
          <a:p>
            <a:pPr algn="r" rtl="1"/>
            <a:r>
              <a:rPr lang="ar-IQ" dirty="0" smtClean="0"/>
              <a:t>مفردات المحاضرة</a:t>
            </a:r>
            <a:endParaRPr lang="ar-IQ" dirty="0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2"/>
          </p:nvPr>
        </p:nvSpPr>
        <p:spPr>
          <a:xfrm>
            <a:off x="971600" y="2211825"/>
            <a:ext cx="4996906" cy="2637900"/>
          </a:xfrm>
        </p:spPr>
        <p:txBody>
          <a:bodyPr/>
          <a:lstStyle/>
          <a:p>
            <a:pPr lvl="0" algn="r" rtl="1"/>
            <a:r>
              <a:rPr lang="ar-IQ" sz="3600" dirty="0" smtClean="0">
                <a:latin typeface="Roboto"/>
                <a:ea typeface="Roboto"/>
                <a:cs typeface="Roboto"/>
                <a:sym typeface="Roboto"/>
              </a:rPr>
              <a:t>تعريف الوصية </a:t>
            </a:r>
          </a:p>
          <a:p>
            <a:pPr lvl="0" algn="r" rtl="1"/>
            <a:r>
              <a:rPr lang="ar-IQ" sz="3600" dirty="0" smtClean="0">
                <a:latin typeface="Roboto"/>
                <a:ea typeface="Roboto"/>
                <a:cs typeface="Roboto"/>
                <a:sym typeface="Roboto"/>
              </a:rPr>
              <a:t>المادة القانونية التي نظمت شروط الموصي</a:t>
            </a:r>
          </a:p>
          <a:p>
            <a:pPr algn="r" rtl="1"/>
            <a:endParaRPr lang="ar-IQ" sz="3600" dirty="0"/>
          </a:p>
        </p:txBody>
      </p:sp>
      <p:pic>
        <p:nvPicPr>
          <p:cNvPr id="5" name="~PP2190.WAV">
            <a:hlinkClick r:id="" action="ppaction://media"/>
          </p:cNvPr>
          <p:cNvPicPr>
            <a:picLocks noRot="1" noChangeAspect="1"/>
          </p:cNvPicPr>
          <p:nvPr>
            <a:wavAudioFile r:embed="rId1" name="~PP2190.WAV"/>
          </p:nvPr>
        </p:nvPicPr>
        <p:blipFill>
          <a:blip r:embed="rId4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21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sldNum" idx="4294967295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7" name="عنوان 3"/>
          <p:cNvSpPr>
            <a:spLocks noGrp="1"/>
          </p:cNvSpPr>
          <p:nvPr>
            <p:ph type="ctrTitle"/>
          </p:nvPr>
        </p:nvSpPr>
        <p:spPr>
          <a:xfrm>
            <a:off x="611560" y="699542"/>
            <a:ext cx="6336704" cy="1159800"/>
          </a:xfrm>
        </p:spPr>
        <p:txBody>
          <a:bodyPr/>
          <a:lstStyle/>
          <a:p>
            <a:pPr algn="ctr"/>
            <a:r>
              <a:rPr lang="ar-IQ" b="1" dirty="0" smtClean="0"/>
              <a:t>خلافــــة الشخص في مالــــه بعد وفاتـــــه</a:t>
            </a:r>
            <a:endParaRPr lang="ar-IQ" b="1" dirty="0"/>
          </a:p>
        </p:txBody>
      </p:sp>
      <p:sp>
        <p:nvSpPr>
          <p:cNvPr id="8" name="عنصر نائب للنص 6"/>
          <p:cNvSpPr txBox="1">
            <a:spLocks/>
          </p:cNvSpPr>
          <p:nvPr/>
        </p:nvSpPr>
        <p:spPr>
          <a:xfrm>
            <a:off x="3995936" y="1275606"/>
            <a:ext cx="4041775" cy="870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IQ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اختياريـــــــــة</a:t>
            </a:r>
            <a:endParaRPr kumimoji="0" lang="ar-IQ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عنصر نائب للنص 4"/>
          <p:cNvSpPr txBox="1">
            <a:spLocks/>
          </p:cNvSpPr>
          <p:nvPr/>
        </p:nvSpPr>
        <p:spPr>
          <a:xfrm>
            <a:off x="611560" y="1635646"/>
            <a:ext cx="4040188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 Light"/>
              <a:buNone/>
              <a:tabLst/>
              <a:defRPr/>
            </a:pPr>
            <a:r>
              <a:rPr kumimoji="0" lang="ar-IQ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rPr>
              <a:t>اجباريـــــــــة</a:t>
            </a:r>
            <a:endParaRPr kumimoji="0" lang="ar-IQ" sz="44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" name="سهم للأسفل 9"/>
          <p:cNvSpPr/>
          <p:nvPr/>
        </p:nvSpPr>
        <p:spPr>
          <a:xfrm>
            <a:off x="5724128" y="271576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1" name="سهم للأسفل 10"/>
          <p:cNvSpPr/>
          <p:nvPr/>
        </p:nvSpPr>
        <p:spPr>
          <a:xfrm>
            <a:off x="2411760" y="257175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2" name="عنصر نائب للمحتوى 7"/>
          <p:cNvSpPr txBox="1">
            <a:spLocks/>
          </p:cNvSpPr>
          <p:nvPr/>
        </p:nvSpPr>
        <p:spPr>
          <a:xfrm>
            <a:off x="3923928" y="3291830"/>
            <a:ext cx="4041775" cy="11521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IQ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الوصيـــــــة</a:t>
            </a:r>
            <a:endParaRPr kumimoji="0" lang="ar-IQ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عنصر نائب للمحتوى 5"/>
          <p:cNvSpPr txBox="1">
            <a:spLocks/>
          </p:cNvSpPr>
          <p:nvPr/>
        </p:nvSpPr>
        <p:spPr>
          <a:xfrm>
            <a:off x="457200" y="2852937"/>
            <a:ext cx="4040188" cy="32732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IQ" sz="4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الميـــــــــراث</a:t>
            </a:r>
            <a:endParaRPr kumimoji="0" lang="ar-IQ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~PP3044.WAV">
            <a:hlinkClick r:id="" action="ppaction://media"/>
          </p:cNvPr>
          <p:cNvPicPr>
            <a:picLocks noRot="1" noChangeAspect="1"/>
          </p:cNvPicPr>
          <p:nvPr>
            <a:wavAudioFile r:embed="rId1" name="~PP3044.WAV"/>
          </p:nvPr>
        </p:nvPicPr>
        <p:blipFill>
          <a:blip r:embed="rId4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266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827584" y="836125"/>
            <a:ext cx="7272808" cy="3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ar-IQ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معنى الوصية 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ان يتصرف الانسان في امواله بهبتها لمن يشاء بحيث ينتج اثرها بعد موته 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وقد تكون تمليكا لشخص او مجموعة اشخاص او لشخص معنوي  </a:t>
            </a:r>
            <a:r>
              <a:rPr lang="e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endParaRPr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4" name="~PP616.WAV">
            <a:hlinkClick r:id="" action="ppaction://media"/>
          </p:cNvPr>
          <p:cNvPicPr>
            <a:picLocks noRot="1" noChangeAspect="1"/>
          </p:cNvPicPr>
          <p:nvPr>
            <a:wavAudioFile r:embed="rId1" name="~PP616.WAV"/>
          </p:nvPr>
        </p:nvPicPr>
        <p:blipFill>
          <a:blip r:embed="rId4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396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6923112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 rtl="1"/>
            <a:r>
              <a:rPr lang="ar-IQ" sz="3200" dirty="0" smtClean="0"/>
              <a:t>المادة الرابعة والستون من قانون الاحوال الشخصية عرفت الوصية </a:t>
            </a:r>
            <a:r>
              <a:rPr lang="ar-IQ" sz="3200" dirty="0" err="1" smtClean="0"/>
              <a:t>بانها</a:t>
            </a:r>
            <a:endParaRPr sz="3200" dirty="0"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5" name="عنصر نائب للنص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IQ" sz="3600" b="1" dirty="0" smtClean="0"/>
              <a:t>الوصية تصرف في التركة مضاف الى ما بعد الموت مقتضاه التمليك بلا عوض</a:t>
            </a:r>
          </a:p>
          <a:p>
            <a:pPr algn="r" rtl="1"/>
            <a:endParaRPr lang="ar-IQ" sz="3600" dirty="0"/>
          </a:p>
        </p:txBody>
      </p:sp>
      <p:pic>
        <p:nvPicPr>
          <p:cNvPr id="6" name="~PP3845.WAV">
            <a:hlinkClick r:id="" action="ppaction://media"/>
          </p:cNvPr>
          <p:cNvPicPr>
            <a:picLocks noRot="1" noChangeAspect="1"/>
          </p:cNvPicPr>
          <p:nvPr>
            <a:wavAudioFile r:embed="rId1" name="~PP3845.WAV"/>
          </p:nvPr>
        </p:nvPicPr>
        <p:blipFill>
          <a:blip r:embed="rId4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866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 idx="4294967295"/>
          </p:nvPr>
        </p:nvSpPr>
        <p:spPr>
          <a:xfrm>
            <a:off x="1835696" y="2345350"/>
            <a:ext cx="478355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ar-IQ" sz="6000" b="1" dirty="0" smtClean="0"/>
              <a:t>الوصيــــــــــــــة</a:t>
            </a:r>
            <a:endParaRPr sz="6000" dirty="0">
              <a:solidFill>
                <a:srgbClr val="FFFFFF"/>
              </a:solidFill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subTitle" idx="4294967295"/>
          </p:nvPr>
        </p:nvSpPr>
        <p:spPr>
          <a:xfrm>
            <a:off x="2524850" y="3411555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4000" b="1" dirty="0" smtClean="0">
                <a:solidFill>
                  <a:srgbClr val="FFFFFF"/>
                </a:solidFill>
              </a:rPr>
              <a:t>شرح التعريف</a:t>
            </a:r>
            <a:endParaRPr sz="4000" b="1" dirty="0">
              <a:solidFill>
                <a:srgbClr val="FFFFFF"/>
              </a:solidFill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4752245" y="839202"/>
            <a:ext cx="1343513" cy="1361401"/>
          </a:xfrm>
          <a:custGeom>
            <a:avLst/>
            <a:gdLst/>
            <a:ahLst/>
            <a:cxnLst/>
            <a:rect l="0" t="0" r="0" b="0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4" name="Shape 104"/>
          <p:cNvSpPr/>
          <p:nvPr/>
        </p:nvSpPr>
        <p:spPr>
          <a:xfrm rot="1472949">
            <a:off x="3530682" y="1518930"/>
            <a:ext cx="785493" cy="765157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4492396" y="709100"/>
            <a:ext cx="343890" cy="334173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" name="Shape 106"/>
          <p:cNvSpPr/>
          <p:nvPr/>
        </p:nvSpPr>
        <p:spPr>
          <a:xfrm rot="2487341">
            <a:off x="4271227" y="2225434"/>
            <a:ext cx="244676" cy="237762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9" name="~PP1238.WAV">
            <a:hlinkClick r:id="" action="ppaction://media"/>
          </p:cNvPr>
          <p:cNvPicPr>
            <a:picLocks noRot="1" noChangeAspect="1"/>
          </p:cNvPicPr>
          <p:nvPr>
            <a:wavAudioFile r:embed="rId1" name="~PP1238.WAV"/>
          </p:nvPr>
        </p:nvPicPr>
        <p:blipFill>
          <a:blip r:embed="rId4"/>
          <a:stretch>
            <a:fillRect/>
          </a:stretch>
        </p:blipFill>
        <p:spPr>
          <a:xfrm>
            <a:off x="8669338" y="46688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47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208</Words>
  <Application>Microsoft Office PowerPoint</Application>
  <PresentationFormat>عرض على الشاشة (9:16)‏</PresentationFormat>
  <Paragraphs>63</Paragraphs>
  <Slides>16</Slides>
  <Notes>16</Notes>
  <HiddenSlides>0</HiddenSlides>
  <MMClips>16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2" baseType="lpstr">
      <vt:lpstr>Arial</vt:lpstr>
      <vt:lpstr>Lato Light</vt:lpstr>
      <vt:lpstr>Lato Hairline</vt:lpstr>
      <vt:lpstr>Roboto Slab</vt:lpstr>
      <vt:lpstr>Roboto</vt:lpstr>
      <vt:lpstr>Eglamour template</vt:lpstr>
      <vt:lpstr>بسم الله الرحمن الرحيم</vt:lpstr>
      <vt:lpstr>Hello!</vt:lpstr>
      <vt:lpstr>خلافـــــــــــة الشخــــــص </vt:lpstr>
      <vt:lpstr>الوصيــــــــــــــة </vt:lpstr>
      <vt:lpstr>مفردات المحاضرة</vt:lpstr>
      <vt:lpstr>خلافــــة الشخص في مالــــه بعد وفاتـــــه</vt:lpstr>
      <vt:lpstr>الشريحة 7</vt:lpstr>
      <vt:lpstr>المادة الرابعة والستون من قانون الاحوال الشخصية عرفت الوصية بانها</vt:lpstr>
      <vt:lpstr>الوصيــــــــــــــة</vt:lpstr>
      <vt:lpstr>يشترط في الوصية</vt:lpstr>
      <vt:lpstr>تصرف في تركة الشخص نفسه</vt:lpstr>
      <vt:lpstr>ما يتركه الانسان بعد موته</vt:lpstr>
      <vt:lpstr>يجب ان يكون التصرف صادر من انسان اي شخص طبيعي</vt:lpstr>
      <vt:lpstr>الوصية مضافة لما بعد الموت</vt:lpstr>
      <vt:lpstr>التمليك بلا عوض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 الوصيــــــــــــــة </dc:title>
  <cp:lastModifiedBy>مختبر الحاسبات</cp:lastModifiedBy>
  <cp:revision>10</cp:revision>
  <dcterms:modified xsi:type="dcterms:W3CDTF">2020-03-24T12:49:10Z</dcterms:modified>
</cp:coreProperties>
</file>