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L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L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ar-IQ" sz="6000" b="1" dirty="0" smtClean="0"/>
              <a:t>التزامات المقاول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ar-LY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ar-IQ" dirty="0" smtClean="0"/>
              <a:t>يلتزم المقاول نحو رب العمل بالالتزامات </a:t>
            </a:r>
            <a:r>
              <a:rPr lang="ar-IQ" dirty="0" err="1" smtClean="0"/>
              <a:t>الاتية</a:t>
            </a:r>
            <a:r>
              <a:rPr lang="ar-IQ" dirty="0" smtClean="0"/>
              <a:t> </a:t>
            </a:r>
            <a:endParaRPr lang="en-US" dirty="0" smtClean="0"/>
          </a:p>
          <a:p>
            <a:r>
              <a:rPr lang="ar-IQ" dirty="0" smtClean="0"/>
              <a:t>الالتزام بانجاز العمل المتفق عليه</a:t>
            </a:r>
            <a:endParaRPr lang="en-US" dirty="0" smtClean="0"/>
          </a:p>
          <a:p>
            <a:r>
              <a:rPr lang="ar-IQ" dirty="0" smtClean="0"/>
              <a:t>طريقة انجاز العمل</a:t>
            </a:r>
            <a:endParaRPr lang="en-US" dirty="0" smtClean="0"/>
          </a:p>
          <a:p>
            <a:r>
              <a:rPr lang="ar-IQ" dirty="0" smtClean="0"/>
              <a:t>العناية اللازمة في انجاز العمل</a:t>
            </a:r>
            <a:endParaRPr lang="en-US" dirty="0" smtClean="0"/>
          </a:p>
          <a:p>
            <a:r>
              <a:rPr lang="ar-IQ" dirty="0" err="1" smtClean="0"/>
              <a:t>اذا</a:t>
            </a:r>
            <a:r>
              <a:rPr lang="ar-IQ" dirty="0" smtClean="0"/>
              <a:t> قدم المقاول مادة العمل </a:t>
            </a:r>
            <a:endParaRPr lang="en-US" dirty="0" smtClean="0"/>
          </a:p>
          <a:p>
            <a:r>
              <a:rPr lang="ar-IQ" dirty="0" err="1" smtClean="0"/>
              <a:t>اذا</a:t>
            </a:r>
            <a:r>
              <a:rPr lang="ar-IQ" dirty="0" smtClean="0"/>
              <a:t> قدم رب العمل المواد</a:t>
            </a:r>
            <a:endParaRPr lang="en-US" dirty="0" smtClean="0"/>
          </a:p>
          <a:p>
            <a:r>
              <a:rPr lang="ar-IQ" dirty="0" smtClean="0"/>
              <a:t>مسؤولية المقاول عن </a:t>
            </a:r>
            <a:r>
              <a:rPr lang="ar-IQ" dirty="0" err="1" smtClean="0"/>
              <a:t>الاخطاء</a:t>
            </a:r>
            <a:endParaRPr lang="en-US" dirty="0" smtClean="0"/>
          </a:p>
          <a:p>
            <a:r>
              <a:rPr lang="ar-IQ" dirty="0" smtClean="0"/>
              <a:t>عدم </a:t>
            </a:r>
            <a:r>
              <a:rPr lang="ar-IQ" dirty="0" err="1" smtClean="0"/>
              <a:t>التاخير</a:t>
            </a:r>
            <a:r>
              <a:rPr lang="ar-IQ" dirty="0" smtClean="0"/>
              <a:t> في انجاز العمل</a:t>
            </a:r>
            <a:endParaRPr lang="en-US" dirty="0" smtClean="0"/>
          </a:p>
          <a:p>
            <a:r>
              <a:rPr lang="ar-IQ" dirty="0" smtClean="0"/>
              <a:t>جزاء </a:t>
            </a:r>
            <a:r>
              <a:rPr lang="ar-IQ" dirty="0" err="1" smtClean="0"/>
              <a:t>الاخلال</a:t>
            </a:r>
            <a:r>
              <a:rPr lang="ar-IQ" dirty="0" smtClean="0"/>
              <a:t> بالعمل</a:t>
            </a:r>
            <a:endParaRPr lang="en-US" dirty="0" smtClean="0"/>
          </a:p>
          <a:p>
            <a:r>
              <a:rPr lang="ar-IQ" dirty="0" smtClean="0"/>
              <a:t>الالتزام بتسليم العمل بعد </a:t>
            </a:r>
            <a:r>
              <a:rPr lang="ar-IQ" dirty="0" err="1" smtClean="0"/>
              <a:t>اجازه</a:t>
            </a:r>
            <a:r>
              <a:rPr lang="ar-IQ" dirty="0" smtClean="0"/>
              <a:t> </a:t>
            </a:r>
            <a:endParaRPr lang="en-US" dirty="0" smtClean="0"/>
          </a:p>
          <a:p>
            <a:r>
              <a:rPr lang="ar-IQ" dirty="0" smtClean="0"/>
              <a:t>الالتزام بضمان العمل بعد تسليمه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نصوص قانونية 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مادة 867 </a:t>
            </a:r>
            <a:endParaRPr lang="en-US" dirty="0" smtClean="0"/>
          </a:p>
          <a:p>
            <a:r>
              <a:rPr lang="ar-IQ" dirty="0" smtClean="0"/>
              <a:t>1 – </a:t>
            </a:r>
            <a:r>
              <a:rPr lang="ar-IQ" dirty="0" smtClean="0"/>
              <a:t>إذا </a:t>
            </a:r>
            <a:r>
              <a:rPr lang="ar-IQ" dirty="0" smtClean="0"/>
              <a:t>كان رب العمل هو الذي قدم المادة، فعلى المقاول </a:t>
            </a:r>
            <a:r>
              <a:rPr lang="ar-IQ" dirty="0" smtClean="0"/>
              <a:t>أن </a:t>
            </a:r>
            <a:r>
              <a:rPr lang="ar-IQ" dirty="0" smtClean="0"/>
              <a:t>يحرص عليها ويراعي </a:t>
            </a:r>
            <a:r>
              <a:rPr lang="ar-IQ" dirty="0" smtClean="0"/>
              <a:t>أصول </a:t>
            </a:r>
            <a:r>
              <a:rPr lang="ar-IQ" dirty="0" smtClean="0"/>
              <a:t>الفن في استعماله، وان يؤدي حساباً لرب العمل عما استعملها فيه ويرد ما بقي منها، فإذا صار شيء من هذه المادة غير صالح للاستعمال بسبب </a:t>
            </a:r>
            <a:r>
              <a:rPr lang="ar-IQ" dirty="0" err="1" smtClean="0"/>
              <a:t>اهماله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قلة كفايته الفنية التزم برد قيمته لرب العمل. </a:t>
            </a:r>
            <a:endParaRPr lang="en-US" dirty="0" smtClean="0"/>
          </a:p>
          <a:p>
            <a:r>
              <a:rPr lang="ar-IQ" dirty="0" smtClean="0"/>
              <a:t>2 – وعليه </a:t>
            </a:r>
            <a:r>
              <a:rPr lang="ar-IQ" dirty="0" err="1" smtClean="0"/>
              <a:t>ان</a:t>
            </a:r>
            <a:r>
              <a:rPr lang="ar-IQ" dirty="0" smtClean="0"/>
              <a:t> يتدارك ما يحتاج </a:t>
            </a:r>
            <a:r>
              <a:rPr lang="ar-IQ" dirty="0" err="1" smtClean="0"/>
              <a:t>اليه</a:t>
            </a:r>
            <a:r>
              <a:rPr lang="ar-IQ" dirty="0" smtClean="0"/>
              <a:t> في انجاز العمل من </a:t>
            </a:r>
            <a:r>
              <a:rPr lang="ar-IQ" dirty="0" err="1" smtClean="0"/>
              <a:t>ادوات</a:t>
            </a:r>
            <a:r>
              <a:rPr lang="ar-IQ" dirty="0" smtClean="0"/>
              <a:t> ومهمات </a:t>
            </a:r>
            <a:r>
              <a:rPr lang="ar-IQ" dirty="0" err="1" smtClean="0"/>
              <a:t>اضافية</a:t>
            </a:r>
            <a:r>
              <a:rPr lang="ar-IQ" dirty="0" smtClean="0"/>
              <a:t>، ويكون ذلك على نفقته، ما لم يقض الاتفاق </a:t>
            </a:r>
            <a:r>
              <a:rPr lang="ar-IQ" dirty="0" err="1" smtClean="0"/>
              <a:t>او</a:t>
            </a:r>
            <a:r>
              <a:rPr lang="ar-IQ" dirty="0" smtClean="0"/>
              <a:t> عرف الحرفة بغير ذلك. 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مادة 868 </a:t>
            </a:r>
            <a:endParaRPr lang="en-US" dirty="0" smtClean="0"/>
          </a:p>
          <a:p>
            <a:r>
              <a:rPr lang="ar-IQ" dirty="0" err="1" smtClean="0"/>
              <a:t>اذا</a:t>
            </a:r>
            <a:r>
              <a:rPr lang="ar-IQ" dirty="0" smtClean="0"/>
              <a:t> تأخر المقاول في الابتداء بالعمل </a:t>
            </a:r>
            <a:r>
              <a:rPr lang="ar-IQ" dirty="0" err="1" smtClean="0"/>
              <a:t>او</a:t>
            </a:r>
            <a:r>
              <a:rPr lang="ar-IQ" dirty="0" smtClean="0"/>
              <a:t> تأخر عن انجازه تأخراً لا يرجى معه مطلقاً </a:t>
            </a:r>
            <a:r>
              <a:rPr lang="ar-IQ" dirty="0" err="1" smtClean="0"/>
              <a:t>ان</a:t>
            </a:r>
            <a:r>
              <a:rPr lang="ar-IQ" dirty="0" smtClean="0"/>
              <a:t> يتمكن من القيام به كما ينبغي في المدة المتفق عليها، جاز لرب العمل فسخ العقد دون انتظار لحلول اجل التسليم. </a:t>
            </a:r>
            <a:endParaRPr lang="en-US" dirty="0" smtClean="0"/>
          </a:p>
          <a:p>
            <a:r>
              <a:rPr lang="ar-IQ" dirty="0" smtClean="0"/>
              <a:t>مادة </a:t>
            </a:r>
            <a:r>
              <a:rPr lang="ar-IQ" dirty="0" smtClean="0"/>
              <a:t>869 </a:t>
            </a:r>
            <a:endParaRPr lang="en-US" dirty="0" smtClean="0"/>
          </a:p>
          <a:p>
            <a:r>
              <a:rPr lang="ar-IQ" dirty="0" smtClean="0"/>
              <a:t>1 – </a:t>
            </a:r>
            <a:r>
              <a:rPr lang="ar-IQ" dirty="0" err="1" smtClean="0"/>
              <a:t>اذا</a:t>
            </a:r>
            <a:r>
              <a:rPr lang="ar-IQ" dirty="0" smtClean="0"/>
              <a:t> ظهر لرب العمل </a:t>
            </a:r>
            <a:r>
              <a:rPr lang="ar-IQ" dirty="0" err="1" smtClean="0"/>
              <a:t>اثناء</a:t>
            </a:r>
            <a:r>
              <a:rPr lang="ar-IQ" dirty="0" smtClean="0"/>
              <a:t> سير العمل </a:t>
            </a:r>
            <a:r>
              <a:rPr lang="ar-IQ" dirty="0" err="1" smtClean="0"/>
              <a:t>ان</a:t>
            </a:r>
            <a:r>
              <a:rPr lang="ar-IQ" dirty="0" smtClean="0"/>
              <a:t> المقاول يقوم به على وجه معيب </a:t>
            </a:r>
            <a:r>
              <a:rPr lang="ar-IQ" dirty="0" err="1" smtClean="0"/>
              <a:t>او</a:t>
            </a:r>
            <a:r>
              <a:rPr lang="ar-IQ" dirty="0" smtClean="0"/>
              <a:t> مناف للعقد، فله </a:t>
            </a:r>
            <a:r>
              <a:rPr lang="ar-IQ" dirty="0" err="1" smtClean="0"/>
              <a:t>ان</a:t>
            </a:r>
            <a:r>
              <a:rPr lang="ar-IQ" dirty="0" smtClean="0"/>
              <a:t> ينذره بان يعدل </a:t>
            </a:r>
            <a:r>
              <a:rPr lang="ar-IQ" dirty="0" err="1" smtClean="0"/>
              <a:t>الى</a:t>
            </a:r>
            <a:r>
              <a:rPr lang="ar-IQ" dirty="0" smtClean="0"/>
              <a:t> الطريقة الصحيحة خلال اجل مناسب يحدده له، فإذا انقضى </a:t>
            </a:r>
            <a:r>
              <a:rPr lang="ar-IQ" dirty="0" err="1" smtClean="0"/>
              <a:t>الاجل</a:t>
            </a:r>
            <a:r>
              <a:rPr lang="ar-IQ" dirty="0" smtClean="0"/>
              <a:t> دون </a:t>
            </a:r>
            <a:r>
              <a:rPr lang="ar-IQ" dirty="0" err="1" smtClean="0"/>
              <a:t>ان</a:t>
            </a:r>
            <a:r>
              <a:rPr lang="ar-IQ" dirty="0" smtClean="0"/>
              <a:t> يرجع المقاول </a:t>
            </a:r>
            <a:r>
              <a:rPr lang="ar-IQ" dirty="0" err="1" smtClean="0"/>
              <a:t>الى</a:t>
            </a:r>
            <a:r>
              <a:rPr lang="ar-IQ" dirty="0" smtClean="0"/>
              <a:t> الطريقة الصحيحة جاز لرب العمل </a:t>
            </a:r>
            <a:r>
              <a:rPr lang="ar-IQ" dirty="0" err="1" smtClean="0"/>
              <a:t>ان</a:t>
            </a:r>
            <a:r>
              <a:rPr lang="ar-IQ" dirty="0" smtClean="0"/>
              <a:t> يطلب </a:t>
            </a:r>
            <a:r>
              <a:rPr lang="ar-IQ" dirty="0" err="1" smtClean="0"/>
              <a:t>اما</a:t>
            </a:r>
            <a:r>
              <a:rPr lang="ar-IQ" dirty="0" smtClean="0"/>
              <a:t> فسخ العقد </a:t>
            </a:r>
            <a:r>
              <a:rPr lang="ar-IQ" dirty="0" err="1" smtClean="0"/>
              <a:t>واما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يعهد بالعمل </a:t>
            </a:r>
            <a:r>
              <a:rPr lang="ar-IQ" dirty="0" err="1" smtClean="0"/>
              <a:t>الى</a:t>
            </a:r>
            <a:r>
              <a:rPr lang="ar-IQ" dirty="0" smtClean="0"/>
              <a:t> مقاول آخر على نفقة المقاول </a:t>
            </a:r>
            <a:r>
              <a:rPr lang="ar-IQ" dirty="0" err="1" smtClean="0"/>
              <a:t>الاول</a:t>
            </a:r>
            <a:r>
              <a:rPr lang="ar-IQ" dirty="0" smtClean="0"/>
              <a:t> متى كانت طبيعة العمل تسمح بذلك، ويجوز فسخ العقد في الحال </a:t>
            </a:r>
            <a:r>
              <a:rPr lang="ar-IQ" dirty="0" err="1" smtClean="0"/>
              <a:t>اذا</a:t>
            </a:r>
            <a:r>
              <a:rPr lang="ar-IQ" dirty="0" smtClean="0"/>
              <a:t> كان </a:t>
            </a:r>
            <a:r>
              <a:rPr lang="ar-IQ" dirty="0" err="1" smtClean="0"/>
              <a:t>اصلاح</a:t>
            </a:r>
            <a:r>
              <a:rPr lang="ar-IQ" dirty="0" smtClean="0"/>
              <a:t> ما في طريقة التنفيذ من عيب مستحيلاً. </a:t>
            </a:r>
            <a:endParaRPr lang="en-US" dirty="0" smtClean="0"/>
          </a:p>
          <a:p>
            <a:r>
              <a:rPr lang="ar-IQ" dirty="0" smtClean="0"/>
              <a:t>2 – على </a:t>
            </a:r>
            <a:r>
              <a:rPr lang="ar-IQ" dirty="0" err="1" smtClean="0"/>
              <a:t>ان</a:t>
            </a:r>
            <a:r>
              <a:rPr lang="ar-IQ" dirty="0" smtClean="0"/>
              <a:t> العيب في طريقة التنفيذ </a:t>
            </a:r>
            <a:r>
              <a:rPr lang="ar-IQ" dirty="0" err="1" smtClean="0"/>
              <a:t>اذا</a:t>
            </a:r>
            <a:r>
              <a:rPr lang="ar-IQ" dirty="0" smtClean="0"/>
              <a:t> لم يكن من شأنه </a:t>
            </a:r>
            <a:r>
              <a:rPr lang="ar-IQ" dirty="0" err="1" smtClean="0"/>
              <a:t>ان</a:t>
            </a:r>
            <a:r>
              <a:rPr lang="ar-IQ" dirty="0" smtClean="0"/>
              <a:t> يقلل </a:t>
            </a:r>
            <a:r>
              <a:rPr lang="ar-IQ" dirty="0" err="1" smtClean="0"/>
              <a:t>الى</a:t>
            </a:r>
            <a:r>
              <a:rPr lang="ar-IQ" dirty="0" smtClean="0"/>
              <a:t> حد كبير من قيمة العمل </a:t>
            </a:r>
            <a:r>
              <a:rPr lang="ar-IQ" dirty="0" err="1" smtClean="0"/>
              <a:t>او</a:t>
            </a:r>
            <a:r>
              <a:rPr lang="ar-IQ" dirty="0" smtClean="0"/>
              <a:t> صلاحيته للاستعمال المقصود منه فلا يجوز فسخ العقد.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304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التزامات المقاول </vt:lpstr>
      <vt:lpstr>نصوص قانونية </vt:lpstr>
      <vt:lpstr>Slide 3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Hassin</dc:creator>
  <cp:lastModifiedBy>Hassin</cp:lastModifiedBy>
  <cp:revision>4</cp:revision>
  <dcterms:created xsi:type="dcterms:W3CDTF">2020-03-23T18:50:20Z</dcterms:created>
  <dcterms:modified xsi:type="dcterms:W3CDTF">2020-03-25T07:55:33Z</dcterms:modified>
</cp:coreProperties>
</file>