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L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LY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/>
              <a:t>الضمان  في عقد المقاولة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ar-IQ" dirty="0" smtClean="0"/>
              <a:t>مادة 866 </a:t>
            </a:r>
            <a:endParaRPr lang="en-US" dirty="0" smtClean="0"/>
          </a:p>
          <a:p>
            <a:r>
              <a:rPr lang="ar-IQ" dirty="0" err="1" smtClean="0"/>
              <a:t>اذا</a:t>
            </a:r>
            <a:r>
              <a:rPr lang="ar-IQ" dirty="0" smtClean="0"/>
              <a:t> تعهد المقاول بتقديم مادة العمل كلها </a:t>
            </a:r>
            <a:r>
              <a:rPr lang="ar-IQ" dirty="0" err="1" smtClean="0"/>
              <a:t>او</a:t>
            </a:r>
            <a:r>
              <a:rPr lang="ar-IQ" dirty="0" smtClean="0"/>
              <a:t> بعضها كان </a:t>
            </a:r>
            <a:r>
              <a:rPr lang="ar-IQ" dirty="0" err="1" smtClean="0"/>
              <a:t>مسؤولاً</a:t>
            </a:r>
            <a:r>
              <a:rPr lang="ar-IQ" dirty="0" smtClean="0"/>
              <a:t> عن جودتها وعليه ضمانها لرب العمل</a:t>
            </a:r>
            <a:endParaRPr lang="en-US" dirty="0" smtClean="0"/>
          </a:p>
          <a:p>
            <a:r>
              <a:rPr lang="ar-IQ" dirty="0" smtClean="0"/>
              <a:t>مادة 875 </a:t>
            </a:r>
            <a:endParaRPr lang="en-US" dirty="0" smtClean="0"/>
          </a:p>
          <a:p>
            <a:r>
              <a:rPr lang="ar-IQ" dirty="0" smtClean="0"/>
              <a:t>1 – متى تم تسلم العمل فعلاً </a:t>
            </a:r>
            <a:r>
              <a:rPr lang="ar-IQ" dirty="0" err="1" smtClean="0"/>
              <a:t>او</a:t>
            </a:r>
            <a:r>
              <a:rPr lang="ar-IQ" dirty="0" smtClean="0"/>
              <a:t> حكماً ارتفعت مسؤولية المقاول عما يكون ظاهراً فيه من عيب وعن مخالفته لما كان عليه الاتفاق. </a:t>
            </a:r>
            <a:endParaRPr lang="en-US" dirty="0" smtClean="0"/>
          </a:p>
          <a:p>
            <a:r>
              <a:rPr lang="ar-IQ" dirty="0" smtClean="0"/>
              <a:t>2 – </a:t>
            </a:r>
            <a:r>
              <a:rPr lang="ar-IQ" dirty="0" err="1" smtClean="0"/>
              <a:t>اما</a:t>
            </a:r>
            <a:r>
              <a:rPr lang="ar-IQ" dirty="0" smtClean="0"/>
              <a:t> </a:t>
            </a:r>
            <a:r>
              <a:rPr lang="ar-IQ" dirty="0" err="1" smtClean="0"/>
              <a:t>اذا</a:t>
            </a:r>
            <a:r>
              <a:rPr lang="ar-IQ" dirty="0" smtClean="0"/>
              <a:t> كانت العيوب خفية </a:t>
            </a:r>
            <a:r>
              <a:rPr lang="ar-IQ" dirty="0" err="1" smtClean="0"/>
              <a:t>او</a:t>
            </a:r>
            <a:r>
              <a:rPr lang="ar-IQ" dirty="0" smtClean="0"/>
              <a:t> كانت المخالفة غير ظاهرة ولم يلحظها رب العمل وقت التسليم بل كشفها بعد ذلك، وجب عليه </a:t>
            </a:r>
            <a:r>
              <a:rPr lang="ar-IQ" dirty="0" err="1" smtClean="0"/>
              <a:t>ان</a:t>
            </a:r>
            <a:r>
              <a:rPr lang="ar-IQ" dirty="0" smtClean="0"/>
              <a:t> يخبر المقاول بها بمجرد كشفها </a:t>
            </a:r>
            <a:r>
              <a:rPr lang="ar-IQ" dirty="0" err="1" smtClean="0"/>
              <a:t>والا</a:t>
            </a:r>
            <a:r>
              <a:rPr lang="ar-IQ" dirty="0" smtClean="0"/>
              <a:t> اعتبر انه قد قبل العمل</a:t>
            </a:r>
            <a:endParaRPr lang="en-US" dirty="0" smtClean="0"/>
          </a:p>
          <a:p>
            <a:endParaRPr lang="ar-LY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ar-IQ" dirty="0" smtClean="0"/>
              <a:t>الضمان العشري </a:t>
            </a:r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ar-IQ" sz="2000" dirty="0" smtClean="0"/>
              <a:t>مادة 870 </a:t>
            </a:r>
            <a:endParaRPr lang="en-US" sz="2000" dirty="0" smtClean="0"/>
          </a:p>
          <a:p>
            <a:r>
              <a:rPr lang="ar-IQ" sz="2000" dirty="0" smtClean="0"/>
              <a:t>1 – يضمن المهندس المعماري والمقاول ما يحدث خلال عشر سنوات من تهدم كلي </a:t>
            </a:r>
            <a:r>
              <a:rPr lang="ar-IQ" sz="2000" dirty="0" err="1" smtClean="0"/>
              <a:t>او</a:t>
            </a:r>
            <a:r>
              <a:rPr lang="ar-IQ" sz="2000" dirty="0" smtClean="0"/>
              <a:t> جزئي فيما شيده من مبان </a:t>
            </a:r>
            <a:r>
              <a:rPr lang="ar-IQ" sz="2000" dirty="0" err="1" smtClean="0"/>
              <a:t>او</a:t>
            </a:r>
            <a:r>
              <a:rPr lang="ar-IQ" sz="2000" dirty="0" smtClean="0"/>
              <a:t> </a:t>
            </a:r>
            <a:r>
              <a:rPr lang="ar-IQ" sz="2000" dirty="0" err="1" smtClean="0"/>
              <a:t>اقاموه</a:t>
            </a:r>
            <a:r>
              <a:rPr lang="ar-IQ" sz="2000" dirty="0" smtClean="0"/>
              <a:t> من منشآت ثابتة </a:t>
            </a:r>
            <a:r>
              <a:rPr lang="ar-IQ" sz="2000" dirty="0" err="1" smtClean="0"/>
              <a:t>اخرى</a:t>
            </a:r>
            <a:r>
              <a:rPr lang="ar-IQ" sz="2000" dirty="0" smtClean="0"/>
              <a:t>، وذلك حتى لو كان التهدم ناشئاً من عيب في </a:t>
            </a:r>
            <a:r>
              <a:rPr lang="ar-IQ" sz="2000" dirty="0" err="1" smtClean="0"/>
              <a:t>الارض</a:t>
            </a:r>
            <a:r>
              <a:rPr lang="ar-IQ" sz="2000" dirty="0" smtClean="0"/>
              <a:t> ذاتها </a:t>
            </a:r>
            <a:r>
              <a:rPr lang="ar-IQ" sz="2000" dirty="0" err="1" smtClean="0"/>
              <a:t>او</a:t>
            </a:r>
            <a:r>
              <a:rPr lang="ar-IQ" sz="2000" dirty="0" smtClean="0"/>
              <a:t> كان رب العمل قد </a:t>
            </a:r>
            <a:r>
              <a:rPr lang="ar-IQ" sz="2000" dirty="0" err="1" smtClean="0"/>
              <a:t>اجاز</a:t>
            </a:r>
            <a:r>
              <a:rPr lang="ar-IQ" sz="2000" dirty="0" smtClean="0"/>
              <a:t> </a:t>
            </a:r>
            <a:r>
              <a:rPr lang="ar-IQ" sz="2000" dirty="0" err="1" smtClean="0"/>
              <a:t>اقامة</a:t>
            </a:r>
            <a:r>
              <a:rPr lang="ar-IQ" sz="2000" dirty="0" smtClean="0"/>
              <a:t> المنشآت المعيبة، ما لم يكن المتعاقدان قد </a:t>
            </a:r>
            <a:r>
              <a:rPr lang="ar-IQ" sz="2000" dirty="0" err="1" smtClean="0"/>
              <a:t>ارادان</a:t>
            </a:r>
            <a:r>
              <a:rPr lang="ar-IQ" sz="2000" dirty="0" smtClean="0"/>
              <a:t> </a:t>
            </a:r>
            <a:r>
              <a:rPr lang="ar-IQ" sz="2000" dirty="0" err="1" smtClean="0"/>
              <a:t>ان</a:t>
            </a:r>
            <a:r>
              <a:rPr lang="ar-IQ" sz="2000" dirty="0" smtClean="0"/>
              <a:t> تبقى هذه </a:t>
            </a:r>
            <a:r>
              <a:rPr lang="ar-IQ" sz="2000" dirty="0" err="1" smtClean="0"/>
              <a:t>المنشأت</a:t>
            </a:r>
            <a:r>
              <a:rPr lang="ar-IQ" sz="2000" dirty="0" smtClean="0"/>
              <a:t> مدة اقل من عشر سنوات وتبدأ مدة السنوات العشر من وقت </a:t>
            </a:r>
            <a:r>
              <a:rPr lang="ar-IQ" sz="2000" dirty="0" err="1" smtClean="0"/>
              <a:t>اتمام</a:t>
            </a:r>
            <a:r>
              <a:rPr lang="ar-IQ" sz="2000" dirty="0" smtClean="0"/>
              <a:t> العمل وتسليمه ويكون باطلاً كل شرط يقصد به </a:t>
            </a:r>
            <a:r>
              <a:rPr lang="ar-IQ" sz="2000" dirty="0" err="1" smtClean="0"/>
              <a:t>الاعفاء</a:t>
            </a:r>
            <a:r>
              <a:rPr lang="ar-IQ" sz="2000" dirty="0" smtClean="0"/>
              <a:t> </a:t>
            </a:r>
            <a:r>
              <a:rPr lang="ar-IQ" sz="2000" dirty="0" err="1" smtClean="0"/>
              <a:t>او</a:t>
            </a:r>
            <a:r>
              <a:rPr lang="ar-IQ" sz="2000" dirty="0" smtClean="0"/>
              <a:t> الحد من هذا الضمان (الغي نص الفقرة 1 من المادة 870 من القانون المدني رقم 40 لسنة 1951 وحل محله النص الحالي بموجب القانون رقم 48 لسنة 1973 قانون التعديل </a:t>
            </a:r>
            <a:r>
              <a:rPr lang="ar-IQ" sz="2000" dirty="0" err="1" smtClean="0"/>
              <a:t>الاول</a:t>
            </a:r>
            <a:r>
              <a:rPr lang="ar-IQ" sz="2000" dirty="0" smtClean="0"/>
              <a:t> للقانون المجني ونص القانون على انه تسري </a:t>
            </a:r>
            <a:r>
              <a:rPr lang="ar-IQ" sz="2000" dirty="0" err="1" smtClean="0"/>
              <a:t>احكام</a:t>
            </a:r>
            <a:r>
              <a:rPr lang="ar-IQ" sz="2000" dirty="0" smtClean="0"/>
              <a:t> المادة </a:t>
            </a:r>
            <a:r>
              <a:rPr lang="ar-IQ" sz="2000" dirty="0" err="1" smtClean="0"/>
              <a:t>الاولى</a:t>
            </a:r>
            <a:r>
              <a:rPr lang="ar-IQ" sz="2000" dirty="0" smtClean="0"/>
              <a:t> من هذا القانون على كافة المقاولات والعقود المبرمة قبل نفاذه ما لم تكن مدة الضمان الخاصة قد انتهت قبل العمل به). </a:t>
            </a:r>
            <a:endParaRPr lang="en-US" sz="2000" dirty="0" smtClean="0"/>
          </a:p>
          <a:p>
            <a:r>
              <a:rPr lang="ar-IQ" sz="2000" dirty="0" smtClean="0"/>
              <a:t>2 – ولا تسري الفقرة المتقدمة على ما قد يكون للمقاول من حق في الرجوع على المقاول الذين تقبلوا منه العمل. </a:t>
            </a:r>
            <a:endParaRPr lang="en-US" sz="2000" dirty="0" smtClean="0"/>
          </a:p>
          <a:p>
            <a:r>
              <a:rPr lang="ar-IQ" sz="2000" dirty="0" smtClean="0"/>
              <a:t>3 – ويشمل الضمان المنصوص عليه في الفقرة 1 من هذه المادة ما يوجد في المباني والمنشآت من عيوب يترتب عليها تهديد متانة البناء وسلامته. </a:t>
            </a:r>
            <a:endParaRPr lang="en-US" sz="2000" dirty="0" smtClean="0"/>
          </a:p>
          <a:p>
            <a:r>
              <a:rPr lang="ar-IQ" sz="2000" dirty="0" smtClean="0"/>
              <a:t>4 – تسقط دعوى الضمان المنصوص عليه في هذه المادة بانقضاء سنة واحدة من وقت حصول التهدم وانكشاف العيب (</a:t>
            </a:r>
            <a:r>
              <a:rPr lang="ar-IQ" sz="2000" dirty="0" err="1" smtClean="0"/>
              <a:t>اضيفت</a:t>
            </a:r>
            <a:r>
              <a:rPr lang="ar-IQ" sz="2000" dirty="0" smtClean="0"/>
              <a:t> كل من الفقرتين 3، 4 </a:t>
            </a:r>
            <a:r>
              <a:rPr lang="ar-IQ" sz="2000" dirty="0" err="1" smtClean="0"/>
              <a:t>الى</a:t>
            </a:r>
            <a:r>
              <a:rPr lang="ar-IQ" sz="2000" dirty="0" smtClean="0"/>
              <a:t> المادة 870 من القانون المدني وذلك بموجب القانون رقم 42 لسنة 1974). </a:t>
            </a:r>
            <a:endParaRPr lang="en-US" sz="2000" dirty="0" smtClean="0"/>
          </a:p>
          <a:p>
            <a:r>
              <a:rPr lang="ar-IQ" sz="2000" dirty="0" smtClean="0"/>
              <a:t> 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dirty="0" smtClean="0"/>
              <a:t>مادة 871 </a:t>
            </a:r>
            <a:endParaRPr lang="en-US" dirty="0" smtClean="0"/>
          </a:p>
          <a:p>
            <a:r>
              <a:rPr lang="ar-IQ" dirty="0" smtClean="0"/>
              <a:t>1 – </a:t>
            </a:r>
            <a:r>
              <a:rPr lang="ar-IQ" dirty="0" err="1" smtClean="0"/>
              <a:t>اذا</a:t>
            </a:r>
            <a:r>
              <a:rPr lang="ar-IQ" dirty="0" smtClean="0"/>
              <a:t> اقتصر المهندس المعماري على وضع التصميم دون </a:t>
            </a:r>
            <a:r>
              <a:rPr lang="ar-IQ" dirty="0" err="1" smtClean="0"/>
              <a:t>ان</a:t>
            </a:r>
            <a:r>
              <a:rPr lang="ar-IQ" dirty="0" smtClean="0"/>
              <a:t> يكلف بالرقابة على التنفيذ، يكون </a:t>
            </a:r>
            <a:r>
              <a:rPr lang="ar-IQ" dirty="0" err="1" smtClean="0"/>
              <a:t>مسؤولاً</a:t>
            </a:r>
            <a:r>
              <a:rPr lang="ar-IQ" dirty="0" smtClean="0"/>
              <a:t> عن العيوب التي </a:t>
            </a:r>
            <a:r>
              <a:rPr lang="ar-IQ" dirty="0" err="1" smtClean="0"/>
              <a:t>اتت</a:t>
            </a:r>
            <a:r>
              <a:rPr lang="ar-IQ" dirty="0" smtClean="0"/>
              <a:t> من التصميم دون العيوب التي ترجع </a:t>
            </a:r>
            <a:r>
              <a:rPr lang="ar-IQ" dirty="0" err="1" smtClean="0"/>
              <a:t>الى</a:t>
            </a:r>
            <a:r>
              <a:rPr lang="ar-IQ" dirty="0" smtClean="0"/>
              <a:t> طريقة التنفيذ، </a:t>
            </a:r>
            <a:r>
              <a:rPr lang="ar-IQ" dirty="0" err="1" smtClean="0"/>
              <a:t>واذا</a:t>
            </a:r>
            <a:r>
              <a:rPr lang="ar-IQ" dirty="0" smtClean="0"/>
              <a:t> عمل المقاول </a:t>
            </a:r>
            <a:r>
              <a:rPr lang="ar-IQ" dirty="0" err="1" smtClean="0"/>
              <a:t>باشراف</a:t>
            </a:r>
            <a:r>
              <a:rPr lang="ar-IQ" dirty="0" smtClean="0"/>
              <a:t> مهندس معماري </a:t>
            </a:r>
            <a:r>
              <a:rPr lang="ar-IQ" dirty="0" err="1" smtClean="0"/>
              <a:t>او</a:t>
            </a:r>
            <a:r>
              <a:rPr lang="ar-IQ" dirty="0" smtClean="0"/>
              <a:t> </a:t>
            </a:r>
            <a:r>
              <a:rPr lang="ar-IQ" dirty="0" err="1" smtClean="0"/>
              <a:t>باشراف</a:t>
            </a:r>
            <a:r>
              <a:rPr lang="ar-IQ" dirty="0" smtClean="0"/>
              <a:t> رب العمل الذي </a:t>
            </a:r>
            <a:r>
              <a:rPr lang="ar-IQ" dirty="0" err="1" smtClean="0"/>
              <a:t>اقام</a:t>
            </a:r>
            <a:r>
              <a:rPr lang="ar-IQ" dirty="0" smtClean="0"/>
              <a:t> نفسه مقام المهندس المعماري، فلا يكون </a:t>
            </a:r>
            <a:r>
              <a:rPr lang="ar-IQ" dirty="0" err="1" smtClean="0"/>
              <a:t>مسؤولاً</a:t>
            </a:r>
            <a:r>
              <a:rPr lang="ar-IQ" dirty="0" smtClean="0"/>
              <a:t> </a:t>
            </a:r>
            <a:r>
              <a:rPr lang="ar-IQ" dirty="0" err="1" smtClean="0"/>
              <a:t>الا</a:t>
            </a:r>
            <a:r>
              <a:rPr lang="ar-IQ" dirty="0" smtClean="0"/>
              <a:t> عن العيوب التي تقع في التنفيذ دون العيوب التي تأتي من الغلط </a:t>
            </a:r>
            <a:r>
              <a:rPr lang="ar-IQ" dirty="0" err="1" smtClean="0"/>
              <a:t>او</a:t>
            </a:r>
            <a:r>
              <a:rPr lang="ar-IQ" dirty="0" smtClean="0"/>
              <a:t> عدم التبصر في وضع التصميم. </a:t>
            </a:r>
            <a:endParaRPr lang="en-US" dirty="0" smtClean="0"/>
          </a:p>
          <a:p>
            <a:r>
              <a:rPr lang="ar-IQ" dirty="0" smtClean="0"/>
              <a:t>2 – </a:t>
            </a:r>
            <a:r>
              <a:rPr lang="ar-IQ" dirty="0" err="1" smtClean="0"/>
              <a:t>واذا</a:t>
            </a:r>
            <a:r>
              <a:rPr lang="ar-IQ" dirty="0" smtClean="0"/>
              <a:t> كان كل من المهندس المعماري والمقاول </a:t>
            </a:r>
            <a:r>
              <a:rPr lang="ar-IQ" dirty="0" err="1" smtClean="0"/>
              <a:t>مسؤولاً</a:t>
            </a:r>
            <a:r>
              <a:rPr lang="ar-IQ" dirty="0" smtClean="0"/>
              <a:t> عما وقع في العمل من عيب كانا متضمنين في المسؤولية. </a:t>
            </a:r>
            <a:endParaRPr lang="en-US" dirty="0" smtClean="0"/>
          </a:p>
          <a:p>
            <a:endParaRPr lang="ar-LY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324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الضمان  في عقد المقاولة</vt:lpstr>
      <vt:lpstr>الضمان العشري </vt:lpstr>
      <vt:lpstr>Slide 3</vt:lpstr>
    </vt:vector>
  </TitlesOfParts>
  <Company>DamasGate.com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Hassin</dc:creator>
  <cp:lastModifiedBy>Hassin</cp:lastModifiedBy>
  <cp:revision>6</cp:revision>
  <dcterms:created xsi:type="dcterms:W3CDTF">2020-03-23T18:50:20Z</dcterms:created>
  <dcterms:modified xsi:type="dcterms:W3CDTF">2020-03-25T08:04:31Z</dcterms:modified>
</cp:coreProperties>
</file>