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ar-LY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3" d="100"/>
          <a:sy n="63" d="100"/>
        </p:scale>
        <p:origin x="-159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A2B6AAB-9968-4BB5-809E-18CBE5765E67}" type="datetimeFigureOut">
              <a:rPr lang="ar-LY" smtClean="0"/>
              <a:pPr/>
              <a:t>01/08/1441</a:t>
            </a:fld>
            <a:endParaRPr lang="ar-LY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LY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BD5EA54-2AC0-4E80-94F4-898C4071AF98}" type="slidenum">
              <a:rPr lang="ar-LY" smtClean="0"/>
              <a:pPr/>
              <a:t>‹#›</a:t>
            </a:fld>
            <a:endParaRPr lang="ar-LY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ar-IQ" dirty="0" smtClean="0"/>
              <a:t>التزامات رب العمل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blipFill>
            <a:blip r:embed="rId2" cstate="print"/>
            <a:tile tx="0" ty="0" sx="100000" sy="100000" flip="none" algn="tl"/>
          </a:blipFill>
        </p:spPr>
        <p:txBody>
          <a:bodyPr>
            <a:normAutofit fontScale="70000" lnSpcReduction="20000"/>
          </a:bodyPr>
          <a:lstStyle/>
          <a:p>
            <a:r>
              <a:rPr lang="ar-SA" dirty="0" smtClean="0"/>
              <a:t>يلتزم رب العمل </a:t>
            </a:r>
            <a:endParaRPr lang="en-US" dirty="0" smtClean="0"/>
          </a:p>
          <a:p>
            <a:r>
              <a:rPr lang="ar-SA" dirty="0" smtClean="0"/>
              <a:t>تمكين المقاول في انجاز العمل</a:t>
            </a:r>
            <a:endParaRPr lang="en-US" dirty="0" smtClean="0"/>
          </a:p>
          <a:p>
            <a:r>
              <a:rPr lang="ar-SA" dirty="0" smtClean="0"/>
              <a:t>تسلم العمل وقبوله </a:t>
            </a:r>
            <a:endParaRPr lang="en-US" dirty="0" smtClean="0"/>
          </a:p>
          <a:p>
            <a:r>
              <a:rPr lang="ar-SA" dirty="0" smtClean="0"/>
              <a:t>دفع المقابل المتفق عليه</a:t>
            </a:r>
            <a:endParaRPr lang="en-US" dirty="0" smtClean="0"/>
          </a:p>
          <a:p>
            <a:r>
              <a:rPr lang="ar-IQ" dirty="0" smtClean="0"/>
              <a:t>1 – متى أتم المقاول العمل ووضعه تحت تصرف رب العمل، وجب على هذا </a:t>
            </a:r>
            <a:r>
              <a:rPr lang="ar-IQ" dirty="0" err="1" smtClean="0"/>
              <a:t>ان</a:t>
            </a:r>
            <a:r>
              <a:rPr lang="ar-IQ" dirty="0" smtClean="0"/>
              <a:t> يبادر </a:t>
            </a:r>
            <a:r>
              <a:rPr lang="ar-IQ" dirty="0" err="1" smtClean="0"/>
              <a:t>الى</a:t>
            </a:r>
            <a:r>
              <a:rPr lang="ar-IQ" dirty="0" smtClean="0"/>
              <a:t> معاينته في اقرب وقت ممكن حسب المعتاد، وان يتسلمه </a:t>
            </a:r>
            <a:r>
              <a:rPr lang="ar-IQ" dirty="0" err="1" smtClean="0"/>
              <a:t>اذا</a:t>
            </a:r>
            <a:r>
              <a:rPr lang="ar-IQ" dirty="0" smtClean="0"/>
              <a:t> اقتضى الحال في مدة وجيزة. فإذا امتنع دون سبب مشروع عن المعاينة </a:t>
            </a:r>
            <a:r>
              <a:rPr lang="ar-IQ" dirty="0" err="1" smtClean="0"/>
              <a:t>او</a:t>
            </a:r>
            <a:r>
              <a:rPr lang="ar-IQ" dirty="0" smtClean="0"/>
              <a:t> التسلم رغم دعوته </a:t>
            </a:r>
            <a:r>
              <a:rPr lang="ar-IQ" dirty="0" err="1" smtClean="0"/>
              <a:t>الى</a:t>
            </a:r>
            <a:r>
              <a:rPr lang="ar-IQ" dirty="0" smtClean="0"/>
              <a:t> ذلك بإنذار رسمي، اعتبر </a:t>
            </a:r>
            <a:r>
              <a:rPr lang="ar-IQ" dirty="0" err="1" smtClean="0"/>
              <a:t>ان</a:t>
            </a:r>
            <a:r>
              <a:rPr lang="ar-IQ" dirty="0" smtClean="0"/>
              <a:t> العمل قد سلم </a:t>
            </a:r>
            <a:r>
              <a:rPr lang="ar-IQ" dirty="0" err="1" smtClean="0"/>
              <a:t>اليه</a:t>
            </a:r>
            <a:r>
              <a:rPr lang="ar-IQ" dirty="0" smtClean="0"/>
              <a:t>. </a:t>
            </a:r>
            <a:endParaRPr lang="en-US" dirty="0" smtClean="0"/>
          </a:p>
          <a:p>
            <a:r>
              <a:rPr lang="ar-IQ" dirty="0" smtClean="0"/>
              <a:t>2 – ولرب العمل </a:t>
            </a:r>
            <a:r>
              <a:rPr lang="ar-IQ" dirty="0" err="1" smtClean="0"/>
              <a:t>ان</a:t>
            </a:r>
            <a:r>
              <a:rPr lang="ar-IQ" dirty="0" smtClean="0"/>
              <a:t> يمتنع عن تسلمه </a:t>
            </a:r>
            <a:r>
              <a:rPr lang="ar-IQ" dirty="0" err="1" smtClean="0"/>
              <a:t>اذا</a:t>
            </a:r>
            <a:r>
              <a:rPr lang="ar-IQ" dirty="0" smtClean="0"/>
              <a:t> كان المقاول قد خالف ما ورد في العقد من الشروط </a:t>
            </a:r>
            <a:r>
              <a:rPr lang="ar-IQ" dirty="0" err="1" smtClean="0"/>
              <a:t>او</a:t>
            </a:r>
            <a:r>
              <a:rPr lang="ar-IQ" dirty="0" smtClean="0"/>
              <a:t> ما تقضي له </a:t>
            </a:r>
            <a:r>
              <a:rPr lang="ar-IQ" dirty="0" err="1" smtClean="0"/>
              <a:t>اصول</a:t>
            </a:r>
            <a:r>
              <a:rPr lang="ar-IQ" dirty="0" smtClean="0"/>
              <a:t> الفن في هذا النوع من العمل </a:t>
            </a:r>
            <a:r>
              <a:rPr lang="ar-IQ" dirty="0" err="1" smtClean="0"/>
              <a:t>الى</a:t>
            </a:r>
            <a:r>
              <a:rPr lang="ar-IQ" dirty="0" smtClean="0"/>
              <a:t> حد لا يستطيع معه </a:t>
            </a:r>
            <a:r>
              <a:rPr lang="ar-IQ" dirty="0" err="1" smtClean="0"/>
              <a:t>ان</a:t>
            </a:r>
            <a:r>
              <a:rPr lang="ar-IQ" dirty="0" smtClean="0"/>
              <a:t> يستعمله </a:t>
            </a:r>
            <a:r>
              <a:rPr lang="ar-IQ" dirty="0" err="1" smtClean="0"/>
              <a:t>او</a:t>
            </a:r>
            <a:r>
              <a:rPr lang="ar-IQ" dirty="0" smtClean="0"/>
              <a:t> لا يصح عدلاً </a:t>
            </a:r>
            <a:r>
              <a:rPr lang="ar-IQ" dirty="0" err="1" smtClean="0"/>
              <a:t>ان</a:t>
            </a:r>
            <a:r>
              <a:rPr lang="ar-IQ" dirty="0" smtClean="0"/>
              <a:t> يجبر على قبوله فإذا لم تبلغ المخالفة هذا الحد من الجسامة فليس لرب العمل </a:t>
            </a:r>
            <a:r>
              <a:rPr lang="ar-IQ" dirty="0" err="1" smtClean="0"/>
              <a:t>ان</a:t>
            </a:r>
            <a:r>
              <a:rPr lang="ar-IQ" dirty="0" smtClean="0"/>
              <a:t> يطلب تخفيض الثمن بما يتناسب مع </a:t>
            </a:r>
            <a:r>
              <a:rPr lang="ar-IQ" dirty="0" err="1" smtClean="0"/>
              <a:t>اهمية</a:t>
            </a:r>
            <a:r>
              <a:rPr lang="ar-IQ" dirty="0" smtClean="0"/>
              <a:t> المخالفة. </a:t>
            </a:r>
            <a:endParaRPr lang="en-US" dirty="0" smtClean="0"/>
          </a:p>
          <a:p>
            <a:r>
              <a:rPr lang="ar-IQ" dirty="0" smtClean="0"/>
              <a:t>3 – </a:t>
            </a:r>
            <a:r>
              <a:rPr lang="ar-IQ" dirty="0" err="1" smtClean="0"/>
              <a:t>واذا</a:t>
            </a:r>
            <a:r>
              <a:rPr lang="ar-IQ" dirty="0" smtClean="0"/>
              <a:t> كان العمل يمكن </a:t>
            </a:r>
            <a:r>
              <a:rPr lang="ar-IQ" dirty="0" err="1" smtClean="0"/>
              <a:t>اصلاحه</a:t>
            </a:r>
            <a:r>
              <a:rPr lang="ar-IQ" dirty="0" smtClean="0"/>
              <a:t> دون نفقات باهظة جاز لرب العمل </a:t>
            </a:r>
            <a:r>
              <a:rPr lang="ar-IQ" dirty="0" err="1" smtClean="0"/>
              <a:t>ان</a:t>
            </a:r>
            <a:r>
              <a:rPr lang="ar-IQ" dirty="0" smtClean="0"/>
              <a:t> يلزم المقاول </a:t>
            </a:r>
            <a:r>
              <a:rPr lang="ar-IQ" dirty="0" err="1" smtClean="0"/>
              <a:t>بالاصلاح</a:t>
            </a:r>
            <a:r>
              <a:rPr lang="ar-IQ" dirty="0" smtClean="0"/>
              <a:t> في اجل مناسب يحدده، وجاز للمقاول </a:t>
            </a:r>
            <a:r>
              <a:rPr lang="ar-IQ" dirty="0" err="1" smtClean="0"/>
              <a:t>ان</a:t>
            </a:r>
            <a:r>
              <a:rPr lang="ar-IQ" dirty="0" smtClean="0"/>
              <a:t> يقوم </a:t>
            </a:r>
            <a:r>
              <a:rPr lang="ar-IQ" dirty="0" err="1" smtClean="0"/>
              <a:t>بالاصلاح</a:t>
            </a:r>
            <a:r>
              <a:rPr lang="ar-IQ" dirty="0" smtClean="0"/>
              <a:t> في مدة مناسبة </a:t>
            </a:r>
            <a:r>
              <a:rPr lang="ar-IQ" dirty="0" err="1" smtClean="0"/>
              <a:t>اذا</a:t>
            </a:r>
            <a:r>
              <a:rPr lang="ar-IQ" dirty="0" smtClean="0"/>
              <a:t> كان هذا لا يسبب لرب العمل </a:t>
            </a:r>
            <a:r>
              <a:rPr lang="ar-IQ" dirty="0" err="1" smtClean="0"/>
              <a:t>اضراراً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نفقات باهظة.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IQ" dirty="0" smtClean="0"/>
              <a:t>مادة 874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كان العمل مكوناًَ من </a:t>
            </a:r>
            <a:r>
              <a:rPr lang="ar-IQ" dirty="0" err="1" smtClean="0"/>
              <a:t>اجزاء</a:t>
            </a:r>
            <a:r>
              <a:rPr lang="ar-IQ" dirty="0" smtClean="0"/>
              <a:t> متميزة </a:t>
            </a:r>
            <a:r>
              <a:rPr lang="ar-IQ" dirty="0" err="1" smtClean="0"/>
              <a:t>او</a:t>
            </a:r>
            <a:r>
              <a:rPr lang="ar-IQ" dirty="0" smtClean="0"/>
              <a:t> كان الثمن محدداً بسعر الوحدة، جاز لكل من المتعاقدين </a:t>
            </a:r>
            <a:r>
              <a:rPr lang="ar-IQ" dirty="0" err="1" smtClean="0"/>
              <a:t>ان</a:t>
            </a:r>
            <a:r>
              <a:rPr lang="ar-IQ" dirty="0" smtClean="0"/>
              <a:t> يطلب </a:t>
            </a:r>
            <a:r>
              <a:rPr lang="ar-IQ" dirty="0" err="1" smtClean="0"/>
              <a:t>اجراء</a:t>
            </a:r>
            <a:r>
              <a:rPr lang="ar-IQ" dirty="0" smtClean="0"/>
              <a:t> معينة عقب انجاز كل جزء </a:t>
            </a:r>
            <a:r>
              <a:rPr lang="ar-IQ" dirty="0" err="1" smtClean="0"/>
              <a:t>او</a:t>
            </a:r>
            <a:r>
              <a:rPr lang="ar-IQ" dirty="0" smtClean="0"/>
              <a:t> عقب انجاز قسم من العمل يكون ذا </a:t>
            </a:r>
            <a:r>
              <a:rPr lang="ar-IQ" dirty="0" err="1" smtClean="0"/>
              <a:t>اهمية</a:t>
            </a:r>
            <a:r>
              <a:rPr lang="ar-IQ" dirty="0" smtClean="0"/>
              <a:t> كافية بالنسبة للعمل في جملته ويجوز للمقاول في هذه الحالة </a:t>
            </a:r>
            <a:r>
              <a:rPr lang="ar-IQ" dirty="0" err="1" smtClean="0"/>
              <a:t>ان</a:t>
            </a:r>
            <a:r>
              <a:rPr lang="ar-IQ" dirty="0" smtClean="0"/>
              <a:t> يستوفي من الثمن بقدر ما </a:t>
            </a:r>
            <a:r>
              <a:rPr lang="ar-IQ" dirty="0" err="1" smtClean="0"/>
              <a:t>انجز</a:t>
            </a:r>
            <a:r>
              <a:rPr lang="ar-IQ" dirty="0" smtClean="0"/>
              <a:t> من العمل. </a:t>
            </a:r>
            <a:endParaRPr lang="en-US" dirty="0" smtClean="0"/>
          </a:p>
          <a:p>
            <a:r>
              <a:rPr lang="ar-IQ" dirty="0" smtClean="0"/>
              <a:t>2 – ويفترض فيما دفع ثمنه </a:t>
            </a:r>
            <a:r>
              <a:rPr lang="ar-IQ" dirty="0" err="1" smtClean="0"/>
              <a:t>ان</a:t>
            </a:r>
            <a:r>
              <a:rPr lang="ar-IQ" dirty="0" smtClean="0"/>
              <a:t> معاينته قد تمت، ما لم يتبين </a:t>
            </a:r>
            <a:r>
              <a:rPr lang="ar-IQ" dirty="0" err="1" smtClean="0"/>
              <a:t>ان</a:t>
            </a:r>
            <a:r>
              <a:rPr lang="ar-IQ" dirty="0" smtClean="0"/>
              <a:t> الدفع لم يكن </a:t>
            </a:r>
            <a:r>
              <a:rPr lang="ar-IQ" dirty="0" err="1" smtClean="0"/>
              <a:t>الا</a:t>
            </a:r>
            <a:r>
              <a:rPr lang="ar-IQ" dirty="0" smtClean="0"/>
              <a:t> تحت الحساب.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مادة 875 </a:t>
            </a:r>
            <a:endParaRPr lang="en-US" dirty="0" smtClean="0"/>
          </a:p>
          <a:p>
            <a:r>
              <a:rPr lang="ar-IQ" dirty="0" smtClean="0"/>
              <a:t>1 – متى تم تسلم العمل فعلاً </a:t>
            </a:r>
            <a:r>
              <a:rPr lang="ar-IQ" dirty="0" err="1" smtClean="0"/>
              <a:t>او</a:t>
            </a:r>
            <a:r>
              <a:rPr lang="ar-IQ" dirty="0" smtClean="0"/>
              <a:t> حكماً ارتفعت مسؤولية المقاول عما يكون ظاهراً فيه من عيب وعن مخالفته لما كان عليه الاتفاق. </a:t>
            </a:r>
            <a:endParaRPr lang="en-US" dirty="0" smtClean="0"/>
          </a:p>
          <a:p>
            <a:r>
              <a:rPr lang="ar-IQ" dirty="0" smtClean="0"/>
              <a:t>2 – </a:t>
            </a:r>
            <a:r>
              <a:rPr lang="ar-IQ" dirty="0" err="1" smtClean="0"/>
              <a:t>اما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كانت العيوب خفية </a:t>
            </a:r>
            <a:r>
              <a:rPr lang="ar-IQ" dirty="0" err="1" smtClean="0"/>
              <a:t>او</a:t>
            </a:r>
            <a:r>
              <a:rPr lang="ar-IQ" dirty="0" smtClean="0"/>
              <a:t> كانت المخالفة غير ظاهرة ولم يلحظها رب العمل وقت التسليم بل كشفها بعد ذلك، وجب عليه </a:t>
            </a:r>
            <a:r>
              <a:rPr lang="ar-IQ" dirty="0" err="1" smtClean="0"/>
              <a:t>ان</a:t>
            </a:r>
            <a:r>
              <a:rPr lang="ar-IQ" dirty="0" smtClean="0"/>
              <a:t> يخبر المقاول بها بمجرد كشفها </a:t>
            </a:r>
            <a:r>
              <a:rPr lang="ar-IQ" dirty="0" err="1" smtClean="0"/>
              <a:t>والا</a:t>
            </a:r>
            <a:r>
              <a:rPr lang="ar-IQ" dirty="0" smtClean="0"/>
              <a:t> اعتبر انه قد قبل العمل. </a:t>
            </a:r>
            <a:endParaRPr lang="en-US" dirty="0" smtClean="0"/>
          </a:p>
          <a:p>
            <a:r>
              <a:rPr lang="ar-IQ" dirty="0" smtClean="0"/>
              <a:t>مادة 876 </a:t>
            </a:r>
            <a:endParaRPr lang="en-US" dirty="0" smtClean="0"/>
          </a:p>
          <a:p>
            <a:r>
              <a:rPr lang="ar-IQ" dirty="0" smtClean="0"/>
              <a:t>يستحق دفع </a:t>
            </a:r>
            <a:r>
              <a:rPr lang="ar-IQ" dirty="0" err="1" smtClean="0"/>
              <a:t>الاجرة</a:t>
            </a:r>
            <a:r>
              <a:rPr lang="ar-IQ" dirty="0" smtClean="0"/>
              <a:t> عند تسلم العمل،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قضى الاتفاق </a:t>
            </a:r>
            <a:r>
              <a:rPr lang="ar-IQ" dirty="0" err="1" smtClean="0"/>
              <a:t>او</a:t>
            </a:r>
            <a:r>
              <a:rPr lang="ar-IQ" dirty="0" smtClean="0"/>
              <a:t> العرف بغير ذلك مع مراعاة </a:t>
            </a:r>
            <a:r>
              <a:rPr lang="ar-IQ" dirty="0" err="1" smtClean="0"/>
              <a:t>احكام</a:t>
            </a:r>
            <a:r>
              <a:rPr lang="ar-IQ" dirty="0" smtClean="0"/>
              <a:t> المادة 874.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877 </a:t>
            </a:r>
            <a:endParaRPr lang="en-US" dirty="0" smtClean="0"/>
          </a:p>
          <a:p>
            <a:r>
              <a:rPr lang="ar-IQ" dirty="0" err="1" smtClean="0"/>
              <a:t>اذا</a:t>
            </a:r>
            <a:r>
              <a:rPr lang="ar-IQ" dirty="0" smtClean="0"/>
              <a:t> ابرم العقد بأجرة حددت جزافاً على </a:t>
            </a:r>
            <a:r>
              <a:rPr lang="ar-IQ" dirty="0" err="1" smtClean="0"/>
              <a:t>اساس</a:t>
            </a:r>
            <a:r>
              <a:rPr lang="ar-IQ" dirty="0" smtClean="0"/>
              <a:t> تصميم اتفق عليه مع رب العمل، فليس للمقاول </a:t>
            </a:r>
            <a:r>
              <a:rPr lang="ar-IQ" dirty="0" err="1" smtClean="0"/>
              <a:t>ان</a:t>
            </a:r>
            <a:r>
              <a:rPr lang="ar-IQ" dirty="0" smtClean="0"/>
              <a:t> يطالب بأية زيادة في </a:t>
            </a:r>
            <a:r>
              <a:rPr lang="ar-IQ" dirty="0" err="1" smtClean="0"/>
              <a:t>الاجرة</a:t>
            </a:r>
            <a:r>
              <a:rPr lang="ar-IQ" dirty="0" smtClean="0"/>
              <a:t> حتى لو حدث في هذا التصميم تعديل </a:t>
            </a:r>
            <a:r>
              <a:rPr lang="ar-IQ" dirty="0" err="1" smtClean="0"/>
              <a:t>او</a:t>
            </a:r>
            <a:r>
              <a:rPr lang="ar-IQ" dirty="0" smtClean="0"/>
              <a:t> </a:t>
            </a:r>
            <a:r>
              <a:rPr lang="ar-IQ" dirty="0" err="1" smtClean="0"/>
              <a:t>اضافة</a:t>
            </a:r>
            <a:r>
              <a:rPr lang="ar-IQ" dirty="0" smtClean="0"/>
              <a:t>،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ان</a:t>
            </a:r>
            <a:r>
              <a:rPr lang="ar-IQ" dirty="0" smtClean="0"/>
              <a:t> يكون ذلك راجعاً </a:t>
            </a:r>
            <a:r>
              <a:rPr lang="ar-IQ" dirty="0" err="1" smtClean="0"/>
              <a:t>الى</a:t>
            </a:r>
            <a:r>
              <a:rPr lang="ar-IQ" dirty="0" smtClean="0"/>
              <a:t> خطأ من رب العمل </a:t>
            </a:r>
            <a:r>
              <a:rPr lang="ar-IQ" dirty="0" err="1" smtClean="0"/>
              <a:t>او</a:t>
            </a:r>
            <a:r>
              <a:rPr lang="ar-IQ" dirty="0" smtClean="0"/>
              <a:t> يكون مأذوناً منه وقد اتفق، مع المقاول على </a:t>
            </a:r>
            <a:r>
              <a:rPr lang="ar-IQ" dirty="0" err="1" smtClean="0"/>
              <a:t>اجرته</a:t>
            </a:r>
            <a:r>
              <a:rPr lang="ar-IQ" dirty="0" smtClean="0"/>
              <a:t> ويجب </a:t>
            </a:r>
            <a:r>
              <a:rPr lang="ar-IQ" dirty="0" err="1" smtClean="0"/>
              <a:t>ان</a:t>
            </a:r>
            <a:r>
              <a:rPr lang="ar-IQ" dirty="0" smtClean="0"/>
              <a:t> يحصل هذا الاتفاق كتابة </a:t>
            </a:r>
            <a:r>
              <a:rPr lang="ar-IQ" dirty="0" err="1" smtClean="0"/>
              <a:t>الا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كان العقد </a:t>
            </a:r>
            <a:r>
              <a:rPr lang="ar-IQ" dirty="0" err="1" smtClean="0"/>
              <a:t>الاصلي</a:t>
            </a:r>
            <a:r>
              <a:rPr lang="ar-IQ" dirty="0" smtClean="0"/>
              <a:t> ذاته قد اتفق عليه مشافهة.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ar-IQ" dirty="0" smtClean="0"/>
              <a:t>مادة 878 </a:t>
            </a:r>
            <a:endParaRPr lang="en-US" dirty="0" smtClean="0"/>
          </a:p>
          <a:p>
            <a:r>
              <a:rPr lang="ar-IQ" dirty="0" smtClean="0"/>
              <a:t>ليس للقوال </a:t>
            </a:r>
            <a:r>
              <a:rPr lang="ar-IQ" dirty="0" err="1" smtClean="0"/>
              <a:t>اذا</a:t>
            </a:r>
            <a:r>
              <a:rPr lang="ar-IQ" dirty="0" smtClean="0"/>
              <a:t> ارتفعت </a:t>
            </a:r>
            <a:r>
              <a:rPr lang="ar-IQ" dirty="0" err="1" smtClean="0"/>
              <a:t>اسعار</a:t>
            </a:r>
            <a:r>
              <a:rPr lang="ar-IQ" dirty="0" smtClean="0"/>
              <a:t> المواد </a:t>
            </a:r>
            <a:r>
              <a:rPr lang="ar-IQ" dirty="0" err="1" smtClean="0"/>
              <a:t>الاولية</a:t>
            </a:r>
            <a:r>
              <a:rPr lang="ar-IQ" dirty="0" smtClean="0"/>
              <a:t> </a:t>
            </a:r>
            <a:r>
              <a:rPr lang="ar-IQ" dirty="0" err="1" smtClean="0"/>
              <a:t>واجور</a:t>
            </a:r>
            <a:r>
              <a:rPr lang="ar-IQ" dirty="0" smtClean="0"/>
              <a:t> </a:t>
            </a:r>
            <a:r>
              <a:rPr lang="ar-IQ" dirty="0" err="1" smtClean="0"/>
              <a:t>الايدي</a:t>
            </a:r>
            <a:r>
              <a:rPr lang="ar-IQ" dirty="0" smtClean="0"/>
              <a:t> العاملة </a:t>
            </a:r>
            <a:r>
              <a:rPr lang="ar-IQ" dirty="0" err="1" smtClean="0"/>
              <a:t>ان</a:t>
            </a:r>
            <a:r>
              <a:rPr lang="ar-IQ" dirty="0" smtClean="0"/>
              <a:t> يستند </a:t>
            </a:r>
            <a:r>
              <a:rPr lang="ar-IQ" dirty="0" err="1" smtClean="0"/>
              <a:t>الى</a:t>
            </a:r>
            <a:r>
              <a:rPr lang="ar-IQ" dirty="0" smtClean="0"/>
              <a:t> ذلك ليطلب زيادة في </a:t>
            </a:r>
            <a:r>
              <a:rPr lang="ar-IQ" dirty="0" err="1" smtClean="0"/>
              <a:t>الاجرة</a:t>
            </a:r>
            <a:r>
              <a:rPr lang="ar-IQ" dirty="0" smtClean="0"/>
              <a:t> حتى لو بلغ هذا الارتفاع حداً يجعل تنفيذ العقد عسيراً، على انه </a:t>
            </a:r>
            <a:r>
              <a:rPr lang="ar-IQ" dirty="0" err="1" smtClean="0"/>
              <a:t>اذا</a:t>
            </a:r>
            <a:r>
              <a:rPr lang="ar-IQ" dirty="0" smtClean="0"/>
              <a:t> انهار التوازن الاقتصادي بين التزامات كل من رب العمل والمقاول انهياراً تاماً بسبب حوادث لم تكن في الحسبان وقت التعاقد وانعدم بذلك </a:t>
            </a:r>
            <a:r>
              <a:rPr lang="ar-IQ" dirty="0" err="1" smtClean="0"/>
              <a:t>الاساس</a:t>
            </a:r>
            <a:r>
              <a:rPr lang="ar-IQ" dirty="0" smtClean="0"/>
              <a:t> الذي قام عليه التقدير المالي لعقد المقاولة، جاز للمحكمة </a:t>
            </a:r>
            <a:r>
              <a:rPr lang="ar-IQ" dirty="0" err="1" smtClean="0"/>
              <a:t>ان</a:t>
            </a:r>
            <a:r>
              <a:rPr lang="ar-IQ" dirty="0" smtClean="0"/>
              <a:t> تقضي بزيادة في </a:t>
            </a:r>
            <a:r>
              <a:rPr lang="ar-IQ" dirty="0" err="1" smtClean="0"/>
              <a:t>الاجرة</a:t>
            </a:r>
            <a:r>
              <a:rPr lang="ar-IQ" dirty="0" smtClean="0"/>
              <a:t> </a:t>
            </a:r>
            <a:r>
              <a:rPr lang="ar-IQ" dirty="0" err="1" smtClean="0"/>
              <a:t>او</a:t>
            </a:r>
            <a:r>
              <a:rPr lang="ar-IQ" dirty="0" smtClean="0"/>
              <a:t> فسخ العقد.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879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ابرم العقد على </a:t>
            </a:r>
            <a:r>
              <a:rPr lang="ar-IQ" dirty="0" err="1" smtClean="0"/>
              <a:t>اساس</a:t>
            </a:r>
            <a:r>
              <a:rPr lang="ar-IQ" dirty="0" smtClean="0"/>
              <a:t> مقايسة بسعر الوحدة وتبين في </a:t>
            </a:r>
            <a:r>
              <a:rPr lang="ar-IQ" dirty="0" err="1" smtClean="0"/>
              <a:t>اثناء</a:t>
            </a:r>
            <a:r>
              <a:rPr lang="ar-IQ" dirty="0" smtClean="0"/>
              <a:t> العمل انه من الضروري لتنفيذ التصميم المتفق عليه مجاوزة المصروفات المقدرة في المقايسة مجاوزة محسوسة، وجب على المقاول </a:t>
            </a:r>
            <a:r>
              <a:rPr lang="ar-IQ" dirty="0" err="1" smtClean="0"/>
              <a:t>ان</a:t>
            </a:r>
            <a:r>
              <a:rPr lang="ar-IQ" dirty="0" smtClean="0"/>
              <a:t> يخبر في الحال رب العمل مبيناً مقدار ما يتوقعه من المصروفات، فان لم يفعل سقط حقه في استرداد ما جاوز به قيمة المقايسة من نفقات. </a:t>
            </a:r>
            <a:endParaRPr lang="en-US" dirty="0" smtClean="0"/>
          </a:p>
          <a:p>
            <a:r>
              <a:rPr lang="ar-IQ" dirty="0" smtClean="0"/>
              <a:t>2 – فإذا كانت المجاوزة التي يقتضيها تنفيذ التصميم جسيمة، جاز لرب العمل </a:t>
            </a:r>
            <a:r>
              <a:rPr lang="ar-IQ" dirty="0" err="1" smtClean="0"/>
              <a:t>ان</a:t>
            </a:r>
            <a:r>
              <a:rPr lang="ar-IQ" dirty="0" smtClean="0"/>
              <a:t> يتحلل من العقد، فإذا </a:t>
            </a:r>
            <a:r>
              <a:rPr lang="ar-IQ" dirty="0" err="1" smtClean="0"/>
              <a:t>اراد</a:t>
            </a:r>
            <a:r>
              <a:rPr lang="ar-IQ" dirty="0" smtClean="0"/>
              <a:t> التحلل وجب </a:t>
            </a:r>
            <a:r>
              <a:rPr lang="ar-IQ" dirty="0" err="1" smtClean="0"/>
              <a:t>ان</a:t>
            </a:r>
            <a:r>
              <a:rPr lang="ar-IQ" dirty="0" smtClean="0"/>
              <a:t> يبادر به دون </a:t>
            </a:r>
            <a:r>
              <a:rPr lang="ar-IQ" dirty="0" err="1" smtClean="0"/>
              <a:t>ابطاء</a:t>
            </a:r>
            <a:r>
              <a:rPr lang="ar-IQ" dirty="0" smtClean="0"/>
              <a:t> مع تعويض المقاول عن جميع ما </a:t>
            </a:r>
            <a:r>
              <a:rPr lang="ar-IQ" dirty="0" err="1" smtClean="0"/>
              <a:t>انفقه</a:t>
            </a:r>
            <a:r>
              <a:rPr lang="ar-IQ" dirty="0" smtClean="0"/>
              <a:t> من المصروفات وما </a:t>
            </a:r>
            <a:r>
              <a:rPr lang="ar-IQ" dirty="0" err="1" smtClean="0"/>
              <a:t>انجزه</a:t>
            </a:r>
            <a:r>
              <a:rPr lang="ar-IQ" dirty="0" smtClean="0"/>
              <a:t> من </a:t>
            </a:r>
            <a:r>
              <a:rPr lang="ar-IQ" dirty="0" err="1" smtClean="0"/>
              <a:t>الاعمال</a:t>
            </a:r>
            <a:r>
              <a:rPr lang="ar-IQ" dirty="0" smtClean="0"/>
              <a:t> دون ما كان يستطيع كسبه لو انه </a:t>
            </a:r>
            <a:r>
              <a:rPr lang="ar-IQ" dirty="0" err="1" smtClean="0"/>
              <a:t>اتم</a:t>
            </a:r>
            <a:r>
              <a:rPr lang="ar-IQ" dirty="0" smtClean="0"/>
              <a:t> العمل.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LY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ar-IQ" dirty="0" smtClean="0"/>
              <a:t>مادة 880 </a:t>
            </a:r>
            <a:endParaRPr lang="en-US" dirty="0" smtClean="0"/>
          </a:p>
          <a:p>
            <a:r>
              <a:rPr lang="ar-IQ" dirty="0" smtClean="0"/>
              <a:t>1 – </a:t>
            </a:r>
            <a:r>
              <a:rPr lang="ar-IQ" dirty="0" err="1" smtClean="0"/>
              <a:t>اذا</a:t>
            </a:r>
            <a:r>
              <a:rPr lang="ar-IQ" dirty="0" smtClean="0"/>
              <a:t> لم تحدد </a:t>
            </a:r>
            <a:r>
              <a:rPr lang="ar-IQ" dirty="0" err="1" smtClean="0"/>
              <a:t>الاجرة</a:t>
            </a:r>
            <a:r>
              <a:rPr lang="ar-IQ" dirty="0" smtClean="0"/>
              <a:t> سلفاً </a:t>
            </a:r>
            <a:r>
              <a:rPr lang="ar-IQ" dirty="0" err="1" smtClean="0"/>
              <a:t>او</a:t>
            </a:r>
            <a:r>
              <a:rPr lang="ar-IQ" dirty="0" smtClean="0"/>
              <a:t> حددت على وجه تقريبي، وجب الرجوع في تحديدها </a:t>
            </a:r>
            <a:r>
              <a:rPr lang="ar-IQ" dirty="0" err="1" smtClean="0"/>
              <a:t>الى</a:t>
            </a:r>
            <a:r>
              <a:rPr lang="ar-IQ" dirty="0" smtClean="0"/>
              <a:t> قيمة العمل ونفقات المقاول. </a:t>
            </a:r>
            <a:endParaRPr lang="en-US" dirty="0" smtClean="0"/>
          </a:p>
          <a:p>
            <a:r>
              <a:rPr lang="ar-IQ" dirty="0" smtClean="0"/>
              <a:t>2 – ويجب اعتبار </a:t>
            </a:r>
            <a:r>
              <a:rPr lang="ar-IQ" dirty="0" err="1" smtClean="0"/>
              <a:t>ان</a:t>
            </a:r>
            <a:r>
              <a:rPr lang="ar-IQ" dirty="0" smtClean="0"/>
              <a:t> هناك اتفاقاً ضمنياً على وجوب </a:t>
            </a:r>
            <a:r>
              <a:rPr lang="ar-IQ" dirty="0" err="1" smtClean="0"/>
              <a:t>الاجر</a:t>
            </a:r>
            <a:r>
              <a:rPr lang="ar-IQ" dirty="0" smtClean="0"/>
              <a:t> </a:t>
            </a:r>
            <a:r>
              <a:rPr lang="ar-IQ" dirty="0" err="1" smtClean="0"/>
              <a:t>اذا</a:t>
            </a:r>
            <a:r>
              <a:rPr lang="ar-IQ" dirty="0" smtClean="0"/>
              <a:t> تبين من الظرف </a:t>
            </a:r>
            <a:r>
              <a:rPr lang="ar-IQ" dirty="0" err="1" smtClean="0"/>
              <a:t>ان</a:t>
            </a:r>
            <a:r>
              <a:rPr lang="ar-IQ" dirty="0" smtClean="0"/>
              <a:t> الشيء </a:t>
            </a:r>
            <a:r>
              <a:rPr lang="ar-IQ" dirty="0" err="1" smtClean="0"/>
              <a:t>او</a:t>
            </a:r>
            <a:r>
              <a:rPr lang="ar-IQ" dirty="0" smtClean="0"/>
              <a:t> العمل الموصي به ما كان ليؤدي </a:t>
            </a:r>
            <a:r>
              <a:rPr lang="ar-IQ" dirty="0" err="1" smtClean="0"/>
              <a:t>الا</a:t>
            </a:r>
            <a:r>
              <a:rPr lang="ar-IQ" dirty="0" smtClean="0"/>
              <a:t> لقاء اجر يقابله. </a:t>
            </a:r>
            <a:endParaRPr lang="en-US" dirty="0" smtClean="0"/>
          </a:p>
          <a:p>
            <a:r>
              <a:rPr lang="ar-IQ" dirty="0" smtClean="0"/>
              <a:t> </a:t>
            </a:r>
            <a:endParaRPr lang="en-US" dirty="0" smtClean="0"/>
          </a:p>
          <a:p>
            <a:r>
              <a:rPr lang="ar-IQ" dirty="0" smtClean="0"/>
              <a:t>مادة 881 </a:t>
            </a:r>
            <a:endParaRPr lang="en-US" dirty="0" smtClean="0"/>
          </a:p>
          <a:p>
            <a:r>
              <a:rPr lang="ar-IQ" dirty="0" smtClean="0"/>
              <a:t>1 – يستحق المهندس المعماري </a:t>
            </a:r>
            <a:r>
              <a:rPr lang="ar-IQ" dirty="0" err="1" smtClean="0"/>
              <a:t>اجراً</a:t>
            </a:r>
            <a:r>
              <a:rPr lang="ar-IQ" dirty="0" smtClean="0"/>
              <a:t> مستقلاً عن وضع التصميم وعمل المقايسة وآخر عن </a:t>
            </a:r>
            <a:r>
              <a:rPr lang="ar-IQ" dirty="0" err="1" smtClean="0"/>
              <a:t>ادارة</a:t>
            </a:r>
            <a:r>
              <a:rPr lang="ar-IQ" dirty="0" smtClean="0"/>
              <a:t> </a:t>
            </a:r>
            <a:r>
              <a:rPr lang="ar-IQ" dirty="0" err="1" smtClean="0"/>
              <a:t>الاعمال</a:t>
            </a:r>
            <a:r>
              <a:rPr lang="ar-IQ" dirty="0" smtClean="0"/>
              <a:t>، فذا لم يحدد العقد هذه </a:t>
            </a:r>
            <a:r>
              <a:rPr lang="ar-IQ" dirty="0" err="1" smtClean="0"/>
              <a:t>الاجور</a:t>
            </a:r>
            <a:r>
              <a:rPr lang="ar-IQ" dirty="0" smtClean="0"/>
              <a:t> وجب تقديرها وفقاً للعرف الجاري. </a:t>
            </a:r>
            <a:endParaRPr lang="en-US" dirty="0" smtClean="0"/>
          </a:p>
          <a:p>
            <a:r>
              <a:rPr lang="ar-IQ" dirty="0" smtClean="0"/>
              <a:t>2 – غير انه </a:t>
            </a:r>
            <a:r>
              <a:rPr lang="ar-IQ" dirty="0" err="1" smtClean="0"/>
              <a:t>اذا</a:t>
            </a:r>
            <a:r>
              <a:rPr lang="ar-IQ" dirty="0" smtClean="0"/>
              <a:t> لم يتم العمل بمقتضى التصميم الذي وضعه المهندس وجب تقدير </a:t>
            </a:r>
            <a:r>
              <a:rPr lang="ar-IQ" dirty="0" err="1" smtClean="0"/>
              <a:t>الاجرة</a:t>
            </a:r>
            <a:r>
              <a:rPr lang="ar-IQ" dirty="0" smtClean="0"/>
              <a:t> بحسب الزمن الذي وضع التصميم، مع مراعاة طبيعة العمل. </a:t>
            </a:r>
            <a:endParaRPr lang="en-US" dirty="0" smtClean="0"/>
          </a:p>
          <a:p>
            <a:endParaRPr lang="ar-LY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9</TotalTime>
  <Words>483</Words>
  <Application>Microsoft Office PowerPoint</Application>
  <PresentationFormat>On-screen Show (4:3)</PresentationFormat>
  <Paragraphs>34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Flow</vt:lpstr>
      <vt:lpstr>التزامات رب العمل</vt:lpstr>
      <vt:lpstr>Slide 2</vt:lpstr>
      <vt:lpstr>Slide 3</vt:lpstr>
      <vt:lpstr>Slide 4</vt:lpstr>
      <vt:lpstr>Slide 5</vt:lpstr>
    </vt:vector>
  </TitlesOfParts>
  <Company>DamasGate.com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Hassin</dc:creator>
  <cp:lastModifiedBy>Hassin</cp:lastModifiedBy>
  <cp:revision>5</cp:revision>
  <dcterms:created xsi:type="dcterms:W3CDTF">2020-03-23T18:50:20Z</dcterms:created>
  <dcterms:modified xsi:type="dcterms:W3CDTF">2020-03-25T08:29:30Z</dcterms:modified>
</cp:coreProperties>
</file>