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المقاولة من الباطن </a:t>
            </a:r>
            <a:endParaRPr lang="ar-LY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مادة 882 </a:t>
            </a:r>
            <a:endParaRPr lang="en-US" dirty="0" smtClean="0"/>
          </a:p>
          <a:p>
            <a:r>
              <a:rPr lang="ar-IQ" dirty="0" smtClean="0"/>
              <a:t>1 – يجوز للمقاول </a:t>
            </a:r>
            <a:r>
              <a:rPr lang="ar-IQ" dirty="0" err="1" smtClean="0"/>
              <a:t>ان</a:t>
            </a:r>
            <a:r>
              <a:rPr lang="ar-IQ" dirty="0" smtClean="0"/>
              <a:t> يكل تنفيذ العمل في جملته </a:t>
            </a:r>
            <a:r>
              <a:rPr lang="ar-IQ" dirty="0" err="1" smtClean="0"/>
              <a:t>او</a:t>
            </a:r>
            <a:r>
              <a:rPr lang="ar-IQ" dirty="0" smtClean="0"/>
              <a:t> في جزء منه </a:t>
            </a:r>
            <a:r>
              <a:rPr lang="ar-IQ" dirty="0" err="1" smtClean="0"/>
              <a:t>الى</a:t>
            </a:r>
            <a:r>
              <a:rPr lang="ar-IQ" dirty="0" smtClean="0"/>
              <a:t> مقاول آخر </a:t>
            </a:r>
            <a:r>
              <a:rPr lang="ar-IQ" dirty="0" err="1" smtClean="0"/>
              <a:t>اذا</a:t>
            </a:r>
            <a:r>
              <a:rPr lang="ar-IQ" dirty="0" smtClean="0"/>
              <a:t> لم يمنعه من </a:t>
            </a:r>
            <a:r>
              <a:rPr lang="ar-IQ" dirty="0" err="1" smtClean="0"/>
              <a:t>ذلكشرط</a:t>
            </a:r>
            <a:r>
              <a:rPr lang="ar-IQ" dirty="0" smtClean="0"/>
              <a:t> في العقد </a:t>
            </a:r>
            <a:r>
              <a:rPr lang="ar-IQ" dirty="0" err="1" smtClean="0"/>
              <a:t>او</a:t>
            </a:r>
            <a:r>
              <a:rPr lang="ar-IQ" dirty="0" smtClean="0"/>
              <a:t> لم تكن طبيعة العمل مما يفترض معه قصد الركون </a:t>
            </a:r>
            <a:r>
              <a:rPr lang="ar-IQ" dirty="0" err="1" smtClean="0"/>
              <a:t>الى</a:t>
            </a:r>
            <a:r>
              <a:rPr lang="ar-IQ" dirty="0" smtClean="0"/>
              <a:t> كفايته الشخصية. </a:t>
            </a:r>
            <a:endParaRPr lang="en-US" dirty="0" smtClean="0"/>
          </a:p>
          <a:p>
            <a:r>
              <a:rPr lang="ar-IQ" dirty="0" smtClean="0"/>
              <a:t>2 – ولكنه يبقى في هذه الحالة </a:t>
            </a:r>
            <a:r>
              <a:rPr lang="ar-IQ" dirty="0" err="1" smtClean="0"/>
              <a:t>مسؤولاً</a:t>
            </a:r>
            <a:r>
              <a:rPr lang="ar-IQ" dirty="0" smtClean="0"/>
              <a:t> نحو رب العمل عن المقاول الثاني.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1 – يكون للمقاول الثاني وللعمال الذين اشتغلوا لحساب المقاول </a:t>
            </a:r>
            <a:r>
              <a:rPr lang="ar-IQ" dirty="0" err="1" smtClean="0"/>
              <a:t>الاول</a:t>
            </a:r>
            <a:r>
              <a:rPr lang="ar-IQ" dirty="0" smtClean="0"/>
              <a:t> في تنفيذ العمل حق مطالبة رب العمل مباشرة بما لهم في ذمة المقاول، بشرط </a:t>
            </a:r>
            <a:r>
              <a:rPr lang="ar-IQ" dirty="0" err="1" smtClean="0"/>
              <a:t>ان</a:t>
            </a:r>
            <a:r>
              <a:rPr lang="ar-IQ" dirty="0" smtClean="0"/>
              <a:t> لا يتجاوز القدر الذي يكون مديناً به للمقاول </a:t>
            </a:r>
            <a:r>
              <a:rPr lang="ar-IQ" dirty="0" err="1" smtClean="0"/>
              <a:t>الاصلي</a:t>
            </a:r>
            <a:r>
              <a:rPr lang="ar-IQ" dirty="0" smtClean="0"/>
              <a:t> وقت رفع الدعوى، ويكون لعمال المقاول الثاني مثل هذا الحق قبل كل من المقاول </a:t>
            </a:r>
            <a:r>
              <a:rPr lang="ar-IQ" dirty="0" err="1" smtClean="0"/>
              <a:t>الاصلي</a:t>
            </a:r>
            <a:r>
              <a:rPr lang="ar-IQ" dirty="0" smtClean="0"/>
              <a:t> ورب العمل. </a:t>
            </a:r>
            <a:endParaRPr lang="en-US" dirty="0" smtClean="0"/>
          </a:p>
          <a:p>
            <a:r>
              <a:rPr lang="ar-IQ" dirty="0" smtClean="0"/>
              <a:t>2 – ولهم في حالة توقيع الحجز من احدهم على ما تحت يد رب العمل </a:t>
            </a:r>
            <a:r>
              <a:rPr lang="ar-IQ" dirty="0" err="1" smtClean="0"/>
              <a:t>او</a:t>
            </a:r>
            <a:r>
              <a:rPr lang="ar-IQ" dirty="0" smtClean="0"/>
              <a:t> المقاول </a:t>
            </a:r>
            <a:r>
              <a:rPr lang="ar-IQ" dirty="0" err="1" smtClean="0"/>
              <a:t>الاصلي</a:t>
            </a:r>
            <a:r>
              <a:rPr lang="ar-IQ" dirty="0" smtClean="0"/>
              <a:t> امتياز على المبالغ المستحقة للمقاول </a:t>
            </a:r>
            <a:r>
              <a:rPr lang="ar-IQ" dirty="0" err="1" smtClean="0"/>
              <a:t>الاصلي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للمقاول الثاني وقت توقيع الحجز، ويكون الامتياز لكل منهم بنسبة حقه ويجوز </a:t>
            </a:r>
            <a:r>
              <a:rPr lang="ar-IQ" dirty="0" err="1" smtClean="0"/>
              <a:t>اداء</a:t>
            </a:r>
            <a:r>
              <a:rPr lang="ar-IQ" dirty="0" smtClean="0"/>
              <a:t> هذه المبالغ </a:t>
            </a:r>
            <a:r>
              <a:rPr lang="ar-IQ" dirty="0" err="1" smtClean="0"/>
              <a:t>اليهم</a:t>
            </a:r>
            <a:r>
              <a:rPr lang="ar-IQ" dirty="0" smtClean="0"/>
              <a:t> مباشرة. </a:t>
            </a:r>
            <a:endParaRPr lang="en-US" dirty="0" smtClean="0"/>
          </a:p>
          <a:p>
            <a:r>
              <a:rPr lang="ar-IQ" dirty="0" smtClean="0"/>
              <a:t>3 – وحقوق المقاول الثاني والعمال المقررة في هذه المادة، مقدمة على حقوق من يتنازل له المقاول عن حقه قبل رب العمل. </a:t>
            </a:r>
            <a:endParaRPr lang="en-US" dirty="0" smtClean="0"/>
          </a:p>
          <a:p>
            <a:r>
              <a:rPr lang="ar-IQ" dirty="0" smtClean="0"/>
              <a:t>مادة 883 </a:t>
            </a:r>
            <a:endParaRPr lang="en-US" dirty="0" smtClean="0"/>
          </a:p>
          <a:p>
            <a:r>
              <a:rPr lang="ar-IQ" dirty="0" smtClean="0"/>
              <a:t>	</a:t>
            </a:r>
            <a:endParaRPr lang="en-US" dirty="0" smtClean="0"/>
          </a:p>
          <a:p>
            <a:endParaRPr lang="ar-LY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183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المقاولة من الباطن </vt:lpstr>
      <vt:lpstr>Slide 2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4</cp:revision>
  <dcterms:created xsi:type="dcterms:W3CDTF">2020-03-23T18:50:20Z</dcterms:created>
  <dcterms:modified xsi:type="dcterms:W3CDTF">2020-03-25T08:33:00Z</dcterms:modified>
</cp:coreProperties>
</file>