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58"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9548FD7-91E3-4A82-99E1-298CB2E6E578}" type="datetimeFigureOut">
              <a:rPr lang="ar-IQ" smtClean="0"/>
              <a:t>29/07/1441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F065E0-CA90-474A-B646-5B705EC3A281}" type="slidenum">
              <a:rPr lang="ar-IQ" smtClean="0"/>
              <a:t>‹#›</a:t>
            </a:fld>
            <a:endParaRPr lang="ar-IQ"/>
          </a:p>
        </p:txBody>
      </p:sp>
    </p:spTree>
    <p:extLst>
      <p:ext uri="{BB962C8B-B14F-4D97-AF65-F5344CB8AC3E}">
        <p14:creationId xmlns:p14="http://schemas.microsoft.com/office/powerpoint/2010/main" val="1364840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9548FD7-91E3-4A82-99E1-298CB2E6E578}" type="datetimeFigureOut">
              <a:rPr lang="ar-IQ" smtClean="0"/>
              <a:t>30/07/1441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F065E0-CA90-474A-B646-5B705EC3A281}" type="slidenum">
              <a:rPr lang="ar-IQ" smtClean="0"/>
              <a:t>‹#›</a:t>
            </a:fld>
            <a:endParaRPr lang="ar-IQ"/>
          </a:p>
        </p:txBody>
      </p:sp>
    </p:spTree>
    <p:extLst>
      <p:ext uri="{BB962C8B-B14F-4D97-AF65-F5344CB8AC3E}">
        <p14:creationId xmlns:p14="http://schemas.microsoft.com/office/powerpoint/2010/main" val="2449567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9548FD7-91E3-4A82-99E1-298CB2E6E578}" type="datetimeFigureOut">
              <a:rPr lang="ar-IQ" smtClean="0"/>
              <a:t>30/07/1441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F065E0-CA90-474A-B646-5B705EC3A281}" type="slidenum">
              <a:rPr lang="ar-IQ" smtClean="0"/>
              <a:t>‹#›</a:t>
            </a:fld>
            <a:endParaRPr lang="ar-IQ"/>
          </a:p>
        </p:txBody>
      </p:sp>
    </p:spTree>
    <p:extLst>
      <p:ext uri="{BB962C8B-B14F-4D97-AF65-F5344CB8AC3E}">
        <p14:creationId xmlns:p14="http://schemas.microsoft.com/office/powerpoint/2010/main" val="252068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9548FD7-91E3-4A82-99E1-298CB2E6E578}" type="datetimeFigureOut">
              <a:rPr lang="ar-IQ" smtClean="0"/>
              <a:t>30/07/1441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F065E0-CA90-474A-B646-5B705EC3A281}" type="slidenum">
              <a:rPr lang="ar-IQ" smtClean="0"/>
              <a:t>‹#›</a:t>
            </a:fld>
            <a:endParaRPr lang="ar-IQ"/>
          </a:p>
        </p:txBody>
      </p:sp>
    </p:spTree>
    <p:extLst>
      <p:ext uri="{BB962C8B-B14F-4D97-AF65-F5344CB8AC3E}">
        <p14:creationId xmlns:p14="http://schemas.microsoft.com/office/powerpoint/2010/main" val="3575076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9548FD7-91E3-4A82-99E1-298CB2E6E578}" type="datetimeFigureOut">
              <a:rPr lang="ar-IQ" smtClean="0"/>
              <a:t>30/07/1441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EF065E0-CA90-474A-B646-5B705EC3A281}" type="slidenum">
              <a:rPr lang="ar-IQ" smtClean="0"/>
              <a:t>‹#›</a:t>
            </a:fld>
            <a:endParaRPr lang="ar-IQ"/>
          </a:p>
        </p:txBody>
      </p:sp>
    </p:spTree>
    <p:extLst>
      <p:ext uri="{BB962C8B-B14F-4D97-AF65-F5344CB8AC3E}">
        <p14:creationId xmlns:p14="http://schemas.microsoft.com/office/powerpoint/2010/main" val="3931285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9548FD7-91E3-4A82-99E1-298CB2E6E578}" type="datetimeFigureOut">
              <a:rPr lang="ar-IQ" smtClean="0"/>
              <a:t>30/07/1441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F065E0-CA90-474A-B646-5B705EC3A281}" type="slidenum">
              <a:rPr lang="ar-IQ" smtClean="0"/>
              <a:t>‹#›</a:t>
            </a:fld>
            <a:endParaRPr lang="ar-IQ"/>
          </a:p>
        </p:txBody>
      </p:sp>
    </p:spTree>
    <p:extLst>
      <p:ext uri="{BB962C8B-B14F-4D97-AF65-F5344CB8AC3E}">
        <p14:creationId xmlns:p14="http://schemas.microsoft.com/office/powerpoint/2010/main" val="150462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9548FD7-91E3-4A82-99E1-298CB2E6E578}" type="datetimeFigureOut">
              <a:rPr lang="ar-IQ" smtClean="0"/>
              <a:t>30/07/1441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EF065E0-CA90-474A-B646-5B705EC3A281}" type="slidenum">
              <a:rPr lang="ar-IQ" smtClean="0"/>
              <a:t>‹#›</a:t>
            </a:fld>
            <a:endParaRPr lang="ar-IQ"/>
          </a:p>
        </p:txBody>
      </p:sp>
    </p:spTree>
    <p:extLst>
      <p:ext uri="{BB962C8B-B14F-4D97-AF65-F5344CB8AC3E}">
        <p14:creationId xmlns:p14="http://schemas.microsoft.com/office/powerpoint/2010/main" val="153866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9548FD7-91E3-4A82-99E1-298CB2E6E578}" type="datetimeFigureOut">
              <a:rPr lang="ar-IQ" smtClean="0"/>
              <a:t>30/07/1441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EF065E0-CA90-474A-B646-5B705EC3A281}" type="slidenum">
              <a:rPr lang="ar-IQ" smtClean="0"/>
              <a:t>‹#›</a:t>
            </a:fld>
            <a:endParaRPr lang="ar-IQ"/>
          </a:p>
        </p:txBody>
      </p:sp>
    </p:spTree>
    <p:extLst>
      <p:ext uri="{BB962C8B-B14F-4D97-AF65-F5344CB8AC3E}">
        <p14:creationId xmlns:p14="http://schemas.microsoft.com/office/powerpoint/2010/main" val="3002045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548FD7-91E3-4A82-99E1-298CB2E6E578}" type="datetimeFigureOut">
              <a:rPr lang="ar-IQ" smtClean="0"/>
              <a:t>30/07/1441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EF065E0-CA90-474A-B646-5B705EC3A281}" type="slidenum">
              <a:rPr lang="ar-IQ" smtClean="0"/>
              <a:t>‹#›</a:t>
            </a:fld>
            <a:endParaRPr lang="ar-IQ"/>
          </a:p>
        </p:txBody>
      </p:sp>
    </p:spTree>
    <p:extLst>
      <p:ext uri="{BB962C8B-B14F-4D97-AF65-F5344CB8AC3E}">
        <p14:creationId xmlns:p14="http://schemas.microsoft.com/office/powerpoint/2010/main" val="1667313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548FD7-91E3-4A82-99E1-298CB2E6E578}" type="datetimeFigureOut">
              <a:rPr lang="ar-IQ" smtClean="0"/>
              <a:t>30/07/1441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F065E0-CA90-474A-B646-5B705EC3A281}" type="slidenum">
              <a:rPr lang="ar-IQ" smtClean="0"/>
              <a:t>‹#›</a:t>
            </a:fld>
            <a:endParaRPr lang="ar-IQ"/>
          </a:p>
        </p:txBody>
      </p:sp>
    </p:spTree>
    <p:extLst>
      <p:ext uri="{BB962C8B-B14F-4D97-AF65-F5344CB8AC3E}">
        <p14:creationId xmlns:p14="http://schemas.microsoft.com/office/powerpoint/2010/main" val="391974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548FD7-91E3-4A82-99E1-298CB2E6E578}" type="datetimeFigureOut">
              <a:rPr lang="ar-IQ" smtClean="0"/>
              <a:t>30/07/1441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EF065E0-CA90-474A-B646-5B705EC3A281}" type="slidenum">
              <a:rPr lang="ar-IQ" smtClean="0"/>
              <a:t>‹#›</a:t>
            </a:fld>
            <a:endParaRPr lang="ar-IQ"/>
          </a:p>
        </p:txBody>
      </p:sp>
    </p:spTree>
    <p:extLst>
      <p:ext uri="{BB962C8B-B14F-4D97-AF65-F5344CB8AC3E}">
        <p14:creationId xmlns:p14="http://schemas.microsoft.com/office/powerpoint/2010/main" val="560573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548FD7-91E3-4A82-99E1-298CB2E6E578}" type="datetimeFigureOut">
              <a:rPr lang="ar-IQ" smtClean="0"/>
              <a:t>29/07/1441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EF065E0-CA90-474A-B646-5B705EC3A281}" type="slidenum">
              <a:rPr lang="ar-IQ" smtClean="0"/>
              <a:t>‹#›</a:t>
            </a:fld>
            <a:endParaRPr lang="ar-IQ"/>
          </a:p>
        </p:txBody>
      </p:sp>
    </p:spTree>
    <p:extLst>
      <p:ext uri="{BB962C8B-B14F-4D97-AF65-F5344CB8AC3E}">
        <p14:creationId xmlns:p14="http://schemas.microsoft.com/office/powerpoint/2010/main" val="3118097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340769"/>
            <a:ext cx="7702624" cy="1656183"/>
          </a:xfrm>
        </p:spPr>
        <p:txBody>
          <a:bodyPr/>
          <a:lstStyle/>
          <a:p>
            <a:r>
              <a:rPr lang="ar-IQ" dirty="0" smtClean="0"/>
              <a:t>انواع الضرائب</a:t>
            </a:r>
            <a:endParaRPr lang="ar-IQ" dirty="0"/>
          </a:p>
        </p:txBody>
      </p:sp>
      <p:sp>
        <p:nvSpPr>
          <p:cNvPr id="3" name="عنوان فرعي 2"/>
          <p:cNvSpPr>
            <a:spLocks noGrp="1"/>
          </p:cNvSpPr>
          <p:nvPr>
            <p:ph type="subTitle" idx="1"/>
          </p:nvPr>
        </p:nvSpPr>
        <p:spPr>
          <a:xfrm>
            <a:off x="1371600" y="3886200"/>
            <a:ext cx="6584776" cy="2567136"/>
          </a:xfrm>
        </p:spPr>
        <p:txBody>
          <a:bodyPr>
            <a:noAutofit/>
          </a:bodyPr>
          <a:lstStyle/>
          <a:p>
            <a:pPr algn="r"/>
            <a:r>
              <a:rPr lang="ar-IQ" sz="2000" b="1" dirty="0" smtClean="0"/>
              <a:t>1- لضرائب على الأشخاص: هي من أقدم أنواع الضرائب المعروفة منذ العصور الوسطى؛ حيث فُرِضت على كافة الأفراد، وتتميّز بسهولة حسابها وتحصيلها وفرضها. ا</a:t>
            </a:r>
          </a:p>
          <a:p>
            <a:pPr algn="r"/>
            <a:r>
              <a:rPr lang="ar-IQ" sz="2000" b="1" dirty="0" smtClean="0"/>
              <a:t>2-لضرائب على المال: هي التي تُفرض على كافة أموال فرد ما، وتتميّز بالعدالة والوفرة، ولكن لا يُمكن حصر كافة أملاك الأفراد؛ ممّا يؤدي إلى تشجيعهم على التهرب الضريبيّ.</a:t>
            </a:r>
          </a:p>
          <a:p>
            <a:pPr algn="r"/>
            <a:r>
              <a:rPr lang="ar-IQ" sz="2000" b="1" dirty="0" smtClean="0"/>
              <a:t>3- الضرائب المباشرة وغير المباشرة:</a:t>
            </a:r>
          </a:p>
        </p:txBody>
      </p:sp>
    </p:spTree>
    <p:extLst>
      <p:ext uri="{BB962C8B-B14F-4D97-AF65-F5344CB8AC3E}">
        <p14:creationId xmlns:p14="http://schemas.microsoft.com/office/powerpoint/2010/main" val="197990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التميز بين الضرائب </a:t>
            </a:r>
            <a:r>
              <a:rPr lang="ar-IQ" dirty="0" err="1" smtClean="0"/>
              <a:t>الباشرة</a:t>
            </a:r>
            <a:r>
              <a:rPr lang="ar-IQ" dirty="0" smtClean="0"/>
              <a:t> والغير </a:t>
            </a:r>
            <a:r>
              <a:rPr lang="ar-IQ" dirty="0" err="1" smtClean="0"/>
              <a:t>المباشره</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effectLst/>
              </a:rPr>
              <a:t> ولكن من الصعب التفريق بينها؛ لذلك يتمّ الاعتماد على استخدام مجموعة من المعايير للمقارنة بين هذه الضرائب  المباشرة والغير المباشرة</a:t>
            </a:r>
          </a:p>
          <a:p>
            <a:r>
              <a:rPr lang="ar-IQ" dirty="0" err="1" smtClean="0">
                <a:effectLst/>
              </a:rPr>
              <a:t>معيارثبات</a:t>
            </a:r>
            <a:r>
              <a:rPr lang="ar-IQ" dirty="0" smtClean="0">
                <a:effectLst/>
              </a:rPr>
              <a:t> الخدمة أو المنتج الخاضع للضريبة: هي كافة المواد التي تُفرض عليها الضرائب، ففي حال كانت ثابتة بشكلٍ مستمر تُعدّ من الضرائب المباشرة، أمّا في حال لم تكن ثابتة عندها تُعدّ من الضرائب غير المباشرة. </a:t>
            </a:r>
          </a:p>
          <a:p>
            <a:r>
              <a:rPr lang="ar-IQ" dirty="0" smtClean="0">
                <a:effectLst/>
              </a:rPr>
              <a:t>معيار التحصيل: وهو الاستناد على طبيعة الجهة الإداريّة التي تُحصّل الضرائب أو الوسيلة المستخدمة في تحصيلها، ويختلف هذا المعيار بين دول العالم. </a:t>
            </a:r>
          </a:p>
          <a:p>
            <a:r>
              <a:rPr lang="ar-IQ" dirty="0" err="1" smtClean="0"/>
              <a:t>معيار</a:t>
            </a:r>
            <a:r>
              <a:rPr lang="ar-IQ" dirty="0" err="1" smtClean="0">
                <a:effectLst/>
              </a:rPr>
              <a:t>نقل</a:t>
            </a:r>
            <a:r>
              <a:rPr lang="ar-IQ" dirty="0" smtClean="0">
                <a:effectLst/>
              </a:rPr>
              <a:t> العبء الخاص بالضرائب: وهو التمييز بين الضرائب غير المباشرة والمباشرة بالاعتماد على الأفراد الذين يتحملونها؛ حيث تُعتبر الضريبة مباشرة عندما يتحملها المكلف الأخير بها، بينما تُصنّف الضريبة بأنّها غير مباشرة في حال نُقِلت من المكلّف بها إلى شخص آخر. </a:t>
            </a:r>
            <a:endParaRPr lang="ar-IQ" dirty="0"/>
          </a:p>
        </p:txBody>
      </p:sp>
    </p:spTree>
    <p:extLst>
      <p:ext uri="{BB962C8B-B14F-4D97-AF65-F5344CB8AC3E}">
        <p14:creationId xmlns:p14="http://schemas.microsoft.com/office/powerpoint/2010/main" val="1286047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انواع </a:t>
            </a:r>
            <a:r>
              <a:rPr lang="ar-IQ" dirty="0" err="1" smtClean="0"/>
              <a:t>الضرئب</a:t>
            </a:r>
            <a:r>
              <a:rPr lang="ar-IQ" dirty="0" smtClean="0"/>
              <a:t> المباشرة</a:t>
            </a:r>
            <a:endParaRPr lang="ar-IQ" dirty="0"/>
          </a:p>
        </p:txBody>
      </p:sp>
      <p:sp>
        <p:nvSpPr>
          <p:cNvPr id="3" name="عنصر نائب للمحتوى 2"/>
          <p:cNvSpPr>
            <a:spLocks noGrp="1"/>
          </p:cNvSpPr>
          <p:nvPr>
            <p:ph idx="1"/>
          </p:nvPr>
        </p:nvSpPr>
        <p:spPr/>
        <p:txBody>
          <a:bodyPr>
            <a:normAutofit/>
          </a:bodyPr>
          <a:lstStyle/>
          <a:p>
            <a:r>
              <a:rPr lang="ar-IQ" sz="2400" dirty="0" smtClean="0"/>
              <a:t>ضرائب الدخل وهي الضريبة التي تُفرض على مصادر الدخل المتنوعة، مثل رأس المال، أو العمل الشخصيّ، أو الأعمال الصناعيّة والتجاريّة، أو المهن الحُرة، وكلّ مصدر منها يؤدي إلى الحصول على دخل يُطلق عليه اسم الدخل الفرعيّ أو النوعيّ، أمّا مجموع قيمة الدخول التي يحققها الأفراد من مصادر متنوعة يُطلق عليها اسم الدّخل الكُليّ. </a:t>
            </a:r>
          </a:p>
          <a:p>
            <a:r>
              <a:rPr lang="ar-IQ" sz="2400" dirty="0" smtClean="0"/>
              <a:t>ضريبة رأس المال: هي الضريبة التي تُفرض على رأس المال الذي يشكّل الأموال المنقولة، والمعنويّة، والعقاريّة، والماديّة التي يمتلكها الشخص في وقت ما، سواءً أكانت مدخرة كدخل عينيّ أو نقديّ.</a:t>
            </a:r>
          </a:p>
          <a:p>
            <a:endParaRPr lang="ar-IQ" dirty="0" smtClean="0"/>
          </a:p>
        </p:txBody>
      </p:sp>
    </p:spTree>
    <p:extLst>
      <p:ext uri="{BB962C8B-B14F-4D97-AF65-F5344CB8AC3E}">
        <p14:creationId xmlns:p14="http://schemas.microsoft.com/office/powerpoint/2010/main" val="3339064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انواع الضرائب الغير المباشرة </a:t>
            </a:r>
            <a:endParaRPr lang="ar-IQ" dirty="0"/>
          </a:p>
        </p:txBody>
      </p:sp>
      <p:sp>
        <p:nvSpPr>
          <p:cNvPr id="3" name="عنصر نائب للمحتوى 2"/>
          <p:cNvSpPr>
            <a:spLocks noGrp="1"/>
          </p:cNvSpPr>
          <p:nvPr>
            <p:ph idx="1"/>
          </p:nvPr>
        </p:nvSpPr>
        <p:spPr/>
        <p:txBody>
          <a:bodyPr>
            <a:normAutofit fontScale="62500" lnSpcReduction="20000"/>
          </a:bodyPr>
          <a:lstStyle/>
          <a:p>
            <a:r>
              <a:rPr lang="ar-IQ" dirty="0" smtClean="0"/>
              <a:t>الضرائب غير المباشرة: هي القيمة الماليّة التي يدفعها الشخص المكلف بها بشكل مؤقّت، ومن الممكن نقل عبئها الضريبيّ لشخص آخر، وتُفرَض هذه الضريبة أحياناً على الخدمات أو العناصر الاستهلاكيّة، ويتمُّ تسديدها بشكل غير مباشر من خلال الشخص الذي يريد استهلاك شيء ما، أو استخدام خدمات تتبع للضريبة، وتُصنف الضرائب غير المباشرة إلى الأنواع الآتية: ا</a:t>
            </a:r>
          </a:p>
          <a:p>
            <a:r>
              <a:rPr lang="ar-IQ" dirty="0" smtClean="0"/>
              <a:t>لضريبة الاستهلاكيّة: هي النوع الأول من الضرائب غير المباشرة، ويُطلق عليها أيضاً اسم النفقات الجاريّة، وهي بديل عن الدخل كقاعدة ضريبيّة؛ حيثُ يُفرَض هذا النوع من الضرائب على الأفراد عند الإنفاق أو الاستهلاك، وتُقسم الضريبة الاستهلاكيّة إلى نوعين هما</a:t>
            </a:r>
          </a:p>
          <a:p>
            <a:r>
              <a:rPr lang="ar-IQ" dirty="0" smtClean="0"/>
              <a:t>: الضريبة الخاصة: هي ضريبة تُفرض على الاستهلاك الخاص بمجموعة من الخدمات والسلع، مثل: الاتصالات الهاتفيّة، والإنترنت، والمشتقات النفطيّة، وأجور النقل، وغيرها. ا</a:t>
            </a:r>
          </a:p>
          <a:p>
            <a:r>
              <a:rPr lang="ar-IQ" dirty="0" smtClean="0"/>
              <a:t>لضريبة على المبيعات: هي ضريبة تُفرض على كافة المنتجات في حالة تداولها أو بيعها، وتُعدّ ضريبة تراكميّة لفرضها على كلّ مرحلة من مراحل تداول المنتجات، فمثلاً يتمُّ فرضها عند بيع السلعة من المُنتجين إلى تُجّار الجُملة، ومن ثمّ تفرض مجدداً عند بيع السلعة من تُجّار الجُملة إلى تُجار التجزئة، كما تُفرض عند بيع السلعة من تُجار التجزئة إلى المستهلكيّن النهائيين.</a:t>
            </a:r>
          </a:p>
          <a:p>
            <a:r>
              <a:rPr lang="ar-IQ" dirty="0" smtClean="0"/>
              <a:t> الضرائب على التداول: هي الضرائب التي يتمُّ فرضها عند انتقال الممتلكات والثروات من شخص إلى آخر، ومن أنواع هذه الضرائب: ضريبة التسجيل: هي ضريبة تُفرض عند نقلّ ملكيّة شيء ما من شخص لآخر. ضريبة الطابع: هي ضريبة تُفرض على التداولات الماليّة التي تشمل انتقال المال من شخص إلى آخر.</a:t>
            </a:r>
          </a:p>
          <a:p>
            <a:endParaRPr lang="ar-IQ" dirty="0" smtClean="0"/>
          </a:p>
        </p:txBody>
      </p:sp>
    </p:spTree>
    <p:extLst>
      <p:ext uri="{BB962C8B-B14F-4D97-AF65-F5344CB8AC3E}">
        <p14:creationId xmlns:p14="http://schemas.microsoft.com/office/powerpoint/2010/main" val="1616017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الضرائب النسبية والضرائب التصاعدية </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لضريبة النسبيّة: هي الضريبة ذات القيمة الثابتة رغم تغير المنتج أو الخدمة الخاضعة لها؛ بمعنى أنّ هذه الضريبة تكون قيمتها نسبة ثابتة من وعاء الضرائب مهما كانت القيمة الماليّة لهذا الوعاء. </a:t>
            </a:r>
          </a:p>
          <a:p>
            <a:r>
              <a:rPr lang="ar-IQ" dirty="0" smtClean="0"/>
              <a:t>الضريبة التصاعديّة: هي الضريبة التي تزداد قيمتها الحقيقيّة بازدياد المنتج أو الخدمة الخاضعة للضريبة؛ أيّ يتغير سعر هذه الضريبة مع تغير قيمة الوعاء الضريبيّ، فتزداد قيمة الضريبة عند زيادة قيمة المنتج أو الخدمة الخاضعة لها، ومن الممكن تقسيم الضريبة التصاعديّة إلى نوعين رئيسين هما: التصاعد الإجماليّ: هو النوع الأول من الضريبة التصاعديّة، ويُطلق عليه أيضاً مسمى التصاعد بالطبقات؛ إذ يتمُّ تطبيق معدل ضريبة واحدة على كلّ طبقة، مع اختلاف معدل الضريبة للطبقات الأخرى. التصاعد بالشرائح: هو النوع الثاني من الضريبة التصاعديّة، ويُطلق عليه أيضاً مسمى التصاعد بالأجزاء؛ إذ يتمُّ تطبيق معدل الضريبة التصاعديّة على الجزء الإضافي للدخل، وليس على القيمة الكليّة للدخل</a:t>
            </a:r>
          </a:p>
          <a:p>
            <a:endParaRPr lang="ar-IQ" dirty="0" smtClean="0"/>
          </a:p>
        </p:txBody>
      </p:sp>
    </p:spTree>
    <p:extLst>
      <p:ext uri="{BB962C8B-B14F-4D97-AF65-F5344CB8AC3E}">
        <p14:creationId xmlns:p14="http://schemas.microsoft.com/office/powerpoint/2010/main" val="63573449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3883</TotalTime>
  <Words>722</Words>
  <Application>Microsoft Office PowerPoint</Application>
  <PresentationFormat>عرض على الشاشة (3:4)‏</PresentationFormat>
  <Paragraphs>21</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انواع الضرائب</vt:lpstr>
      <vt:lpstr>التميز بين الضرائب الباشرة والغير المباشره</vt:lpstr>
      <vt:lpstr>انواع الضرئب المباشرة</vt:lpstr>
      <vt:lpstr>انواع الضرائب الغير المباشرة </vt:lpstr>
      <vt:lpstr>الضرائب النسبية والضرائب التصاعدية </vt:lpstr>
    </vt:vector>
  </TitlesOfParts>
  <Company>By DR.Ahmed Saker 2O11 - 2O12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dc:creator>
  <cp:lastModifiedBy>a</cp:lastModifiedBy>
  <cp:revision>4</cp:revision>
  <dcterms:created xsi:type="dcterms:W3CDTF">2020-03-23T18:46:02Z</dcterms:created>
  <dcterms:modified xsi:type="dcterms:W3CDTF">2020-03-26T11:29:44Z</dcterms:modified>
</cp:coreProperties>
</file>