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E331EB1-F092-4949-AC15-7C45843AE563}" type="datetimeFigureOut">
              <a:rPr lang="ar-IQ" smtClean="0"/>
              <a:t>02/08/1441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43989B-4EEC-42A8-AB43-D92190DBA8DB}" type="slidenum">
              <a:rPr lang="ar-IQ" smtClean="0"/>
              <a:t>‹#›</a:t>
            </a:fld>
            <a:endParaRPr lang="ar-IQ"/>
          </a:p>
        </p:txBody>
      </p:sp>
    </p:spTree>
    <p:extLst>
      <p:ext uri="{BB962C8B-B14F-4D97-AF65-F5344CB8AC3E}">
        <p14:creationId xmlns:p14="http://schemas.microsoft.com/office/powerpoint/2010/main" val="3293290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331EB1-F092-4949-AC15-7C45843AE563}" type="datetimeFigureOut">
              <a:rPr lang="ar-IQ" smtClean="0"/>
              <a:t>02/08/1441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43989B-4EEC-42A8-AB43-D92190DBA8DB}" type="slidenum">
              <a:rPr lang="ar-IQ" smtClean="0"/>
              <a:t>‹#›</a:t>
            </a:fld>
            <a:endParaRPr lang="ar-IQ"/>
          </a:p>
        </p:txBody>
      </p:sp>
    </p:spTree>
    <p:extLst>
      <p:ext uri="{BB962C8B-B14F-4D97-AF65-F5344CB8AC3E}">
        <p14:creationId xmlns:p14="http://schemas.microsoft.com/office/powerpoint/2010/main" val="3220978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331EB1-F092-4949-AC15-7C45843AE563}" type="datetimeFigureOut">
              <a:rPr lang="ar-IQ" smtClean="0"/>
              <a:t>02/08/1441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43989B-4EEC-42A8-AB43-D92190DBA8DB}" type="slidenum">
              <a:rPr lang="ar-IQ" smtClean="0"/>
              <a:t>‹#›</a:t>
            </a:fld>
            <a:endParaRPr lang="ar-IQ"/>
          </a:p>
        </p:txBody>
      </p:sp>
    </p:spTree>
    <p:extLst>
      <p:ext uri="{BB962C8B-B14F-4D97-AF65-F5344CB8AC3E}">
        <p14:creationId xmlns:p14="http://schemas.microsoft.com/office/powerpoint/2010/main" val="173395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331EB1-F092-4949-AC15-7C45843AE563}" type="datetimeFigureOut">
              <a:rPr lang="ar-IQ" smtClean="0"/>
              <a:t>02/08/1441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43989B-4EEC-42A8-AB43-D92190DBA8DB}" type="slidenum">
              <a:rPr lang="ar-IQ" smtClean="0"/>
              <a:t>‹#›</a:t>
            </a:fld>
            <a:endParaRPr lang="ar-IQ"/>
          </a:p>
        </p:txBody>
      </p:sp>
    </p:spTree>
    <p:extLst>
      <p:ext uri="{BB962C8B-B14F-4D97-AF65-F5344CB8AC3E}">
        <p14:creationId xmlns:p14="http://schemas.microsoft.com/office/powerpoint/2010/main" val="2296022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E331EB1-F092-4949-AC15-7C45843AE563}" type="datetimeFigureOut">
              <a:rPr lang="ar-IQ" smtClean="0"/>
              <a:t>02/08/1441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43989B-4EEC-42A8-AB43-D92190DBA8DB}" type="slidenum">
              <a:rPr lang="ar-IQ" smtClean="0"/>
              <a:t>‹#›</a:t>
            </a:fld>
            <a:endParaRPr lang="ar-IQ"/>
          </a:p>
        </p:txBody>
      </p:sp>
    </p:spTree>
    <p:extLst>
      <p:ext uri="{BB962C8B-B14F-4D97-AF65-F5344CB8AC3E}">
        <p14:creationId xmlns:p14="http://schemas.microsoft.com/office/powerpoint/2010/main" val="282196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E331EB1-F092-4949-AC15-7C45843AE563}" type="datetimeFigureOut">
              <a:rPr lang="ar-IQ" smtClean="0"/>
              <a:t>02/08/1441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B43989B-4EEC-42A8-AB43-D92190DBA8DB}" type="slidenum">
              <a:rPr lang="ar-IQ" smtClean="0"/>
              <a:t>‹#›</a:t>
            </a:fld>
            <a:endParaRPr lang="ar-IQ"/>
          </a:p>
        </p:txBody>
      </p:sp>
    </p:spTree>
    <p:extLst>
      <p:ext uri="{BB962C8B-B14F-4D97-AF65-F5344CB8AC3E}">
        <p14:creationId xmlns:p14="http://schemas.microsoft.com/office/powerpoint/2010/main" val="47863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E331EB1-F092-4949-AC15-7C45843AE563}" type="datetimeFigureOut">
              <a:rPr lang="ar-IQ" smtClean="0"/>
              <a:t>02/08/1441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B43989B-4EEC-42A8-AB43-D92190DBA8DB}" type="slidenum">
              <a:rPr lang="ar-IQ" smtClean="0"/>
              <a:t>‹#›</a:t>
            </a:fld>
            <a:endParaRPr lang="ar-IQ"/>
          </a:p>
        </p:txBody>
      </p:sp>
    </p:spTree>
    <p:extLst>
      <p:ext uri="{BB962C8B-B14F-4D97-AF65-F5344CB8AC3E}">
        <p14:creationId xmlns:p14="http://schemas.microsoft.com/office/powerpoint/2010/main" val="1829559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E331EB1-F092-4949-AC15-7C45843AE563}" type="datetimeFigureOut">
              <a:rPr lang="ar-IQ" smtClean="0"/>
              <a:t>02/08/1441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B43989B-4EEC-42A8-AB43-D92190DBA8DB}" type="slidenum">
              <a:rPr lang="ar-IQ" smtClean="0"/>
              <a:t>‹#›</a:t>
            </a:fld>
            <a:endParaRPr lang="ar-IQ"/>
          </a:p>
        </p:txBody>
      </p:sp>
    </p:spTree>
    <p:extLst>
      <p:ext uri="{BB962C8B-B14F-4D97-AF65-F5344CB8AC3E}">
        <p14:creationId xmlns:p14="http://schemas.microsoft.com/office/powerpoint/2010/main" val="2330900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331EB1-F092-4949-AC15-7C45843AE563}" type="datetimeFigureOut">
              <a:rPr lang="ar-IQ" smtClean="0"/>
              <a:t>02/08/1441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B43989B-4EEC-42A8-AB43-D92190DBA8DB}" type="slidenum">
              <a:rPr lang="ar-IQ" smtClean="0"/>
              <a:t>‹#›</a:t>
            </a:fld>
            <a:endParaRPr lang="ar-IQ"/>
          </a:p>
        </p:txBody>
      </p:sp>
    </p:spTree>
    <p:extLst>
      <p:ext uri="{BB962C8B-B14F-4D97-AF65-F5344CB8AC3E}">
        <p14:creationId xmlns:p14="http://schemas.microsoft.com/office/powerpoint/2010/main" val="240325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331EB1-F092-4949-AC15-7C45843AE563}" type="datetimeFigureOut">
              <a:rPr lang="ar-IQ" smtClean="0"/>
              <a:t>02/08/1441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B43989B-4EEC-42A8-AB43-D92190DBA8DB}" type="slidenum">
              <a:rPr lang="ar-IQ" smtClean="0"/>
              <a:t>‹#›</a:t>
            </a:fld>
            <a:endParaRPr lang="ar-IQ"/>
          </a:p>
        </p:txBody>
      </p:sp>
    </p:spTree>
    <p:extLst>
      <p:ext uri="{BB962C8B-B14F-4D97-AF65-F5344CB8AC3E}">
        <p14:creationId xmlns:p14="http://schemas.microsoft.com/office/powerpoint/2010/main" val="14496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331EB1-F092-4949-AC15-7C45843AE563}" type="datetimeFigureOut">
              <a:rPr lang="ar-IQ" smtClean="0"/>
              <a:t>02/08/1441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B43989B-4EEC-42A8-AB43-D92190DBA8DB}" type="slidenum">
              <a:rPr lang="ar-IQ" smtClean="0"/>
              <a:t>‹#›</a:t>
            </a:fld>
            <a:endParaRPr lang="ar-IQ"/>
          </a:p>
        </p:txBody>
      </p:sp>
    </p:spTree>
    <p:extLst>
      <p:ext uri="{BB962C8B-B14F-4D97-AF65-F5344CB8AC3E}">
        <p14:creationId xmlns:p14="http://schemas.microsoft.com/office/powerpoint/2010/main" val="173439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E331EB1-F092-4949-AC15-7C45843AE563}" type="datetimeFigureOut">
              <a:rPr lang="ar-IQ" smtClean="0"/>
              <a:t>02/08/1441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43989B-4EEC-42A8-AB43-D92190DBA8DB}" type="slidenum">
              <a:rPr lang="ar-IQ" smtClean="0"/>
              <a:t>‹#›</a:t>
            </a:fld>
            <a:endParaRPr lang="ar-IQ"/>
          </a:p>
        </p:txBody>
      </p:sp>
    </p:spTree>
    <p:extLst>
      <p:ext uri="{BB962C8B-B14F-4D97-AF65-F5344CB8AC3E}">
        <p14:creationId xmlns:p14="http://schemas.microsoft.com/office/powerpoint/2010/main" val="3221768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الفصل العاشر</a:t>
            </a:r>
            <a:r>
              <a:rPr lang="en-US" dirty="0"/>
              <a:t/>
            </a:r>
            <a:br>
              <a:rPr lang="en-US" dirty="0"/>
            </a:br>
            <a:endParaRPr lang="ar-IQ" dirty="0"/>
          </a:p>
        </p:txBody>
      </p:sp>
      <p:sp>
        <p:nvSpPr>
          <p:cNvPr id="3" name="عنوان فرعي 2"/>
          <p:cNvSpPr>
            <a:spLocks noGrp="1"/>
          </p:cNvSpPr>
          <p:nvPr>
            <p:ph type="subTitle" idx="1"/>
          </p:nvPr>
        </p:nvSpPr>
        <p:spPr/>
        <p:txBody>
          <a:bodyPr/>
          <a:lstStyle/>
          <a:p>
            <a:r>
              <a:rPr lang="ar-IQ" b="1" dirty="0">
                <a:solidFill>
                  <a:schemeClr val="tx1"/>
                </a:solidFill>
              </a:rPr>
              <a:t>تقسيمات قواعد القانون</a:t>
            </a:r>
            <a:endParaRPr lang="en-US" dirty="0">
              <a:solidFill>
                <a:schemeClr val="tx1"/>
              </a:solidFill>
            </a:endParaRPr>
          </a:p>
          <a:p>
            <a:endParaRPr lang="ar-IQ" dirty="0"/>
          </a:p>
        </p:txBody>
      </p:sp>
    </p:spTree>
    <p:extLst>
      <p:ext uri="{BB962C8B-B14F-4D97-AF65-F5344CB8AC3E}">
        <p14:creationId xmlns:p14="http://schemas.microsoft.com/office/powerpoint/2010/main" val="1783490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lnSpc>
                <a:spcPct val="115000"/>
              </a:lnSpc>
              <a:spcAft>
                <a:spcPts val="1000"/>
              </a:spcAft>
              <a:buNone/>
            </a:pPr>
            <a:r>
              <a:rPr lang="ar-IQ" dirty="0">
                <a:ea typeface="Calibri"/>
              </a:rPr>
              <a:t>ويتّضح مما سبق بأن النظام العام والآداب العامة فكرة مرنة تختلف باختلاف الزمان والمكان تبعا لاختلاف الأفكار السائدة في كل مجتمع فالنظام العام في بلد معين يختلف في بلد آخر</a:t>
            </a:r>
            <a:endParaRPr lang="en-US" sz="2400" dirty="0">
              <a:ea typeface="Calibri"/>
              <a:cs typeface="Arial"/>
            </a:endParaRPr>
          </a:p>
          <a:p>
            <a:pPr marL="0" indent="0">
              <a:buNone/>
            </a:pPr>
            <a:r>
              <a:rPr lang="ar-IQ" dirty="0">
                <a:ea typeface="Calibri"/>
              </a:rPr>
              <a:t>فمثلا: تعدد الزوجات في بعض البلدان </a:t>
            </a:r>
            <a:r>
              <a:rPr lang="ar-IQ" dirty="0" smtClean="0">
                <a:ea typeface="Calibri"/>
              </a:rPr>
              <a:t>مخالفاً </a:t>
            </a:r>
            <a:r>
              <a:rPr lang="ar-IQ" dirty="0">
                <a:ea typeface="Calibri"/>
              </a:rPr>
              <a:t>للقانون على عكس البعض الآخر. </a:t>
            </a:r>
            <a:endParaRPr lang="ar-IQ" dirty="0"/>
          </a:p>
        </p:txBody>
      </p:sp>
    </p:spTree>
    <p:extLst>
      <p:ext uri="{BB962C8B-B14F-4D97-AF65-F5344CB8AC3E}">
        <p14:creationId xmlns:p14="http://schemas.microsoft.com/office/powerpoint/2010/main" val="542563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20688"/>
            <a:ext cx="8229600" cy="1512168"/>
          </a:xfrm>
        </p:spPr>
        <p:txBody>
          <a:bodyPr/>
          <a:lstStyle/>
          <a:p>
            <a:r>
              <a:rPr lang="ar-IQ" dirty="0" smtClean="0"/>
              <a:t>مفهوم النظام العام</a:t>
            </a:r>
            <a:endParaRPr lang="ar-IQ" dirty="0"/>
          </a:p>
        </p:txBody>
      </p:sp>
      <p:sp>
        <p:nvSpPr>
          <p:cNvPr id="3" name="عنصر نائب للمحتوى 2"/>
          <p:cNvSpPr>
            <a:spLocks noGrp="1"/>
          </p:cNvSpPr>
          <p:nvPr>
            <p:ph idx="1"/>
          </p:nvPr>
        </p:nvSpPr>
        <p:spPr>
          <a:xfrm>
            <a:off x="457200" y="2348880"/>
            <a:ext cx="8229600" cy="3777283"/>
          </a:xfrm>
        </p:spPr>
        <p:txBody>
          <a:bodyPr/>
          <a:lstStyle/>
          <a:p>
            <a:pPr marL="0" indent="0">
              <a:buNone/>
            </a:pPr>
            <a:r>
              <a:rPr lang="ar-IQ" dirty="0">
                <a:ea typeface="Calibri"/>
              </a:rPr>
              <a:t>يقصد بالنظام العام مجموع الأسس التي يقوم عليها بنيان المجتمع وكيانه المادي بحيث لا يتصور قيام هذا الكيان أو استمراره عند تخلفها هذه الأسس قد تكون سياسية أو اجتماعية أو اقتصادية والتي تجب رعايتها تحقيقا للمصلحة العامة. </a:t>
            </a:r>
            <a:endParaRPr lang="ar-IQ" dirty="0"/>
          </a:p>
        </p:txBody>
      </p:sp>
    </p:spTree>
    <p:extLst>
      <p:ext uri="{BB962C8B-B14F-4D97-AF65-F5344CB8AC3E}">
        <p14:creationId xmlns:p14="http://schemas.microsoft.com/office/powerpoint/2010/main" val="259114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تطبيقات النظام العام</a:t>
            </a:r>
            <a:endParaRPr lang="ar-IQ" dirty="0"/>
          </a:p>
        </p:txBody>
      </p:sp>
      <p:sp>
        <p:nvSpPr>
          <p:cNvPr id="3" name="عنصر نائب للمحتوى 2"/>
          <p:cNvSpPr>
            <a:spLocks noGrp="1"/>
          </p:cNvSpPr>
          <p:nvPr>
            <p:ph idx="1"/>
          </p:nvPr>
        </p:nvSpPr>
        <p:spPr/>
        <p:txBody>
          <a:bodyPr>
            <a:normAutofit lnSpcReduction="10000"/>
          </a:bodyPr>
          <a:lstStyle/>
          <a:p>
            <a:pPr marL="0" indent="0">
              <a:buNone/>
            </a:pPr>
            <a:r>
              <a:rPr lang="ar-IQ" b="1" dirty="0" smtClean="0">
                <a:ea typeface="Calibri"/>
              </a:rPr>
              <a:t>ففي نطاق القانون العام : </a:t>
            </a:r>
            <a:r>
              <a:rPr lang="ar-IQ" dirty="0" smtClean="0">
                <a:ea typeface="Calibri"/>
              </a:rPr>
              <a:t>يعتبر من النظام العام كل ما يتصل بالحقوق والحريات العامة التي كفلها الدستور كحق الترشيح والانتخاب فإذا اتفق ناخب مع مرشح على إعطائه صوته بمقابل كان الاتفاق باطلا والحق في السلامة الجسدية فيقع باطلا بيع الأعضاء البشرية </a:t>
            </a:r>
          </a:p>
          <a:p>
            <a:pPr marL="0" indent="0">
              <a:buNone/>
            </a:pPr>
            <a:r>
              <a:rPr lang="ar-IQ" dirty="0">
                <a:ea typeface="Calibri"/>
              </a:rPr>
              <a:t>كما </a:t>
            </a:r>
            <a:r>
              <a:rPr lang="ar-IQ" dirty="0" smtClean="0">
                <a:ea typeface="Calibri"/>
              </a:rPr>
              <a:t>وحرية </a:t>
            </a:r>
            <a:r>
              <a:rPr lang="ar-IQ" dirty="0">
                <a:ea typeface="Calibri"/>
              </a:rPr>
              <a:t>الزواج </a:t>
            </a:r>
            <a:r>
              <a:rPr lang="ar-IQ" dirty="0" smtClean="0">
                <a:ea typeface="Calibri"/>
              </a:rPr>
              <a:t>أو الحق في </a:t>
            </a:r>
            <a:r>
              <a:rPr lang="ar-IQ" dirty="0">
                <a:ea typeface="Calibri"/>
              </a:rPr>
              <a:t>الزواج </a:t>
            </a:r>
            <a:r>
              <a:rPr lang="ar-IQ" dirty="0" err="1" smtClean="0">
                <a:ea typeface="Calibri"/>
              </a:rPr>
              <a:t>يعتبرمن</a:t>
            </a:r>
            <a:r>
              <a:rPr lang="ar-IQ" dirty="0" smtClean="0">
                <a:ea typeface="Calibri"/>
              </a:rPr>
              <a:t> </a:t>
            </a:r>
            <a:r>
              <a:rPr lang="ar-IQ" dirty="0">
                <a:ea typeface="Calibri"/>
              </a:rPr>
              <a:t>حقوق الشخصية وهو متعلق بالنظام العام فلا يجوز تقييده أو التنازل عنه إلا لسبب قهري مشروع والشرط الذى يتعهد بمقتضاه الشخص ألا يتزوج مرة أخرى يقع باطلا.</a:t>
            </a:r>
            <a:endParaRPr lang="ar-IQ" dirty="0"/>
          </a:p>
        </p:txBody>
      </p:sp>
    </p:spTree>
    <p:extLst>
      <p:ext uri="{BB962C8B-B14F-4D97-AF65-F5344CB8AC3E}">
        <p14:creationId xmlns:p14="http://schemas.microsoft.com/office/powerpoint/2010/main" val="1873224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472608"/>
          </a:xfrm>
        </p:spPr>
        <p:txBody>
          <a:bodyPr>
            <a:normAutofit/>
          </a:bodyPr>
          <a:lstStyle/>
          <a:p>
            <a:pPr marL="0" indent="0" algn="just">
              <a:lnSpc>
                <a:spcPct val="115000"/>
              </a:lnSpc>
              <a:spcAft>
                <a:spcPts val="1000"/>
              </a:spcAft>
              <a:buNone/>
            </a:pPr>
            <a:r>
              <a:rPr lang="ar-IQ" b="1" dirty="0">
                <a:ea typeface="Calibri"/>
              </a:rPr>
              <a:t>وفى نطاق القانون الخاص</a:t>
            </a:r>
            <a:r>
              <a:rPr lang="ar-IQ" dirty="0">
                <a:ea typeface="Calibri"/>
              </a:rPr>
              <a:t> </a:t>
            </a:r>
            <a:r>
              <a:rPr lang="ar-IQ" b="1" dirty="0">
                <a:ea typeface="Calibri"/>
              </a:rPr>
              <a:t>:</a:t>
            </a:r>
            <a:r>
              <a:rPr lang="ar-IQ" dirty="0">
                <a:ea typeface="Calibri"/>
              </a:rPr>
              <a:t> نجد أن أغلبية القواعد المنظمة للأحوال الشخصية تتصل بالنظام العام فلا يجوز النزول عن الأهلية أو التعديل في أحكامها ولا يجوز الصلح في المسائل المتعلقة بالحالة الشخصية فيقع باطلا كل اتفاق بين الأفراد يعدل من أحكام حالة الشخص المدنية أو أهليته أو علاقته بأفراد أسرته أو حقوق وواجبات الزوجين أو العلاقة المتبادلة بين الآباء والأبناء </a:t>
            </a:r>
            <a:r>
              <a:rPr lang="ar-IQ" dirty="0" smtClean="0">
                <a:ea typeface="Calibri"/>
              </a:rPr>
              <a:t>ولا </a:t>
            </a:r>
            <a:r>
              <a:rPr lang="ar-IQ" dirty="0">
                <a:ea typeface="Calibri"/>
              </a:rPr>
              <a:t>يجوز للزوج المسلم أن ينزل عن حقه في الطلاق أو أن ينزل الأبناء عن حقهم في النسب كما لا يجوز للزوجة أن تنزل عن حقها </a:t>
            </a:r>
            <a:r>
              <a:rPr lang="ar-IQ" dirty="0" smtClean="0">
                <a:ea typeface="Calibri"/>
              </a:rPr>
              <a:t>في </a:t>
            </a:r>
            <a:r>
              <a:rPr lang="ar-IQ" dirty="0">
                <a:ea typeface="Calibri"/>
              </a:rPr>
              <a:t>النفقة.</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934447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lnSpc>
                <a:spcPct val="115000"/>
              </a:lnSpc>
              <a:spcAft>
                <a:spcPts val="1000"/>
              </a:spcAft>
              <a:buNone/>
            </a:pPr>
            <a:r>
              <a:rPr lang="ar-IQ" dirty="0">
                <a:ea typeface="Calibri"/>
              </a:rPr>
              <a:t>كما أن قواعد التوريث وأحكامه المعتبرة شرعا بما في ذلك أنصبة الورثة هي من الأمور المتعلقة بالنظام العام.</a:t>
            </a:r>
            <a:endParaRPr lang="en-US" sz="2400" dirty="0">
              <a:ea typeface="Calibri"/>
              <a:cs typeface="Arial"/>
            </a:endParaRPr>
          </a:p>
          <a:p>
            <a:pPr marL="0" indent="0">
              <a:buNone/>
            </a:pPr>
            <a:r>
              <a:rPr lang="ar-IQ" dirty="0">
                <a:ea typeface="Calibri"/>
              </a:rPr>
              <a:t>أما بالنسبة للقواعد المنظمة للمعاملات المالية فإن أغلبها قواعد مكملة لا تتعلق بالنظام العام ويجوز من ثم الاتفاق على ما يخالفها </a:t>
            </a:r>
            <a:endParaRPr lang="ar-IQ" dirty="0"/>
          </a:p>
        </p:txBody>
      </p:sp>
    </p:spTree>
    <p:extLst>
      <p:ext uri="{BB962C8B-B14F-4D97-AF65-F5344CB8AC3E}">
        <p14:creationId xmlns:p14="http://schemas.microsoft.com/office/powerpoint/2010/main" val="262399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مفهوم الآداب العامة</a:t>
            </a:r>
            <a:r>
              <a:rPr lang="ar-IQ" dirty="0"/>
              <a:t> </a:t>
            </a:r>
          </a:p>
        </p:txBody>
      </p:sp>
      <p:sp>
        <p:nvSpPr>
          <p:cNvPr id="3" name="عنصر نائب للمحتوى 2"/>
          <p:cNvSpPr>
            <a:spLocks noGrp="1"/>
          </p:cNvSpPr>
          <p:nvPr>
            <p:ph idx="1"/>
          </p:nvPr>
        </p:nvSpPr>
        <p:spPr/>
        <p:txBody>
          <a:bodyPr/>
          <a:lstStyle/>
          <a:p>
            <a:pPr marL="0" indent="0">
              <a:buNone/>
            </a:pPr>
            <a:r>
              <a:rPr lang="ar-IQ" dirty="0">
                <a:ea typeface="Calibri"/>
              </a:rPr>
              <a:t>هي مجموعة من المبادئ التي تنبع من التقاليد والمعتقدات الدينية والأخلاق في مجتمع معين في عصر معين والتي يتكون منها الحد الأدنى للقيم والأخلاقيات الذى يعد الخروج عليه انحرافا وتحللا يدينه </a:t>
            </a:r>
            <a:r>
              <a:rPr lang="ar-IQ" dirty="0" smtClean="0">
                <a:ea typeface="Calibri"/>
              </a:rPr>
              <a:t>المجتمع</a:t>
            </a:r>
            <a:endParaRPr lang="ar-IQ" dirty="0"/>
          </a:p>
        </p:txBody>
      </p:sp>
    </p:spTree>
    <p:extLst>
      <p:ext uri="{BB962C8B-B14F-4D97-AF65-F5344CB8AC3E}">
        <p14:creationId xmlns:p14="http://schemas.microsoft.com/office/powerpoint/2010/main" val="1216292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buNone/>
            </a:pPr>
            <a:r>
              <a:rPr lang="ar-IQ" dirty="0">
                <a:solidFill>
                  <a:prstClr val="black"/>
                </a:solidFill>
                <a:ea typeface="Calibri"/>
              </a:rPr>
              <a:t>فالآداب العامة بهذه المثابة تعتبر الشق الخلقي من قواعد النظام العام وهي لا تشمل كل قواعد الأخلاق بل تقتصر على قدر من هذه القواعد يمثل الأصول الأساسية للأخلاق في الجماعة أو الحد الأدنى من القواعد الخلقية التي تعتبر لازمة للمحافظة على المجتمع من الانحلال والتي يجبر الجميع على احترامها وعدم المساس بها</a:t>
            </a:r>
            <a:endParaRPr lang="ar-IQ" dirty="0">
              <a:solidFill>
                <a:prstClr val="black"/>
              </a:solidFill>
            </a:endParaRPr>
          </a:p>
          <a:p>
            <a:pPr marL="0" indent="0">
              <a:buNone/>
            </a:pPr>
            <a:endParaRPr lang="ar-IQ" dirty="0"/>
          </a:p>
        </p:txBody>
      </p:sp>
    </p:spTree>
    <p:extLst>
      <p:ext uri="{BB962C8B-B14F-4D97-AF65-F5344CB8AC3E}">
        <p14:creationId xmlns:p14="http://schemas.microsoft.com/office/powerpoint/2010/main" val="3611533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98178"/>
          </a:xfrm>
        </p:spPr>
        <p:txBody>
          <a:bodyPr/>
          <a:lstStyle/>
          <a:p>
            <a:r>
              <a:rPr lang="ar-IQ" b="1" dirty="0" smtClean="0">
                <a:effectLst/>
                <a:ea typeface="Calibri"/>
                <a:cs typeface="Arial"/>
              </a:rPr>
              <a:t>تطبيقات الآداب العامة</a:t>
            </a:r>
            <a:endParaRPr lang="ar-IQ" dirty="0"/>
          </a:p>
        </p:txBody>
      </p:sp>
      <p:sp>
        <p:nvSpPr>
          <p:cNvPr id="3" name="عنصر نائب للمحتوى 2"/>
          <p:cNvSpPr>
            <a:spLocks noGrp="1"/>
          </p:cNvSpPr>
          <p:nvPr>
            <p:ph idx="1"/>
          </p:nvPr>
        </p:nvSpPr>
        <p:spPr>
          <a:xfrm>
            <a:off x="457200" y="2204864"/>
            <a:ext cx="8229600" cy="3921299"/>
          </a:xfrm>
        </p:spPr>
        <p:txBody>
          <a:bodyPr/>
          <a:lstStyle/>
          <a:p>
            <a:pPr marL="0" indent="0">
              <a:buNone/>
            </a:pPr>
            <a:r>
              <a:rPr lang="ar-IQ" dirty="0">
                <a:ea typeface="Calibri"/>
              </a:rPr>
              <a:t>كل عمل قانوني يتصادم مع قواعد الآداب ويجرح الشعور العام يقع باطلا وغير ذي أثر ويأتي في المقدمة من ذلك الاتفاقات التي تتعلق بالعلاقات الجنسية غير المشروعة وبيوت البغاء والمقامرة</a:t>
            </a:r>
            <a:endParaRPr lang="ar-IQ" dirty="0"/>
          </a:p>
        </p:txBody>
      </p:sp>
    </p:spTree>
    <p:extLst>
      <p:ext uri="{BB962C8B-B14F-4D97-AF65-F5344CB8AC3E}">
        <p14:creationId xmlns:p14="http://schemas.microsoft.com/office/powerpoint/2010/main" val="1369643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effectLst/>
                <a:ea typeface="Calibri"/>
                <a:cs typeface="Arial"/>
              </a:rPr>
              <a:t>نسبية فكرة النظام العام والآداب العامة ومرونتها</a:t>
            </a:r>
            <a:endParaRPr lang="ar-IQ" dirty="0"/>
          </a:p>
        </p:txBody>
      </p:sp>
      <p:sp>
        <p:nvSpPr>
          <p:cNvPr id="3" name="عنصر نائب للمحتوى 2"/>
          <p:cNvSpPr>
            <a:spLocks noGrp="1"/>
          </p:cNvSpPr>
          <p:nvPr>
            <p:ph idx="1"/>
          </p:nvPr>
        </p:nvSpPr>
        <p:spPr/>
        <p:txBody>
          <a:bodyPr>
            <a:normAutofit fontScale="92500"/>
          </a:bodyPr>
          <a:lstStyle/>
          <a:p>
            <a:pPr marL="0" indent="0" algn="just">
              <a:lnSpc>
                <a:spcPct val="115000"/>
              </a:lnSpc>
              <a:spcAft>
                <a:spcPts val="1000"/>
              </a:spcAft>
              <a:buNone/>
            </a:pPr>
            <a:r>
              <a:rPr lang="ar-IQ" dirty="0">
                <a:ea typeface="Calibri"/>
              </a:rPr>
              <a:t>تتميز فكرة النظام العام والآداب بأنها نسبية متطورة وتختلف فكرة النظام العام والآداب من مجتمع لآخر فتعدد الزوجات فعل مُجرم في الغرب لكن الوضع على خلاف ذلك في المجتمعات الشرقية وعلى العكس من ذلك فإن العلاقات بين الجنسين هو أمر مستساغ في الغرب في حين أنه مستهجن ومدان في المجتمعات الشرقية.</a:t>
            </a:r>
            <a:endParaRPr lang="en-US" sz="2400" dirty="0">
              <a:ea typeface="Calibri"/>
              <a:cs typeface="Arial"/>
            </a:endParaRPr>
          </a:p>
          <a:p>
            <a:pPr marL="0" indent="0">
              <a:buNone/>
            </a:pPr>
            <a:r>
              <a:rPr lang="ar-IQ" dirty="0">
                <a:ea typeface="Calibri"/>
              </a:rPr>
              <a:t>تختلف الفكرة كذلك في المجتمع الواحد من عصر إلى عصر فالطلاق المحظور في المجتمعات الغربية قديما أصبح الآن مباحاً في حدود معينة</a:t>
            </a:r>
            <a:endParaRPr lang="ar-IQ" dirty="0"/>
          </a:p>
        </p:txBody>
      </p:sp>
    </p:spTree>
    <p:extLst>
      <p:ext uri="{BB962C8B-B14F-4D97-AF65-F5344CB8AC3E}">
        <p14:creationId xmlns:p14="http://schemas.microsoft.com/office/powerpoint/2010/main" val="746620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تقسيمات قواعد القانون </a:t>
            </a:r>
            <a:endParaRPr lang="ar-IQ" dirty="0"/>
          </a:p>
        </p:txBody>
      </p:sp>
      <p:sp>
        <p:nvSpPr>
          <p:cNvPr id="3" name="عنصر نائب للمحتوى 2"/>
          <p:cNvSpPr>
            <a:spLocks noGrp="1"/>
          </p:cNvSpPr>
          <p:nvPr>
            <p:ph idx="1"/>
          </p:nvPr>
        </p:nvSpPr>
        <p:spPr>
          <a:xfrm>
            <a:off x="457200" y="2132856"/>
            <a:ext cx="8291264" cy="3993307"/>
          </a:xfrm>
        </p:spPr>
        <p:txBody>
          <a:bodyPr>
            <a:normAutofit/>
          </a:bodyPr>
          <a:lstStyle/>
          <a:p>
            <a:pPr marL="0" indent="0">
              <a:buNone/>
            </a:pPr>
            <a:r>
              <a:rPr lang="ar-SA" sz="2400" dirty="0">
                <a:ea typeface="Calibri"/>
              </a:rPr>
              <a:t>القاعدة القانونية كما سبق ورأينا تنظم سلوك الأفراد داخل المجتمع وفي إطار هدا التنظيم قد يقتضي الأمر وضع قواعد تتمتع بدرجة مطلقة من الإلزام نظرا لارتباطها بمصلحة عامة ,فتأتي القواعد القانونية في هدا المجال في صور قواعد قانونية آمرة وقواعد مكملة ومن هنا يمكن تقسيم القواعد القانونية من حيث قوة الإلزام فيها إلى قواعد آمرة (ناهية) وقواعد مكملة(مفسرة),ونعرض فيما يلي التعريف بهما ثم معيار التفرقة بينهما </a:t>
            </a:r>
            <a:endParaRPr lang="ar-IQ" sz="2400" dirty="0"/>
          </a:p>
        </p:txBody>
      </p:sp>
    </p:spTree>
    <p:extLst>
      <p:ext uri="{BB962C8B-B14F-4D97-AF65-F5344CB8AC3E}">
        <p14:creationId xmlns:p14="http://schemas.microsoft.com/office/powerpoint/2010/main" val="3001582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229600" cy="1512168"/>
          </a:xfrm>
        </p:spPr>
        <p:txBody>
          <a:bodyPr>
            <a:normAutofit/>
          </a:bodyPr>
          <a:lstStyle/>
          <a:p>
            <a:r>
              <a:rPr lang="ar-IQ" dirty="0" smtClean="0"/>
              <a:t>أولاً: معنى القاعدة الآمرة و القاعدة المكملة أو المفسرة للإرادة </a:t>
            </a:r>
            <a:endParaRPr lang="ar-IQ" dirty="0"/>
          </a:p>
        </p:txBody>
      </p:sp>
      <p:sp>
        <p:nvSpPr>
          <p:cNvPr id="3" name="عنصر نائب للمحتوى 2"/>
          <p:cNvSpPr>
            <a:spLocks noGrp="1"/>
          </p:cNvSpPr>
          <p:nvPr>
            <p:ph idx="1"/>
          </p:nvPr>
        </p:nvSpPr>
        <p:spPr>
          <a:xfrm>
            <a:off x="457200" y="2276872"/>
            <a:ext cx="8229600" cy="3849291"/>
          </a:xfrm>
        </p:spPr>
        <p:txBody>
          <a:bodyPr>
            <a:normAutofit/>
          </a:bodyPr>
          <a:lstStyle/>
          <a:p>
            <a:pPr algn="just">
              <a:lnSpc>
                <a:spcPct val="115000"/>
              </a:lnSpc>
              <a:spcAft>
                <a:spcPts val="1000"/>
              </a:spcAft>
            </a:pPr>
            <a:r>
              <a:rPr lang="en-US" sz="2400" dirty="0" smtClean="0">
                <a:effectLst/>
                <a:latin typeface="Arial"/>
                <a:ea typeface="Calibri"/>
                <a:cs typeface="Arial"/>
              </a:rPr>
              <a:t> </a:t>
            </a:r>
            <a:r>
              <a:rPr lang="ar-SA" sz="2400" b="1" dirty="0">
                <a:ea typeface="Calibri"/>
              </a:rPr>
              <a:t>والقواعد الآمرة أو الناهية</a:t>
            </a:r>
            <a:r>
              <a:rPr lang="ar-SA" sz="2400" dirty="0">
                <a:ea typeface="Calibri"/>
              </a:rPr>
              <a:t> هي تلك القواعد التي يلتزم الأفراد باحترامها بحيث لا يجوز لهم الخروج عليها باتفاقاتهم الخاصة, </a:t>
            </a:r>
            <a:endParaRPr lang="en-US" sz="1800" dirty="0">
              <a:ea typeface="Calibri"/>
              <a:cs typeface="Arial"/>
            </a:endParaRPr>
          </a:p>
          <a:p>
            <a:pPr algn="just">
              <a:lnSpc>
                <a:spcPct val="115000"/>
              </a:lnSpc>
              <a:spcAft>
                <a:spcPts val="1000"/>
              </a:spcAft>
            </a:pPr>
            <a:r>
              <a:rPr lang="ar-SA" sz="2400" dirty="0">
                <a:ea typeface="Calibri"/>
              </a:rPr>
              <a:t>أما </a:t>
            </a:r>
            <a:r>
              <a:rPr lang="ar-SA" sz="2400" b="1" dirty="0">
                <a:ea typeface="Calibri"/>
              </a:rPr>
              <a:t>القواعد المكملة</a:t>
            </a:r>
            <a:r>
              <a:rPr lang="ar-SA" sz="2400" dirty="0">
                <a:ea typeface="Calibri"/>
              </a:rPr>
              <a:t> فهي قواعد يجوز لهم الخروج عليها </a:t>
            </a:r>
            <a:r>
              <a:rPr lang="ar-SA" sz="2400" dirty="0" err="1">
                <a:ea typeface="Calibri"/>
              </a:rPr>
              <a:t>باتفاقتهم</a:t>
            </a:r>
            <a:r>
              <a:rPr lang="ar-SA" sz="2400" dirty="0">
                <a:ea typeface="Calibri"/>
              </a:rPr>
              <a:t> الخاصة, ولكنها تكون ملزمة لهم ويجب على القاضي تطبيقها عليهم إذا لم يتفقوا على خلافها .</a:t>
            </a:r>
            <a:endParaRPr lang="ar-IQ" sz="2400" dirty="0"/>
          </a:p>
        </p:txBody>
      </p:sp>
    </p:spTree>
    <p:extLst>
      <p:ext uri="{BB962C8B-B14F-4D97-AF65-F5344CB8AC3E}">
        <p14:creationId xmlns:p14="http://schemas.microsoft.com/office/powerpoint/2010/main" val="2955060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dirty="0" smtClean="0">
                <a:effectLst/>
                <a:ea typeface="Calibri"/>
                <a:cs typeface="Arial"/>
              </a:rPr>
              <a:t>مثال القواعد الآمرة</a:t>
            </a:r>
            <a:endParaRPr lang="ar-IQ" sz="4000" dirty="0"/>
          </a:p>
        </p:txBody>
      </p:sp>
      <p:sp>
        <p:nvSpPr>
          <p:cNvPr id="3" name="عنصر نائب للمحتوى 2"/>
          <p:cNvSpPr>
            <a:spLocks noGrp="1"/>
          </p:cNvSpPr>
          <p:nvPr>
            <p:ph idx="1"/>
          </p:nvPr>
        </p:nvSpPr>
        <p:spPr/>
        <p:txBody>
          <a:bodyPr/>
          <a:lstStyle/>
          <a:p>
            <a:pPr algn="just">
              <a:lnSpc>
                <a:spcPct val="115000"/>
              </a:lnSpc>
              <a:spcAft>
                <a:spcPts val="1000"/>
              </a:spcAft>
            </a:pPr>
            <a:r>
              <a:rPr lang="ar-SA" dirty="0">
                <a:ea typeface="Calibri"/>
              </a:rPr>
              <a:t>مثل القاعدة القانونية التي تحرم القاتل فلا يجوز للأفراد الاتفاق على مخالفتها, فلو طلب شخص مريض من شخص آخر قتله حتى يخلصه من مرضه واتفقا على ذلك فإن هذا الاتفاق باطل وغير مشروع ولا يحول دون معاقبة القاتل .</a:t>
            </a:r>
            <a:endParaRPr lang="en-US" sz="2400" dirty="0">
              <a:ea typeface="Calibri"/>
              <a:cs typeface="Arial"/>
            </a:endParaRPr>
          </a:p>
          <a:p>
            <a:pPr algn="just">
              <a:lnSpc>
                <a:spcPct val="115000"/>
              </a:lnSpc>
              <a:spcAft>
                <a:spcPts val="1000"/>
              </a:spcAft>
            </a:pPr>
            <a:r>
              <a:rPr lang="ar-SA" dirty="0">
                <a:ea typeface="Calibri"/>
              </a:rPr>
              <a:t>كذلك القواعد التي تحدد شروط الزواج وآثاره فهي قواعد آمرة بمعنى لا يجوز الاتفاق على عكسها أو مخالفتها.</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3606487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dirty="0" smtClean="0">
                <a:effectLst/>
                <a:ea typeface="Calibri"/>
                <a:cs typeface="Arial"/>
              </a:rPr>
              <a:t>مثال القواعد المكملة</a:t>
            </a:r>
            <a:endParaRPr lang="ar-IQ" sz="4000" dirty="0"/>
          </a:p>
        </p:txBody>
      </p:sp>
      <p:sp>
        <p:nvSpPr>
          <p:cNvPr id="3" name="عنصر نائب للمحتوى 2"/>
          <p:cNvSpPr>
            <a:spLocks noGrp="1"/>
          </p:cNvSpPr>
          <p:nvPr>
            <p:ph idx="1"/>
          </p:nvPr>
        </p:nvSpPr>
        <p:spPr/>
        <p:txBody>
          <a:bodyPr/>
          <a:lstStyle/>
          <a:p>
            <a:pPr marL="0" indent="0">
              <a:buNone/>
            </a:pPr>
            <a:r>
              <a:rPr lang="ar-SA" dirty="0">
                <a:ea typeface="Calibri"/>
              </a:rPr>
              <a:t>ما نص عليه القانون المدني ( على المشتري تسليم الثمن عند التعاقد أولاً وقبل تسليم المبيع أو المطالبة به ما لم يتفق عليه غير ذلك ) حيث يجوز للطرفين في عقد البيع الاتفاق على تأجيل أداء الثمن أو تقسيطه, فإذا لم يوجد مثل هذا الاتفاق ولم يكن هناك عرف في هذا الشأن انطبقت القواعد المقررة في هذه النصوص باعتبارها قواعد مكملة . </a:t>
            </a:r>
            <a:endParaRPr lang="ar-IQ" dirty="0"/>
          </a:p>
        </p:txBody>
      </p:sp>
    </p:spTree>
    <p:extLst>
      <p:ext uri="{BB962C8B-B14F-4D97-AF65-F5344CB8AC3E}">
        <p14:creationId xmlns:p14="http://schemas.microsoft.com/office/powerpoint/2010/main" val="905997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786210"/>
          </a:xfrm>
        </p:spPr>
        <p:txBody>
          <a:bodyPr>
            <a:normAutofit/>
          </a:bodyPr>
          <a:lstStyle/>
          <a:p>
            <a:r>
              <a:rPr lang="ar-IQ" dirty="0" smtClean="0">
                <a:effectLst/>
                <a:ea typeface="Calibri"/>
                <a:cs typeface="Arial"/>
              </a:rPr>
              <a:t>ثانياً: معيار التمييز بين القواعد الآمرة والمكملة </a:t>
            </a:r>
            <a:endParaRPr lang="ar-IQ" dirty="0"/>
          </a:p>
        </p:txBody>
      </p:sp>
      <p:sp>
        <p:nvSpPr>
          <p:cNvPr id="3" name="عنصر نائب للمحتوى 2"/>
          <p:cNvSpPr>
            <a:spLocks noGrp="1"/>
          </p:cNvSpPr>
          <p:nvPr>
            <p:ph idx="1"/>
          </p:nvPr>
        </p:nvSpPr>
        <p:spPr>
          <a:xfrm>
            <a:off x="457200" y="2420888"/>
            <a:ext cx="8229600" cy="3705275"/>
          </a:xfrm>
        </p:spPr>
        <p:txBody>
          <a:bodyPr/>
          <a:lstStyle/>
          <a:p>
            <a:pPr marL="0" indent="0">
              <a:buNone/>
            </a:pPr>
            <a:r>
              <a:rPr lang="ar-IQ" dirty="0">
                <a:ea typeface="Calibri"/>
              </a:rPr>
              <a:t>نظرا لأهمية العملية البالغة لتقسيم القواعد القانونية إلى آمرة ومكملة وجب البحث عن معيار التمييز بينهما ونتناول في هذا الشأن معيارين : الأول لفظي يعتمد على الألفاظ في حد ذاتها, أما الثاني موضوعي او معنوي  متعلق بالنظام العام والآداب العامة .</a:t>
            </a:r>
            <a:endParaRPr lang="ar-IQ" dirty="0"/>
          </a:p>
        </p:txBody>
      </p:sp>
    </p:spTree>
    <p:extLst>
      <p:ext uri="{BB962C8B-B14F-4D97-AF65-F5344CB8AC3E}">
        <p14:creationId xmlns:p14="http://schemas.microsoft.com/office/powerpoint/2010/main" val="1832040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effectLst/>
                <a:ea typeface="Calibri"/>
                <a:cs typeface="Arial"/>
              </a:rPr>
              <a:t>الفرع الأول: المعيار اللفظي أو المادي أو الشكلي </a:t>
            </a:r>
            <a:endParaRPr lang="ar-IQ"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IQ" dirty="0">
                <a:ea typeface="Calibri"/>
              </a:rPr>
              <a:t>قد تدل ألفاظ النص وعباراته على أن القاعدة آمرة وذلك بأن كل اتفاق يخالف حكم هذه القاعدة اتفاق باطل وهذا حسب ما يصرح به النص كما لا يجوز الاتفاق على مخالفة حكم هذه القاعدة, وتطبيق العقاب حالة مخالفتها. </a:t>
            </a:r>
            <a:endParaRPr lang="ar-IQ" dirty="0" smtClean="0">
              <a:ea typeface="Calibri"/>
            </a:endParaRPr>
          </a:p>
          <a:p>
            <a:pPr marL="0" indent="0">
              <a:buNone/>
            </a:pPr>
            <a:r>
              <a:rPr lang="ar-IQ" dirty="0" smtClean="0"/>
              <a:t>و أغلب الحالات تذكر عبارات تدل على المنع كأن ينص المشرع (لا يجوز للقاضي ان يبيع ماله للمحجور، ولا ان يشتري مال المحجور لنفسه.) </a:t>
            </a:r>
          </a:p>
          <a:p>
            <a:pPr marL="0" indent="0">
              <a:buNone/>
            </a:pPr>
            <a:r>
              <a:rPr lang="ar-IQ" dirty="0" smtClean="0"/>
              <a:t>و كذلك مثلاً ( ليس للوكلاء ان يشتروا الاموال الموكلين هم ببيعها  وليس لمديري الشركات ومن في </a:t>
            </a:r>
            <a:r>
              <a:rPr lang="ar-IQ" dirty="0" err="1" smtClean="0"/>
              <a:t>حكمھم</a:t>
            </a:r>
            <a:r>
              <a:rPr lang="ar-IQ" dirty="0" smtClean="0"/>
              <a:t> ولا </a:t>
            </a:r>
            <a:r>
              <a:rPr lang="ar-IQ" dirty="0" err="1" smtClean="0"/>
              <a:t>الموظفین</a:t>
            </a:r>
            <a:r>
              <a:rPr lang="ar-IQ" dirty="0" smtClean="0"/>
              <a:t> ان يشتروا الاموال المكلفين هم ببيعها) </a:t>
            </a:r>
            <a:endParaRPr lang="ar-IQ" dirty="0"/>
          </a:p>
        </p:txBody>
      </p:sp>
    </p:spTree>
    <p:extLst>
      <p:ext uri="{BB962C8B-B14F-4D97-AF65-F5344CB8AC3E}">
        <p14:creationId xmlns:p14="http://schemas.microsoft.com/office/powerpoint/2010/main" val="311942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lnSpc>
                <a:spcPct val="115000"/>
              </a:lnSpc>
              <a:spcAft>
                <a:spcPts val="1000"/>
              </a:spcAft>
              <a:buNone/>
            </a:pPr>
            <a:r>
              <a:rPr lang="ar-IQ" dirty="0">
                <a:ea typeface="Calibri"/>
              </a:rPr>
              <a:t>وقد تدل ألفاظ النص أيضا بأن القاعدة القانونية مكملة وذلك يجوز الاتفاق على مخالفة حكم هذه القاعدة , ومن أمثلة القواعد التي تدل على الألفاظ المستخدمة على كونها  قواعد مكملة كأن ينص المشرع (يصح </a:t>
            </a:r>
            <a:r>
              <a:rPr lang="ar-IQ" dirty="0" err="1">
                <a:ea typeface="Calibri"/>
              </a:rPr>
              <a:t>البیع</a:t>
            </a:r>
            <a:r>
              <a:rPr lang="ar-IQ" dirty="0">
                <a:ea typeface="Calibri"/>
              </a:rPr>
              <a:t> بثمن حال او مؤجل معلوم ويجوز اشتراط </a:t>
            </a:r>
            <a:r>
              <a:rPr lang="ar-IQ" dirty="0" err="1">
                <a:ea typeface="Calibri"/>
              </a:rPr>
              <a:t>تقسیط</a:t>
            </a:r>
            <a:r>
              <a:rPr lang="ar-IQ" dirty="0">
                <a:ea typeface="Calibri"/>
              </a:rPr>
              <a:t> الثمن الى اقساط معلومة )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4073159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4000" dirty="0" smtClean="0">
                <a:cs typeface="+mn-cs"/>
              </a:rPr>
              <a:t>الفرع الثاني : المعيار الموضوعي أو المعنوي  (النظام العام والآداب العامة) </a:t>
            </a:r>
            <a:endParaRPr lang="ar-IQ" sz="4000" dirty="0">
              <a:cs typeface="+mn-cs"/>
            </a:endParaRPr>
          </a:p>
        </p:txBody>
      </p:sp>
      <p:sp>
        <p:nvSpPr>
          <p:cNvPr id="3" name="عنصر نائب للمحتوى 2"/>
          <p:cNvSpPr>
            <a:spLocks noGrp="1"/>
          </p:cNvSpPr>
          <p:nvPr>
            <p:ph idx="1"/>
          </p:nvPr>
        </p:nvSpPr>
        <p:spPr>
          <a:xfrm>
            <a:off x="457200" y="1916832"/>
            <a:ext cx="8003232" cy="4209331"/>
          </a:xfrm>
        </p:spPr>
        <p:txBody>
          <a:bodyPr/>
          <a:lstStyle/>
          <a:p>
            <a:pPr marL="0" indent="0">
              <a:buNone/>
            </a:pPr>
            <a:r>
              <a:rPr lang="ar-IQ" dirty="0">
                <a:ea typeface="Calibri"/>
              </a:rPr>
              <a:t>قد لا تفصح القاعدة القانونية من خلال ألفاظها عن كونها آمرة أو مكملة فهنا يتعين الرجوع إلى معيار آخر وهو المعيار الموضوعي  المتمثل في النظام العام والآداب العامة وبناء على هذا المعيار تعتبر القاعدة القانونية قاعدة آمرة إذا تعلقت بالنظام العام والآداب العامة </a:t>
            </a:r>
            <a:endParaRPr lang="ar-IQ" dirty="0" smtClean="0">
              <a:ea typeface="Calibri"/>
            </a:endParaRPr>
          </a:p>
          <a:p>
            <a:pPr marL="0" indent="0">
              <a:buNone/>
            </a:pPr>
            <a:r>
              <a:rPr lang="ar-IQ" dirty="0">
                <a:ea typeface="Calibri"/>
              </a:rPr>
              <a:t>وتعتبر مكملة إذا لم تتعلق بالنظام العام والآداب العامة ,ومنه فإن كل اتفاق يخالف النظام العام والآداب العامة فهو باطل وكل اتفاق </a:t>
            </a:r>
            <a:r>
              <a:rPr lang="ar-IQ" dirty="0" err="1">
                <a:ea typeface="Calibri"/>
              </a:rPr>
              <a:t>يوافقهما</a:t>
            </a:r>
            <a:r>
              <a:rPr lang="ar-IQ" dirty="0">
                <a:ea typeface="Calibri"/>
              </a:rPr>
              <a:t> فهو صحيح </a:t>
            </a:r>
            <a:endParaRPr lang="ar-IQ" dirty="0" smtClean="0">
              <a:ea typeface="Calibri"/>
            </a:endParaRPr>
          </a:p>
          <a:p>
            <a:pPr marL="0" indent="0">
              <a:buNone/>
            </a:pPr>
            <a:endParaRPr lang="ar-IQ" dirty="0"/>
          </a:p>
        </p:txBody>
      </p:sp>
    </p:spTree>
    <p:extLst>
      <p:ext uri="{BB962C8B-B14F-4D97-AF65-F5344CB8AC3E}">
        <p14:creationId xmlns:p14="http://schemas.microsoft.com/office/powerpoint/2010/main" val="28680339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1046</Words>
  <Application>Microsoft Office PowerPoint</Application>
  <PresentationFormat>عرض على الشاشة (3:4)‏</PresentationFormat>
  <Paragraphs>40</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الفصل العاشر </vt:lpstr>
      <vt:lpstr>تقسيمات قواعد القانون </vt:lpstr>
      <vt:lpstr>أولاً: معنى القاعدة الآمرة و القاعدة المكملة أو المفسرة للإرادة </vt:lpstr>
      <vt:lpstr>مثال القواعد الآمرة</vt:lpstr>
      <vt:lpstr>مثال القواعد المكملة</vt:lpstr>
      <vt:lpstr>ثانياً: معيار التمييز بين القواعد الآمرة والمكملة </vt:lpstr>
      <vt:lpstr>الفرع الأول: المعيار اللفظي أو المادي أو الشكلي </vt:lpstr>
      <vt:lpstr>عرض تقديمي في PowerPoint</vt:lpstr>
      <vt:lpstr>الفرع الثاني : المعيار الموضوعي أو المعنوي  (النظام العام والآداب العامة) </vt:lpstr>
      <vt:lpstr>عرض تقديمي في PowerPoint</vt:lpstr>
      <vt:lpstr>مفهوم النظام العام</vt:lpstr>
      <vt:lpstr>تطبيقات النظام العام</vt:lpstr>
      <vt:lpstr>عرض تقديمي في PowerPoint</vt:lpstr>
      <vt:lpstr>عرض تقديمي في PowerPoint</vt:lpstr>
      <vt:lpstr>مفهوم الآداب العامة </vt:lpstr>
      <vt:lpstr>عرض تقديمي في PowerPoint</vt:lpstr>
      <vt:lpstr>تطبيقات الآداب العامة</vt:lpstr>
      <vt:lpstr>نسبية فكرة النظام العام والآداب العامة ومرونتها</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العاشر</dc:title>
  <dc:creator>Maher Fattouh</dc:creator>
  <cp:lastModifiedBy>Maher Fattouh</cp:lastModifiedBy>
  <cp:revision>3</cp:revision>
  <dcterms:created xsi:type="dcterms:W3CDTF">2020-03-26T15:45:59Z</dcterms:created>
  <dcterms:modified xsi:type="dcterms:W3CDTF">2020-03-26T16:14:27Z</dcterms:modified>
</cp:coreProperties>
</file>