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03/08/1441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algn="ctr"/>
            <a:r>
              <a:rPr lang="ar-IQ" dirty="0" smtClean="0"/>
              <a:t>انتهاء المقاولة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28600" y="1524000"/>
            <a:ext cx="8686800" cy="48006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r>
              <a:rPr lang="ar-IQ" dirty="0" smtClean="0"/>
              <a:t>أولا – الأسباب العامة لانقضاء عقد المقاولة</a:t>
            </a:r>
          </a:p>
          <a:p>
            <a:r>
              <a:rPr lang="ar-IQ" dirty="0" smtClean="0"/>
              <a:t>التنفيذ (</a:t>
            </a:r>
            <a:r>
              <a:rPr lang="ar-IQ" dirty="0" smtClean="0"/>
              <a:t>تنتهي المقاولة بإتمام المقاول العمل المعقود عليه وتسليمه وفقاً لأحكام المادتين 873 </a:t>
            </a:r>
            <a:r>
              <a:rPr lang="ar-IQ" dirty="0" err="1" smtClean="0"/>
              <a:t>و875</a:t>
            </a:r>
            <a:r>
              <a:rPr lang="ar-IQ" dirty="0" smtClean="0"/>
              <a:t>.) </a:t>
            </a:r>
          </a:p>
          <a:p>
            <a:r>
              <a:rPr lang="ar-IQ" dirty="0" smtClean="0"/>
              <a:t>دون التنفيذ (اتفاق الطرفين عن طريق </a:t>
            </a:r>
            <a:r>
              <a:rPr lang="ar-IQ" dirty="0" err="1" smtClean="0"/>
              <a:t>التقايل</a:t>
            </a:r>
            <a:r>
              <a:rPr lang="ar-IQ" dirty="0" smtClean="0"/>
              <a:t> – أو عن طريق الفسخ القضائي  ) </a:t>
            </a:r>
          </a:p>
          <a:p>
            <a:r>
              <a:rPr lang="ar-IQ" dirty="0" smtClean="0"/>
              <a:t>استحالة التنفيذ  العمل المعقود عليه </a:t>
            </a:r>
            <a:r>
              <a:rPr lang="ar-IQ" dirty="0" err="1" smtClean="0"/>
              <a:t>المقاولة</a:t>
            </a:r>
            <a:r>
              <a:rPr lang="ar-IQ" dirty="0" err="1" smtClean="0"/>
              <a:t>مادة</a:t>
            </a:r>
            <a:r>
              <a:rPr lang="ar-IQ" dirty="0" smtClean="0"/>
              <a:t> 886 </a:t>
            </a:r>
            <a:endParaRPr lang="en-US" dirty="0" smtClean="0"/>
          </a:p>
          <a:p>
            <a:r>
              <a:rPr lang="ar-IQ" dirty="0" smtClean="0"/>
              <a:t> </a:t>
            </a:r>
            <a:r>
              <a:rPr lang="ar-IQ" dirty="0" smtClean="0"/>
              <a:t>تنتهي المقاولة باستحالة تنفيذ العمل المعقود عليه. </a:t>
            </a:r>
            <a:r>
              <a:rPr lang="ar-IQ" dirty="0" smtClean="0"/>
              <a:t>، </a:t>
            </a:r>
            <a:r>
              <a:rPr lang="ar-IQ" dirty="0" err="1" smtClean="0"/>
              <a:t>واذا</a:t>
            </a:r>
            <a:r>
              <a:rPr lang="ar-IQ" dirty="0" smtClean="0"/>
              <a:t> </a:t>
            </a:r>
            <a:r>
              <a:rPr lang="ar-IQ" dirty="0" smtClean="0"/>
              <a:t>كان التنفيذ قد استحال لسبب قهري، فلا يعوض المقاول </a:t>
            </a:r>
            <a:r>
              <a:rPr lang="ar-IQ" dirty="0" err="1" smtClean="0"/>
              <a:t>الا</a:t>
            </a:r>
            <a:r>
              <a:rPr lang="ar-IQ" dirty="0" smtClean="0"/>
              <a:t> بقدر ما انتفع به رب العمل على النحو المبين في المادة 889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استحال بخطأ المقاول فانه يرجع بالتعويض المتقدم ولكنه يكون </a:t>
            </a:r>
            <a:r>
              <a:rPr lang="ar-IQ" dirty="0" err="1" smtClean="0"/>
              <a:t>مسؤولاً</a:t>
            </a:r>
            <a:r>
              <a:rPr lang="ar-IQ" dirty="0" smtClean="0"/>
              <a:t> عن خطأه، </a:t>
            </a:r>
            <a:r>
              <a:rPr lang="ar-IQ" dirty="0" err="1" smtClean="0"/>
              <a:t>واذا</a:t>
            </a:r>
            <a:r>
              <a:rPr lang="ar-IQ" dirty="0" smtClean="0"/>
              <a:t> كانت الاستحالة راجعة </a:t>
            </a:r>
            <a:r>
              <a:rPr lang="ar-IQ" dirty="0" err="1" smtClean="0"/>
              <a:t>الى</a:t>
            </a:r>
            <a:r>
              <a:rPr lang="ar-IQ" dirty="0" smtClean="0"/>
              <a:t> خطأ رب العمل فان </a:t>
            </a:r>
            <a:r>
              <a:rPr lang="ar-IQ" dirty="0" err="1" smtClean="0"/>
              <a:t>احكام</a:t>
            </a:r>
            <a:r>
              <a:rPr lang="ar-IQ" dirty="0" smtClean="0"/>
              <a:t> المادة السابقة هي التي تسري</a:t>
            </a:r>
            <a:endParaRPr lang="ar-IQ" dirty="0" smtClean="0"/>
          </a:p>
          <a:p>
            <a:r>
              <a:rPr lang="ar-IQ" dirty="0" smtClean="0"/>
              <a:t>انقضاء المدة المحددة للعقد كعقود الصيانة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8600"/>
          </a:xfrm>
        </p:spPr>
        <p:txBody>
          <a:bodyPr>
            <a:normAutofit fontScale="90000"/>
          </a:bodyPr>
          <a:lstStyle/>
          <a:p>
            <a:endParaRPr lang="ar-LY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 fontScale="92500"/>
          </a:bodyPr>
          <a:lstStyle/>
          <a:p>
            <a:r>
              <a:rPr lang="ar-IQ" dirty="0" smtClean="0"/>
              <a:t>ثانيا – الأسباب الخاصة لانتهاء عقد المقاولة</a:t>
            </a:r>
          </a:p>
          <a:p>
            <a:r>
              <a:rPr lang="ar-IQ" dirty="0" smtClean="0"/>
              <a:t> تحلل رب العمل من المقاولة بإرادته  المنفردة  (</a:t>
            </a:r>
            <a:r>
              <a:rPr lang="ar-IQ" dirty="0" smtClean="0"/>
              <a:t>مادة 885 </a:t>
            </a:r>
            <a:endParaRPr lang="en-US" dirty="0" smtClean="0"/>
          </a:p>
          <a:p>
            <a:r>
              <a:rPr lang="ar-IQ" dirty="0" smtClean="0"/>
              <a:t>1 – لرب العمل </a:t>
            </a:r>
            <a:r>
              <a:rPr lang="ar-IQ" dirty="0" err="1" smtClean="0"/>
              <a:t>ان</a:t>
            </a:r>
            <a:r>
              <a:rPr lang="ar-IQ" dirty="0" smtClean="0"/>
              <a:t> يفسخ العقد ويوقف التنفيذ في أي وقت قبل </a:t>
            </a:r>
            <a:r>
              <a:rPr lang="ar-IQ" dirty="0" err="1" smtClean="0"/>
              <a:t>اتمامه</a:t>
            </a:r>
            <a:r>
              <a:rPr lang="ar-IQ" dirty="0" smtClean="0"/>
              <a:t> على </a:t>
            </a:r>
            <a:r>
              <a:rPr lang="ar-IQ" dirty="0" err="1" smtClean="0"/>
              <a:t>ان</a:t>
            </a:r>
            <a:r>
              <a:rPr lang="ar-IQ" dirty="0" smtClean="0"/>
              <a:t> يعوض المقاول عن جميع ما </a:t>
            </a:r>
            <a:r>
              <a:rPr lang="ar-IQ" dirty="0" err="1" smtClean="0"/>
              <a:t>انفقه</a:t>
            </a:r>
            <a:r>
              <a:rPr lang="ar-IQ" dirty="0" smtClean="0"/>
              <a:t> من المصروفات وما </a:t>
            </a:r>
            <a:r>
              <a:rPr lang="ar-IQ" dirty="0" err="1" smtClean="0"/>
              <a:t>انجزه</a:t>
            </a:r>
            <a:r>
              <a:rPr lang="ar-IQ" dirty="0" smtClean="0"/>
              <a:t> من </a:t>
            </a:r>
            <a:r>
              <a:rPr lang="ar-IQ" dirty="0" err="1" smtClean="0"/>
              <a:t>الاعمال</a:t>
            </a:r>
            <a:r>
              <a:rPr lang="ar-IQ" dirty="0" smtClean="0"/>
              <a:t> وما كان يستطيع كسبه لو انه </a:t>
            </a:r>
            <a:r>
              <a:rPr lang="ar-IQ" dirty="0" err="1" smtClean="0"/>
              <a:t>اتم</a:t>
            </a:r>
            <a:r>
              <a:rPr lang="ar-IQ" dirty="0" smtClean="0"/>
              <a:t> العمل. </a:t>
            </a:r>
            <a:endParaRPr lang="en-US" dirty="0" smtClean="0"/>
          </a:p>
          <a:p>
            <a:r>
              <a:rPr lang="ar-IQ" dirty="0" smtClean="0"/>
              <a:t>2 – على انه يجوز للمحكمة </a:t>
            </a:r>
            <a:r>
              <a:rPr lang="ar-IQ" dirty="0" err="1" smtClean="0"/>
              <a:t>ان</a:t>
            </a:r>
            <a:r>
              <a:rPr lang="ar-IQ" dirty="0" smtClean="0"/>
              <a:t> تخفض التعويض المستحق عما فات من كسب، </a:t>
            </a:r>
            <a:r>
              <a:rPr lang="ar-IQ" dirty="0" err="1" smtClean="0"/>
              <a:t>اذا</a:t>
            </a:r>
            <a:r>
              <a:rPr lang="ar-IQ" dirty="0" smtClean="0"/>
              <a:t> كانت الظروف تجعل هذا التخفيض عادلاً، ويتعين بوجه خاص </a:t>
            </a:r>
            <a:r>
              <a:rPr lang="ar-IQ" dirty="0" err="1" smtClean="0"/>
              <a:t>ان</a:t>
            </a:r>
            <a:r>
              <a:rPr lang="ar-IQ" dirty="0" smtClean="0"/>
              <a:t> تنقص منه ما يكون المقاول قد </a:t>
            </a:r>
            <a:r>
              <a:rPr lang="ar-IQ" dirty="0" err="1" smtClean="0"/>
              <a:t>اقتصده</a:t>
            </a:r>
            <a:r>
              <a:rPr lang="ar-IQ" dirty="0" smtClean="0"/>
              <a:t> من جراء فسخ العقد، وما يكون قد كسبه باستخدام وقته في </a:t>
            </a:r>
            <a:r>
              <a:rPr lang="ar-IQ" dirty="0" err="1" smtClean="0"/>
              <a:t>امر</a:t>
            </a:r>
            <a:r>
              <a:rPr lang="ar-IQ" dirty="0" smtClean="0"/>
              <a:t> آخر. </a:t>
            </a:r>
            <a:r>
              <a:rPr lang="ar-IQ" dirty="0" smtClean="0"/>
              <a:t>)</a:t>
            </a:r>
          </a:p>
          <a:p>
            <a:r>
              <a:rPr lang="ar-IQ" dirty="0" smtClean="0"/>
              <a:t>موت المقاول إذا كانت مؤهلاته الشخصية محل اعتبار في عقد المقاولة</a:t>
            </a:r>
            <a:r>
              <a:rPr lang="ar-IQ" dirty="0" smtClean="0"/>
              <a:t> تنتهي المقاولة بموت المقاول </a:t>
            </a:r>
            <a:r>
              <a:rPr lang="ar-IQ" dirty="0" err="1" smtClean="0"/>
              <a:t>اذا</a:t>
            </a:r>
            <a:r>
              <a:rPr lang="ar-IQ" dirty="0" smtClean="0"/>
              <a:t> كانت مؤهلاته الشخصية محل اعتبار في التعاقد، فان لم تكن محل اعتبار فلا ينتهي العقد من تلقاء ذاته، ولا يجوز لرب العمل فسخه في غير حالة تطبيق المادة 885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لم تتوافر في ورثة المقاول الضمانات الكافية لحسن تنفيذ العمل. مادة 889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انقضى العقد بموت المقاول وجب على رب العمل </a:t>
            </a:r>
            <a:r>
              <a:rPr lang="ar-IQ" dirty="0" err="1" smtClean="0"/>
              <a:t>ان</a:t>
            </a:r>
            <a:r>
              <a:rPr lang="ar-IQ" dirty="0" smtClean="0"/>
              <a:t> يدفع للتركة قيمة ما تم من </a:t>
            </a:r>
            <a:r>
              <a:rPr lang="ar-IQ" dirty="0" err="1" smtClean="0"/>
              <a:t>الاعمال</a:t>
            </a:r>
            <a:r>
              <a:rPr lang="ar-IQ" dirty="0" smtClean="0"/>
              <a:t> وما انفق لتنفيذ ما لم يتم، وذلك بقدر النفع الذي يعود عليه من هذه </a:t>
            </a:r>
            <a:r>
              <a:rPr lang="ar-IQ" dirty="0" err="1" smtClean="0"/>
              <a:t>الاعمال</a:t>
            </a:r>
            <a:r>
              <a:rPr lang="ar-IQ" dirty="0" smtClean="0"/>
              <a:t> والنفقات، وتعتبر </a:t>
            </a:r>
            <a:r>
              <a:rPr lang="ar-IQ" dirty="0" err="1" smtClean="0"/>
              <a:t>الاعمال</a:t>
            </a:r>
            <a:r>
              <a:rPr lang="ar-IQ" dirty="0" smtClean="0"/>
              <a:t> والنفقات نافعة في جملتها </a:t>
            </a:r>
            <a:r>
              <a:rPr lang="ar-IQ" dirty="0" err="1" smtClean="0"/>
              <a:t>اذا</a:t>
            </a:r>
            <a:r>
              <a:rPr lang="ar-IQ" dirty="0" smtClean="0"/>
              <a:t> كان موضوع المقاولة تشييد مبان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انشاء</a:t>
            </a:r>
            <a:r>
              <a:rPr lang="ar-IQ" dirty="0" smtClean="0"/>
              <a:t> </a:t>
            </a:r>
            <a:r>
              <a:rPr lang="ar-IQ" dirty="0" err="1" smtClean="0"/>
              <a:t>اعمال</a:t>
            </a:r>
            <a:r>
              <a:rPr lang="ar-IQ" dirty="0" smtClean="0"/>
              <a:t> كبيرة </a:t>
            </a:r>
            <a:r>
              <a:rPr lang="ar-IQ" dirty="0" err="1" smtClean="0"/>
              <a:t>اخرى</a:t>
            </a:r>
            <a:r>
              <a:rPr lang="ar-IQ" dirty="0" smtClean="0"/>
              <a:t>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مادة 887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هلك الشيء </a:t>
            </a:r>
            <a:r>
              <a:rPr lang="ar-IQ" dirty="0" err="1" smtClean="0"/>
              <a:t>او</a:t>
            </a:r>
            <a:r>
              <a:rPr lang="ar-IQ" dirty="0" smtClean="0"/>
              <a:t> تعيب بسبب حادث فجائي قبل تسليمه لرب العمل، فليس للمقاول </a:t>
            </a:r>
            <a:r>
              <a:rPr lang="ar-IQ" dirty="0" err="1" smtClean="0"/>
              <a:t>ان</a:t>
            </a:r>
            <a:r>
              <a:rPr lang="ar-IQ" dirty="0" smtClean="0"/>
              <a:t> يطالب لا بأجرة عمله ولا يرد نفقاته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يكون رب العمل قد اعذر </a:t>
            </a:r>
            <a:r>
              <a:rPr lang="ar-IQ" dirty="0" err="1" smtClean="0"/>
              <a:t>ان</a:t>
            </a:r>
            <a:r>
              <a:rPr lang="ar-IQ" dirty="0" smtClean="0"/>
              <a:t> يتسلم الشيء. </a:t>
            </a:r>
            <a:endParaRPr lang="en-US" dirty="0" smtClean="0"/>
          </a:p>
          <a:p>
            <a:r>
              <a:rPr lang="ar-IQ" dirty="0" smtClean="0"/>
              <a:t>2 – وفي هذه الحالة يكون هلاك مادة العمل على من قام بتوريدها. </a:t>
            </a:r>
            <a:endParaRPr lang="en-US" dirty="0" smtClean="0"/>
          </a:p>
          <a:p>
            <a:r>
              <a:rPr lang="ar-IQ" dirty="0" smtClean="0"/>
              <a:t>3 –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كان المقاول قد اعذر </a:t>
            </a:r>
            <a:r>
              <a:rPr lang="ar-IQ" dirty="0" err="1" smtClean="0"/>
              <a:t>ان</a:t>
            </a:r>
            <a:r>
              <a:rPr lang="ar-IQ" dirty="0" smtClean="0"/>
              <a:t> يسلم الشيء </a:t>
            </a:r>
            <a:r>
              <a:rPr lang="ar-IQ" dirty="0" err="1" smtClean="0"/>
              <a:t>او</a:t>
            </a:r>
            <a:r>
              <a:rPr lang="ar-IQ" dirty="0" smtClean="0"/>
              <a:t> كان هلاك الشيء، </a:t>
            </a:r>
            <a:r>
              <a:rPr lang="ar-IQ" dirty="0" err="1" smtClean="0"/>
              <a:t>او</a:t>
            </a:r>
            <a:r>
              <a:rPr lang="ar-IQ" dirty="0" smtClean="0"/>
              <a:t> تعيينه قبل التسليم راجعاً </a:t>
            </a:r>
            <a:r>
              <a:rPr lang="ar-IQ" dirty="0" err="1" smtClean="0"/>
              <a:t>الى</a:t>
            </a:r>
            <a:r>
              <a:rPr lang="ar-IQ" dirty="0" smtClean="0"/>
              <a:t> خطأه، وجب </a:t>
            </a:r>
            <a:r>
              <a:rPr lang="ar-IQ" dirty="0" err="1" smtClean="0"/>
              <a:t>ان</a:t>
            </a:r>
            <a:r>
              <a:rPr lang="ar-IQ" dirty="0" smtClean="0"/>
              <a:t> يعوض رب العمل عما يكون قد رده من مادة العمل. </a:t>
            </a:r>
            <a:endParaRPr lang="en-US" dirty="0" smtClean="0"/>
          </a:p>
          <a:p>
            <a:r>
              <a:rPr lang="ar-IQ" dirty="0" smtClean="0"/>
              <a:t>4 – فإذا كان هلاك الشيء </a:t>
            </a:r>
            <a:r>
              <a:rPr lang="ar-IQ" dirty="0" err="1" smtClean="0"/>
              <a:t>او</a:t>
            </a:r>
            <a:r>
              <a:rPr lang="ar-IQ" dirty="0" smtClean="0"/>
              <a:t> تعيبه راجعاً </a:t>
            </a:r>
            <a:r>
              <a:rPr lang="ar-IQ" dirty="0" err="1" smtClean="0"/>
              <a:t>الى</a:t>
            </a:r>
            <a:r>
              <a:rPr lang="ar-IQ" dirty="0" smtClean="0"/>
              <a:t> خطأ من رب العمل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الى</a:t>
            </a:r>
            <a:r>
              <a:rPr lang="ar-IQ" dirty="0" smtClean="0"/>
              <a:t> عيب في المادة التي قام بتوريدها، كان للمقاول الحق في </a:t>
            </a:r>
            <a:r>
              <a:rPr lang="ar-IQ" dirty="0" err="1" smtClean="0"/>
              <a:t>الاجرة</a:t>
            </a:r>
            <a:r>
              <a:rPr lang="ar-IQ" dirty="0" smtClean="0"/>
              <a:t> وفي التعويض عند الاقتضاء.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</TotalTime>
  <Words>461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Flow</vt:lpstr>
      <vt:lpstr>انتهاء المقاولة </vt:lpstr>
      <vt:lpstr>Slide 2</vt:lpstr>
      <vt:lpstr>Slide 3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8</cp:revision>
  <dcterms:created xsi:type="dcterms:W3CDTF">2020-03-23T18:50:20Z</dcterms:created>
  <dcterms:modified xsi:type="dcterms:W3CDTF">2020-03-27T10:50:22Z</dcterms:modified>
</cp:coreProperties>
</file>