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61" r:id="rId5"/>
    <p:sldId id="262" r:id="rId6"/>
    <p:sldId id="264" r:id="rId7"/>
    <p:sldId id="260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B358CE8-4CA5-4FB3-93B5-8C32DCAED2F4}">
          <p14:sldIdLst>
            <p14:sldId id="256"/>
            <p14:sldId id="257"/>
            <p14:sldId id="259"/>
            <p14:sldId id="261"/>
            <p14:sldId id="262"/>
            <p14:sldId id="264"/>
          </p14:sldIdLst>
        </p14:section>
        <p14:section name="Untitled Section" id="{3331E48C-CECD-4E51-9B5E-9FD3FA95D9AB}">
          <p14:sldIdLst>
            <p14:sldId id="260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2E46"/>
    <a:srgbClr val="E56177"/>
    <a:srgbClr val="FF2549"/>
    <a:srgbClr val="1D3A00"/>
    <a:srgbClr val="007033"/>
    <a:srgbClr val="5EEC3C"/>
    <a:srgbClr val="990099"/>
    <a:srgbClr val="CC0099"/>
    <a:srgbClr val="FE9202"/>
    <a:srgbClr val="6C1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744" y="53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96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96260" y="1197405"/>
            <a:ext cx="8246070" cy="167975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C02E46"/>
                </a:solidFill>
              </a:defRPr>
            </a:lvl1pPr>
          </a:lstStyle>
          <a:p>
            <a:r>
              <a:rPr lang="en-US" dirty="0"/>
              <a:t>Click to edit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Master </a:t>
            </a: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6260" y="2877160"/>
            <a:ext cx="8231372" cy="763525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</a:t>
            </a:r>
            <a:r>
              <a:rPr lang="en-US" dirty="0" smtClean="0"/>
              <a:t>Master </a:t>
            </a:r>
            <a:r>
              <a:rPr lang="en-US" dirty="0"/>
              <a:t>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xmlns="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044700"/>
            <a:ext cx="8246070" cy="763526"/>
          </a:xfrm>
        </p:spPr>
        <p:txBody>
          <a:bodyPr>
            <a:normAutofit/>
          </a:bodyPr>
          <a:lstStyle>
            <a:lvl1pPr algn="ctr">
              <a:defRPr sz="3600" baseline="0">
                <a:solidFill>
                  <a:srgbClr val="C02E4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960930"/>
            <a:ext cx="8246070" cy="2901392"/>
          </a:xfrm>
        </p:spPr>
        <p:txBody>
          <a:bodyPr/>
          <a:lstStyle>
            <a:lvl1pPr algn="ctr">
              <a:defRPr sz="2800">
                <a:solidFill>
                  <a:schemeClr val="tx1"/>
                </a:solidFill>
              </a:defRPr>
            </a:lvl1pPr>
            <a:lvl2pPr algn="ctr">
              <a:defRPr>
                <a:solidFill>
                  <a:schemeClr val="tx1"/>
                </a:solidFill>
              </a:defRPr>
            </a:lvl2pPr>
            <a:lvl3pPr algn="ctr">
              <a:defRPr>
                <a:solidFill>
                  <a:schemeClr val="tx1"/>
                </a:solidFill>
              </a:defRPr>
            </a:lvl3pPr>
            <a:lvl4pPr algn="ctr">
              <a:defRPr>
                <a:solidFill>
                  <a:schemeClr val="tx1"/>
                </a:solidFill>
              </a:defRPr>
            </a:lvl4pPr>
            <a:lvl5pPr algn="ctr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1" y="281175"/>
            <a:ext cx="6871724" cy="72534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C02E4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1" y="1044700"/>
            <a:ext cx="6871724" cy="3511061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317" y="1044700"/>
            <a:ext cx="8093365" cy="763525"/>
          </a:xfrm>
        </p:spPr>
        <p:txBody>
          <a:bodyPr>
            <a:normAutofit/>
          </a:bodyPr>
          <a:lstStyle>
            <a:lvl1pPr algn="ctr">
              <a:defRPr sz="3600" baseline="0">
                <a:solidFill>
                  <a:srgbClr val="C02E4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946648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419045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946648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419045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4.jpeg"/><Relationship Id="rId4" Type="http://schemas.openxmlformats.org/officeDocument/2006/relationships/image" Target="../media/image1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8.jpg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اساسيات الحاسوب الفصل الثاني المحاضرة الاولى</a:t>
            </a:r>
            <a:br>
              <a:rPr lang="ar-IQ" dirty="0" smtClean="0"/>
            </a:br>
            <a:r>
              <a:rPr lang="ar-IQ" dirty="0" smtClean="0"/>
              <a:t>(المرحلة الاولى)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err="1" smtClean="0"/>
              <a:t>م.م</a:t>
            </a:r>
            <a:r>
              <a:rPr lang="ar-IQ" dirty="0" smtClean="0"/>
              <a:t>. بسمة سالم بازل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اساسيات الحاسوب الفصل الثاني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r" rtl="1">
              <a:buNone/>
            </a:pPr>
            <a:r>
              <a:rPr lang="ar-IQ" sz="1600" b="1" dirty="0">
                <a:cs typeface="+mj-cs"/>
              </a:rPr>
              <a:t>الحاسوب جهاز يتكون من مجموعة اجزاء بعضها مادي اي ملموس وتسمى الاجزاء المادية (الكيان المادي) او ما يطلق  عليها </a:t>
            </a:r>
            <a:r>
              <a:rPr lang="en-US" sz="1600" b="1" dirty="0">
                <a:cs typeface="+mj-cs"/>
              </a:rPr>
              <a:t>Hardware</a:t>
            </a:r>
            <a:r>
              <a:rPr lang="ar-IQ" sz="1600" b="1" dirty="0">
                <a:cs typeface="+mj-cs"/>
              </a:rPr>
              <a:t> والاجزاء البرامجية او البرمجيات </a:t>
            </a:r>
            <a:r>
              <a:rPr lang="en-US" sz="1600" b="1" dirty="0">
                <a:cs typeface="+mj-cs"/>
              </a:rPr>
              <a:t>Software </a:t>
            </a:r>
            <a:r>
              <a:rPr lang="ar-IQ" sz="1600" b="1" dirty="0">
                <a:cs typeface="+mj-cs"/>
              </a:rPr>
              <a:t>.</a:t>
            </a:r>
            <a:endParaRPr lang="en-US" sz="1600" dirty="0">
              <a:cs typeface="+mj-cs"/>
            </a:endParaRPr>
          </a:p>
          <a:p>
            <a:pPr marL="0" indent="0" algn="just" rtl="1"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5770" y="2571750"/>
            <a:ext cx="2637155" cy="2324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23310" y="281175"/>
            <a:ext cx="6871724" cy="725349"/>
          </a:xfrm>
        </p:spPr>
        <p:txBody>
          <a:bodyPr>
            <a:normAutofit/>
          </a:bodyPr>
          <a:lstStyle/>
          <a:p>
            <a:pPr algn="r"/>
            <a:r>
              <a:rPr lang="ar-IQ" dirty="0"/>
              <a:t>اساسيات الحاسوب الفصل الثاني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rtl="1"/>
            <a:r>
              <a:rPr lang="ar-IQ" sz="1600" b="1" dirty="0"/>
              <a:t>الكيان المادي</a:t>
            </a:r>
            <a:r>
              <a:rPr lang="ar-IQ" sz="1600" dirty="0"/>
              <a:t> : تصنف الاجزاء او المكونات المادية بدورها الى :</a:t>
            </a:r>
            <a:endParaRPr lang="en-US" sz="1600" dirty="0"/>
          </a:p>
          <a:p>
            <a:pPr lvl="0" algn="just" rtl="1"/>
            <a:r>
              <a:rPr lang="ar-IQ" sz="1600" b="1" dirty="0"/>
              <a:t>اجهزة الادخال</a:t>
            </a:r>
            <a:r>
              <a:rPr lang="ar-IQ" sz="1600" dirty="0"/>
              <a:t>: يقصد بأجهزة الادخال هي جميع الاجهزة التي تقوم بمهمة ادخال البيانات الى الحاسوب حيث يخصص لكل نوع من البيانات جهاز ادخال خاص بها .</a:t>
            </a:r>
            <a:endParaRPr lang="en-US" sz="1600" dirty="0"/>
          </a:p>
          <a:p>
            <a:pPr marL="0" lvl="0" indent="0" algn="r" rtl="1">
              <a:buNone/>
            </a:pPr>
            <a:r>
              <a:rPr lang="ar-IQ" sz="1600" b="1" dirty="0"/>
              <a:t>لوحة المفاتيح </a:t>
            </a:r>
            <a:r>
              <a:rPr lang="en-US" sz="1600" b="1" dirty="0"/>
              <a:t>Keyboard</a:t>
            </a:r>
            <a:r>
              <a:rPr lang="ar-IQ" sz="1600" dirty="0"/>
              <a:t> : وسيلة ادخال اساسية للبيانات الحرفية والنصوص والرقمية وتنفيذ الاوامر</a:t>
            </a:r>
            <a:r>
              <a:rPr lang="ar-IQ" sz="1600" dirty="0" smtClean="0"/>
              <a:t>.</a:t>
            </a:r>
          </a:p>
          <a:p>
            <a:pPr marL="0" lvl="0" indent="0" algn="r" rtl="1">
              <a:buNone/>
            </a:pPr>
            <a:endParaRPr lang="ar-IQ" sz="1600" dirty="0"/>
          </a:p>
          <a:p>
            <a:pPr marL="0" lvl="0" indent="0" algn="r" rtl="1">
              <a:buNone/>
            </a:pPr>
            <a:endParaRPr lang="ar-IQ" sz="1600" dirty="0" smtClean="0"/>
          </a:p>
          <a:p>
            <a:pPr marL="0" lvl="0" indent="0" algn="r" rtl="1">
              <a:buNone/>
            </a:pPr>
            <a:endParaRPr lang="ar-IQ" sz="1600" dirty="0"/>
          </a:p>
          <a:p>
            <a:pPr marL="0" lvl="0" indent="0" algn="r" rtl="1">
              <a:buNone/>
            </a:pPr>
            <a:r>
              <a:rPr lang="ar-IQ" sz="1600" b="1" dirty="0"/>
              <a:t>الماوس </a:t>
            </a:r>
            <a:r>
              <a:rPr lang="en-US" sz="1600" b="1" dirty="0"/>
              <a:t>Mouse</a:t>
            </a:r>
            <a:r>
              <a:rPr lang="ar-IQ" sz="1600" dirty="0"/>
              <a:t>: وسيلة تأشير على شاشة الحاسوب يعمل على تحويل حركة اليد الى اشارات يستطيع الحاسوب فهما والتعامل </a:t>
            </a:r>
            <a:r>
              <a:rPr lang="ar-IQ" sz="1600" dirty="0" smtClean="0"/>
              <a:t>معها.</a:t>
            </a:r>
            <a:endParaRPr lang="en-US" sz="1600" dirty="0"/>
          </a:p>
          <a:p>
            <a:pPr marL="0" indent="0" algn="r" rtl="1">
              <a:buNone/>
            </a:pPr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6015" y="2194243"/>
            <a:ext cx="1304290" cy="755015"/>
          </a:xfrm>
          <a:prstGeom prst="rect">
            <a:avLst/>
          </a:prstGeom>
        </p:spPr>
      </p:pic>
      <p:pic>
        <p:nvPicPr>
          <p:cNvPr id="14" name="Picture 1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91" y="3640685"/>
            <a:ext cx="1275715" cy="72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IQ" dirty="0"/>
              <a:t>اساسيات الحاسوب الفصل الثاني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 rtl="1">
              <a:buNone/>
            </a:pPr>
            <a:r>
              <a:rPr lang="ar-IQ" sz="1600" b="1" dirty="0">
                <a:cs typeface="+mj-cs"/>
              </a:rPr>
              <a:t>كرة التعقب</a:t>
            </a:r>
            <a:r>
              <a:rPr lang="en-US" sz="1600" dirty="0">
                <a:cs typeface="+mj-cs"/>
              </a:rPr>
              <a:t>:</a:t>
            </a:r>
            <a:r>
              <a:rPr lang="en-US" sz="1600" b="1" dirty="0">
                <a:cs typeface="+mj-cs"/>
              </a:rPr>
              <a:t>Trackball </a:t>
            </a:r>
            <a:r>
              <a:rPr lang="ar-IQ" sz="1600" dirty="0">
                <a:cs typeface="+mj-cs"/>
              </a:rPr>
              <a:t>تعد ايضا من اجهزة التأشير تترجمان الحركة الرأسية والافقية</a:t>
            </a:r>
            <a:r>
              <a:rPr lang="ar-IQ" sz="1600" dirty="0" smtClean="0">
                <a:cs typeface="+mj-cs"/>
              </a:rPr>
              <a:t>.</a:t>
            </a:r>
          </a:p>
          <a:p>
            <a:pPr lvl="0" algn="just" rtl="1"/>
            <a:endParaRPr lang="ar-IQ" sz="1600" b="1" dirty="0">
              <a:cs typeface="+mj-cs"/>
            </a:endParaRPr>
          </a:p>
          <a:p>
            <a:pPr lvl="0" algn="just" rtl="1"/>
            <a:endParaRPr lang="ar-IQ" sz="1600" b="1" dirty="0" smtClean="0">
              <a:cs typeface="+mj-cs"/>
            </a:endParaRPr>
          </a:p>
          <a:p>
            <a:pPr marL="0" indent="0" algn="just" rtl="1">
              <a:buNone/>
            </a:pPr>
            <a:r>
              <a:rPr lang="ar-IQ" sz="1600" b="1" dirty="0" smtClean="0">
                <a:cs typeface="+mj-cs"/>
              </a:rPr>
              <a:t> </a:t>
            </a:r>
            <a:r>
              <a:rPr lang="ar-IQ" sz="1600" b="1" dirty="0"/>
              <a:t>لوحة اللمس </a:t>
            </a:r>
            <a:r>
              <a:rPr lang="en-US" sz="1600" b="1" dirty="0"/>
              <a:t>Touchpad</a:t>
            </a:r>
            <a:r>
              <a:rPr lang="ar-IQ" sz="1600" dirty="0"/>
              <a:t>: عبارة عن سطح املس موجود كجزء ثابت في الحواسيب المحمولة يمكن استخدامه بدلا عن الماوس.</a:t>
            </a:r>
            <a:endParaRPr lang="en-US" sz="1600" dirty="0"/>
          </a:p>
          <a:p>
            <a:pPr marL="0" lvl="0" indent="0" algn="just" rtl="1">
              <a:buNone/>
            </a:pPr>
            <a:endParaRPr lang="ar-IQ" sz="1600" dirty="0" smtClean="0">
              <a:cs typeface="+mj-cs"/>
            </a:endParaRPr>
          </a:p>
          <a:p>
            <a:pPr marL="0" lvl="0" indent="0" algn="just" rtl="1">
              <a:buNone/>
            </a:pPr>
            <a:endParaRPr lang="en-US" sz="1600" dirty="0">
              <a:cs typeface="+mj-cs"/>
            </a:endParaRPr>
          </a:p>
          <a:p>
            <a:pPr marL="0" lvl="0" indent="0" algn="r" rtl="1">
              <a:buNone/>
            </a:pPr>
            <a:r>
              <a:rPr lang="ar-IQ" sz="1600" b="1" dirty="0"/>
              <a:t>لشاشة الحساسة للمس</a:t>
            </a:r>
            <a:r>
              <a:rPr lang="ar-IQ" sz="1600" dirty="0"/>
              <a:t> </a:t>
            </a:r>
            <a:r>
              <a:rPr lang="en-US" sz="1600" b="1" dirty="0"/>
              <a:t>Touch Screen</a:t>
            </a:r>
            <a:r>
              <a:rPr lang="ar-IQ" sz="1600" dirty="0"/>
              <a:t>:تعطي هذه الشاشة امكانية تحكم المستخدم بالحاسوب بطريقة مباشرة بواسطة لمس الاصبع للشاشة بطريقة مباشرة او عن طريق اداة تشبه القلم</a:t>
            </a:r>
            <a:r>
              <a:rPr lang="ar-IQ" sz="1600" dirty="0" smtClean="0"/>
              <a:t>.</a:t>
            </a:r>
          </a:p>
          <a:p>
            <a:pPr marL="0" lvl="0" indent="0" algn="r" rtl="1">
              <a:buNone/>
            </a:pPr>
            <a:endParaRPr lang="en-US" sz="1600" dirty="0"/>
          </a:p>
          <a:p>
            <a:pPr marL="0" indent="0" algn="r" rtl="1">
              <a:buNone/>
            </a:pPr>
            <a:endParaRPr lang="ar-IQ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195" y="1044700"/>
            <a:ext cx="1307465" cy="683895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195" y="2255938"/>
            <a:ext cx="1403350" cy="701675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7257" y="3487980"/>
            <a:ext cx="1510030" cy="839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366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IQ" dirty="0"/>
              <a:t>اساسيات الحاسوب الفصل الثاني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1" y="1044700"/>
            <a:ext cx="6871724" cy="4098800"/>
          </a:xfrm>
        </p:spPr>
        <p:txBody>
          <a:bodyPr>
            <a:normAutofit/>
          </a:bodyPr>
          <a:lstStyle/>
          <a:p>
            <a:pPr marL="0" lvl="0" indent="0" algn="just" rtl="1">
              <a:buNone/>
            </a:pPr>
            <a:r>
              <a:rPr lang="ar-IQ" sz="1600" b="1" dirty="0"/>
              <a:t>الماسح الضوئي </a:t>
            </a:r>
            <a:r>
              <a:rPr lang="en-US" sz="1600" b="1" dirty="0"/>
              <a:t>Optical Scanner</a:t>
            </a:r>
            <a:r>
              <a:rPr lang="ar-IQ" sz="1600" dirty="0"/>
              <a:t>:</a:t>
            </a:r>
            <a:r>
              <a:rPr lang="ar-IQ" sz="1600" b="1" dirty="0"/>
              <a:t> </a:t>
            </a:r>
            <a:r>
              <a:rPr lang="ar-IQ" sz="1600" dirty="0"/>
              <a:t>يستعمل لإدخال الرسومات المطبوعة والمكتوبة يدويا وتحويلها الى صور رقمية اي يقوم بتحويل الصور او الرسومات او النصوص الى معلومات الكترونية يمكن استخدامها بواسطة الحاسوب.</a:t>
            </a:r>
            <a:endParaRPr lang="en-US" sz="1600" dirty="0"/>
          </a:p>
          <a:p>
            <a:pPr marL="0" indent="0" algn="r" rtl="1">
              <a:buNone/>
            </a:pPr>
            <a:endParaRPr lang="ar-IQ" dirty="0" smtClean="0"/>
          </a:p>
          <a:p>
            <a:pPr marL="0" lvl="0" indent="0" algn="just" rtl="1">
              <a:buNone/>
            </a:pPr>
            <a:endParaRPr lang="ar-IQ" sz="1600" b="1" dirty="0" smtClean="0"/>
          </a:p>
          <a:p>
            <a:pPr marL="0" lvl="0" indent="0" algn="just" rtl="1">
              <a:buNone/>
            </a:pPr>
            <a:r>
              <a:rPr lang="ar-IQ" sz="1600" b="1" dirty="0" smtClean="0"/>
              <a:t>القلم </a:t>
            </a:r>
            <a:r>
              <a:rPr lang="ar-IQ" sz="1600" b="1" dirty="0"/>
              <a:t>الضوئي </a:t>
            </a:r>
            <a:r>
              <a:rPr lang="en-US" sz="1600" b="1" dirty="0"/>
              <a:t>Light Pen</a:t>
            </a:r>
            <a:r>
              <a:rPr lang="ar-IQ" sz="1600" dirty="0"/>
              <a:t>: يشبه القلم الذي يستخدم في الكتابة ولكنه يقوم بأرسال المعلومات الالكترونية للحاسوب كما ويستخدم لقراءة العلامات المشفرة </a:t>
            </a:r>
            <a:r>
              <a:rPr lang="en-US" sz="1600" b="1" dirty="0"/>
              <a:t>Bar Code</a:t>
            </a:r>
            <a:r>
              <a:rPr lang="ar-IQ" sz="1600" dirty="0"/>
              <a:t> ويسمح للمستخدم للتأشير والرسم على شاشة العرض.</a:t>
            </a:r>
            <a:endParaRPr lang="en-US" sz="1600" dirty="0"/>
          </a:p>
          <a:p>
            <a:pPr marL="0" indent="0" algn="r" rtl="1">
              <a:buNone/>
            </a:pPr>
            <a:endParaRPr lang="ar-IQ" dirty="0" smtClean="0"/>
          </a:p>
          <a:p>
            <a:pPr marL="0" lvl="0" indent="0" algn="r" rtl="1">
              <a:buNone/>
            </a:pPr>
            <a:r>
              <a:rPr lang="ar-IQ" sz="1600" b="1" dirty="0"/>
              <a:t>عصا التحكم </a:t>
            </a:r>
            <a:r>
              <a:rPr lang="en-US" sz="1600" b="1" dirty="0"/>
              <a:t>Joystick</a:t>
            </a:r>
            <a:r>
              <a:rPr lang="ar-IQ" sz="1600" dirty="0"/>
              <a:t>: جهاز يستعمل للتحكم بالاتجاهات في الالعاب الالكترونية  وكما يستخدم في قمرة قيادة الطيارة او اجهزة التحكم بالرافعات والشاحنات.</a:t>
            </a:r>
            <a:endParaRPr lang="en-US" sz="1600" dirty="0"/>
          </a:p>
          <a:p>
            <a:pPr marL="0" indent="0" algn="r" rtl="1">
              <a:buNone/>
            </a:pPr>
            <a:endParaRPr lang="ar-IQ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892" y="1655520"/>
            <a:ext cx="1828800" cy="754380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1840" y="3029865"/>
            <a:ext cx="1764665" cy="644220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7900" y="4266923"/>
            <a:ext cx="1339215" cy="807720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5897" y="4174991"/>
            <a:ext cx="710565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730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IQ" dirty="0"/>
              <a:t>اساسيات الحاسوب الفصل الثاني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1" y="1044700"/>
            <a:ext cx="6871724" cy="4098800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IQ" sz="1600" b="1" dirty="0"/>
              <a:t>الميكرفون </a:t>
            </a:r>
            <a:r>
              <a:rPr lang="en-US" sz="1600" b="1" dirty="0"/>
              <a:t>Microphone</a:t>
            </a:r>
            <a:r>
              <a:rPr lang="ar-IQ" sz="1600" dirty="0"/>
              <a:t>:</a:t>
            </a:r>
            <a:r>
              <a:rPr lang="ar-IQ" sz="1600" b="1" dirty="0"/>
              <a:t> </a:t>
            </a:r>
            <a:r>
              <a:rPr lang="ar-IQ" sz="1600" dirty="0"/>
              <a:t>يستخدم لإدخال البيانات الصوتية للحاسوب لغرض تسجيلها او معالجتها</a:t>
            </a:r>
            <a:r>
              <a:rPr lang="ar-IQ" sz="1600" dirty="0" smtClean="0"/>
              <a:t>.</a:t>
            </a:r>
          </a:p>
          <a:p>
            <a:pPr marL="0" indent="0" algn="just" rtl="1">
              <a:buNone/>
            </a:pPr>
            <a:endParaRPr lang="ar-IQ" sz="1600" dirty="0" smtClean="0"/>
          </a:p>
          <a:p>
            <a:pPr marL="0" indent="0" algn="just" rtl="1">
              <a:buNone/>
            </a:pPr>
            <a:endParaRPr lang="ar-IQ" sz="1600" dirty="0"/>
          </a:p>
          <a:p>
            <a:pPr marL="0" indent="0" algn="just" rtl="1">
              <a:buNone/>
            </a:pPr>
            <a:endParaRPr lang="en-US" sz="1600" dirty="0"/>
          </a:p>
          <a:p>
            <a:pPr marL="0" lvl="0" indent="0" algn="just" rtl="1">
              <a:buNone/>
            </a:pPr>
            <a:endParaRPr lang="ar-IQ" sz="1600" b="1" dirty="0" smtClean="0"/>
          </a:p>
          <a:p>
            <a:pPr marL="0" lvl="0" indent="0" algn="just" rtl="1">
              <a:buNone/>
            </a:pPr>
            <a:endParaRPr lang="ar-IQ" sz="1600" b="1" dirty="0"/>
          </a:p>
          <a:p>
            <a:pPr marL="0" lvl="0" indent="0" algn="just" rtl="1">
              <a:buNone/>
            </a:pPr>
            <a:r>
              <a:rPr lang="ar-IQ" sz="1600" b="1" dirty="0" smtClean="0"/>
              <a:t>قارئ </a:t>
            </a:r>
            <a:r>
              <a:rPr lang="ar-IQ" sz="1600" b="1" dirty="0"/>
              <a:t>العلامات البصرية وقارئ الشفرة (</a:t>
            </a:r>
            <a:r>
              <a:rPr lang="en-US" sz="1600" b="1" dirty="0"/>
              <a:t>OMR</a:t>
            </a:r>
            <a:r>
              <a:rPr lang="ar-IQ" sz="1600" b="1" dirty="0"/>
              <a:t>)</a:t>
            </a:r>
            <a:r>
              <a:rPr lang="ar-IQ" sz="1600" dirty="0"/>
              <a:t>:</a:t>
            </a:r>
            <a:r>
              <a:rPr lang="ar-IQ" sz="1600" b="1" dirty="0"/>
              <a:t> </a:t>
            </a:r>
            <a:r>
              <a:rPr lang="ar-IQ" sz="1600" dirty="0"/>
              <a:t>يستخدم للإدخال السريع لبيانات محددة مثل الهويات التعريفية والبصمات او قراءة معلومات عن منتجات في الاسواق </a:t>
            </a:r>
            <a:r>
              <a:rPr lang="ar-IQ" sz="1600" dirty="0" smtClean="0"/>
              <a:t>والمخازن.</a:t>
            </a:r>
          </a:p>
          <a:p>
            <a:pPr marL="0" lvl="0" indent="0" algn="just" rtl="1">
              <a:buNone/>
            </a:pPr>
            <a:endParaRPr lang="ar-IQ" sz="1600" dirty="0"/>
          </a:p>
        </p:txBody>
      </p:sp>
      <p:pic>
        <p:nvPicPr>
          <p:cNvPr id="8" name="Pictur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130" y="1350110"/>
            <a:ext cx="1094740" cy="1264920"/>
          </a:xfrm>
          <a:prstGeom prst="rect">
            <a:avLst/>
          </a:prstGeom>
        </p:spPr>
      </p:pic>
      <p:pic>
        <p:nvPicPr>
          <p:cNvPr id="13" name="Picture 1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7635" y="3612732"/>
            <a:ext cx="1626235" cy="1339215"/>
          </a:xfrm>
          <a:prstGeom prst="rect">
            <a:avLst/>
          </a:prstGeom>
          <a:scene3d>
            <a:camera prst="orthographicFront"/>
            <a:lightRig rig="threePt" dir="t"/>
          </a:scene3d>
          <a:sp3d prstMaterial="dkEdge"/>
        </p:spPr>
      </p:pic>
      <p:pic>
        <p:nvPicPr>
          <p:cNvPr id="14" name="Picture 1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6590" y="3793390"/>
            <a:ext cx="1977390" cy="977900"/>
          </a:xfrm>
          <a:prstGeom prst="rect">
            <a:avLst/>
          </a:prstGeom>
        </p:spPr>
      </p:pic>
      <p:pic>
        <p:nvPicPr>
          <p:cNvPr id="15" name="Picture 14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2575" y="3640685"/>
            <a:ext cx="1573530" cy="892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410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websites\free-power-point-templates\2012\logo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72674" y="-176940"/>
            <a:ext cx="9916674" cy="5650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319</Words>
  <Application>Microsoft Office PowerPoint</Application>
  <PresentationFormat>On-screen Show (16:9)</PresentationFormat>
  <Paragraphs>36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اساسيات الحاسوب الفصل الثاني المحاضرة الاولى (المرحلة الاولى)</vt:lpstr>
      <vt:lpstr>اساسيات الحاسوب الفصل الثاني  </vt:lpstr>
      <vt:lpstr>اساسيات الحاسوب الفصل الثاني </vt:lpstr>
      <vt:lpstr>اساسيات الحاسوب الفصل الثاني </vt:lpstr>
      <vt:lpstr>اساسيات الحاسوب الفصل الثاني </vt:lpstr>
      <vt:lpstr>اساسيات الحاسوب الفصل الثاني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2017-08-01T15:40:51Z</dcterms:created>
  <dcterms:modified xsi:type="dcterms:W3CDTF">2020-03-21T00:48:24Z</dcterms:modified>
</cp:coreProperties>
</file>