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549"/>
    <a:srgbClr val="5DD5FF"/>
    <a:srgbClr val="FF0D97"/>
    <a:srgbClr val="0000CC"/>
    <a:srgbClr val="003635"/>
    <a:srgbClr val="9EFF29"/>
    <a:srgbClr val="C80064"/>
    <a:srgbClr val="C33A1F"/>
    <a:srgbClr val="007033"/>
    <a:srgbClr val="D63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9" d="100"/>
          <a:sy n="129" d="100"/>
        </p:scale>
        <p:origin x="-90" y="16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0045" y="2455606"/>
            <a:ext cx="7978879" cy="159282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3176" y="4085301"/>
            <a:ext cx="8001000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FF254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5" y="511932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254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415846"/>
            <a:ext cx="8246070" cy="336263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>
                <a:solidFill>
                  <a:srgbClr val="002060"/>
                </a:solidFill>
              </a:defRPr>
            </a:lvl2pPr>
            <a:lvl3pPr algn="l">
              <a:defRPr>
                <a:solidFill>
                  <a:srgbClr val="002060"/>
                </a:solidFill>
              </a:defRPr>
            </a:lvl3pPr>
            <a:lvl4pPr algn="l">
              <a:defRPr>
                <a:solidFill>
                  <a:srgbClr val="002060"/>
                </a:solidFill>
              </a:defRPr>
            </a:lvl4pPr>
            <a:lvl5pPr algn="l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732" y="539273"/>
            <a:ext cx="6283782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254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613" y="1312606"/>
            <a:ext cx="6304935" cy="350862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70" y="662476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254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73662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2209026"/>
            <a:ext cx="4040188" cy="2276294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2" y="173662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2209026"/>
            <a:ext cx="4041775" cy="2276294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1206" y="2101646"/>
            <a:ext cx="7049730" cy="1659188"/>
          </a:xfrm>
        </p:spPr>
        <p:txBody>
          <a:bodyPr>
            <a:normAutofit/>
          </a:bodyPr>
          <a:lstStyle/>
          <a:p>
            <a:r>
              <a:rPr lang="ar-IQ" dirty="0" smtClean="0"/>
              <a:t>اساسيات الحاسوب الفصل الثاني المحاضرة الثانية (المرحلة الاولى)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548" y="3908317"/>
            <a:ext cx="7875639" cy="730043"/>
          </a:xfrm>
        </p:spPr>
        <p:txBody>
          <a:bodyPr/>
          <a:lstStyle/>
          <a:p>
            <a:r>
              <a:rPr lang="ar-IQ" dirty="0" err="1" smtClean="0"/>
              <a:t>م.م.بسمة</a:t>
            </a:r>
            <a:r>
              <a:rPr lang="ar-IQ" dirty="0" smtClean="0"/>
              <a:t> سالم بازل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اساسيات الحاسوب الفصل الثاني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 rtl="1">
              <a:buNone/>
            </a:pPr>
            <a:r>
              <a:rPr lang="ar-IQ" sz="1600" b="1" dirty="0"/>
              <a:t>اجهزة الاخراج</a:t>
            </a:r>
            <a:r>
              <a:rPr lang="ar-IQ" sz="1600" dirty="0"/>
              <a:t>: هي الاجهزة المسؤولة عن اظهار المعلومات الناتجة من الحاسوب بعد معالجتها في وحدات المعالجة واظهارها بصورة يفهمها المستخدم حيث توجد اشكال عديدة لأجهزة الاخراج حسب نوع المعلومات الناتجة اذ كانت (نص ، صوت ، صورة </a:t>
            </a:r>
            <a:r>
              <a:rPr lang="ar-IQ" sz="1600" dirty="0" smtClean="0"/>
              <a:t>...).</a:t>
            </a:r>
            <a:endParaRPr lang="en-US" sz="1600" dirty="0"/>
          </a:p>
          <a:p>
            <a:pPr lvl="0" algn="r" rtl="1">
              <a:buFont typeface="+mj-cs"/>
              <a:buAutoNum type="arabic1Minus"/>
            </a:pPr>
            <a:r>
              <a:rPr lang="ar-IQ" sz="1600" dirty="0"/>
              <a:t>الكيان البرمجي (البرمجيات)</a:t>
            </a:r>
            <a:endParaRPr lang="en-US" sz="1600" dirty="0"/>
          </a:p>
          <a:p>
            <a:pPr lvl="0" algn="r" rtl="1"/>
            <a:r>
              <a:rPr lang="ar-IQ" sz="1600" b="1" dirty="0"/>
              <a:t>وحدات العرض البصري (الشاشة) </a:t>
            </a:r>
            <a:r>
              <a:rPr lang="en-US" sz="1600" b="1" dirty="0"/>
              <a:t>Monitor</a:t>
            </a:r>
            <a:endParaRPr lang="en-US" sz="1600" dirty="0"/>
          </a:p>
          <a:p>
            <a:pPr marL="0" lvl="0" indent="0" algn="r" rtl="1">
              <a:buNone/>
            </a:pPr>
            <a:endParaRPr lang="ar-IQ" sz="1600" dirty="0" smtClean="0"/>
          </a:p>
          <a:p>
            <a:pPr marL="0" lvl="0" indent="0" algn="r" rtl="1">
              <a:buNone/>
            </a:pPr>
            <a:endParaRPr lang="ar-IQ" sz="1600" dirty="0"/>
          </a:p>
          <a:p>
            <a:pPr lvl="0" algn="r" rtl="1"/>
            <a:r>
              <a:rPr lang="ar-IQ" sz="1600" dirty="0" smtClean="0"/>
              <a:t>ا</a:t>
            </a:r>
            <a:r>
              <a:rPr lang="ar-IQ" sz="1600" b="1" dirty="0" smtClean="0"/>
              <a:t>لسماعات </a:t>
            </a:r>
            <a:r>
              <a:rPr lang="en-US" sz="1600" b="1" dirty="0"/>
              <a:t>Speaker</a:t>
            </a:r>
            <a:endParaRPr lang="en-US" sz="1600" dirty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928" y="2571750"/>
            <a:ext cx="2593975" cy="94615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928" y="3753915"/>
            <a:ext cx="2535853" cy="92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اساسيات الحاسوب الفصل الثاني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IQ" sz="1600" b="1" dirty="0"/>
              <a:t>عارض الفيديو </a:t>
            </a:r>
            <a:r>
              <a:rPr lang="en-US" sz="1600" b="1" dirty="0"/>
              <a:t>Video Project</a:t>
            </a:r>
            <a:r>
              <a:rPr lang="ar-IQ" sz="1600" b="1" dirty="0"/>
              <a:t> واللوحة الذكية</a:t>
            </a:r>
            <a:r>
              <a:rPr lang="ar-IQ" sz="1600" dirty="0"/>
              <a:t> </a:t>
            </a:r>
            <a:r>
              <a:rPr lang="en-US" sz="1600" b="1" dirty="0"/>
              <a:t>Smart Board</a:t>
            </a:r>
            <a:endParaRPr lang="en-US" sz="1600" dirty="0"/>
          </a:p>
          <a:p>
            <a:pPr marL="0" lvl="0" indent="0" algn="r" rtl="1">
              <a:buNone/>
            </a:pPr>
            <a:endParaRPr lang="ar-IQ" sz="1600" dirty="0" smtClean="0"/>
          </a:p>
          <a:p>
            <a:pPr marL="0" lvl="0" indent="0" algn="r" rtl="1">
              <a:buNone/>
            </a:pPr>
            <a:endParaRPr lang="ar-IQ" sz="1600" dirty="0" smtClean="0"/>
          </a:p>
          <a:p>
            <a:pPr lvl="0" algn="r" rtl="1"/>
            <a:r>
              <a:rPr lang="ar-IQ" sz="1600" b="1" dirty="0"/>
              <a:t>الطابعة </a:t>
            </a:r>
            <a:r>
              <a:rPr lang="en-US" sz="1600" b="1" dirty="0"/>
              <a:t>Printer</a:t>
            </a:r>
            <a:endParaRPr lang="en-US" sz="1600" dirty="0"/>
          </a:p>
          <a:p>
            <a:pPr algn="r" rtl="1"/>
            <a:endParaRPr lang="ar-IQ" sz="1600" dirty="0"/>
          </a:p>
          <a:p>
            <a:pPr lvl="0" algn="r" rtl="1"/>
            <a:r>
              <a:rPr lang="ar-IQ" sz="1700" dirty="0" smtClean="0"/>
              <a:t>طابعات محفورة</a:t>
            </a:r>
            <a:endParaRPr lang="en-US" sz="1700" dirty="0" smtClean="0"/>
          </a:p>
          <a:p>
            <a:pPr lvl="0" algn="r" rtl="1"/>
            <a:r>
              <a:rPr lang="ar-IQ" sz="1700" dirty="0" smtClean="0"/>
              <a:t>طابعات نقطية</a:t>
            </a:r>
            <a:endParaRPr lang="en-US" sz="1700" dirty="0" smtClean="0"/>
          </a:p>
          <a:p>
            <a:pPr lvl="0" algn="r" rtl="1"/>
            <a:r>
              <a:rPr lang="ar-IQ" sz="1700" dirty="0" smtClean="0"/>
              <a:t>طابعات ضخ الحبر</a:t>
            </a:r>
            <a:endParaRPr lang="en-US" sz="1700" dirty="0" smtClean="0"/>
          </a:p>
          <a:p>
            <a:pPr lvl="0" algn="r" rtl="1"/>
            <a:r>
              <a:rPr lang="ar-IQ" sz="1700" dirty="0" smtClean="0"/>
              <a:t>طابعات </a:t>
            </a:r>
            <a:r>
              <a:rPr lang="ar-IQ" sz="1700" dirty="0"/>
              <a:t>الليزر</a:t>
            </a:r>
            <a:endParaRPr lang="en-US" sz="1700" dirty="0"/>
          </a:p>
          <a:p>
            <a:pPr lvl="0" algn="r" rtl="1"/>
            <a:r>
              <a:rPr lang="ar-IQ" sz="1700" dirty="0"/>
              <a:t>الراسم</a:t>
            </a:r>
            <a:endParaRPr lang="en-US" sz="1700" dirty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33" y="2495381"/>
            <a:ext cx="2816071" cy="201017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458" y="2381865"/>
            <a:ext cx="2255058" cy="105294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256" y="3243079"/>
            <a:ext cx="25622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Bent Arrow 8"/>
          <p:cNvSpPr/>
          <p:nvPr/>
        </p:nvSpPr>
        <p:spPr>
          <a:xfrm>
            <a:off x="1991032" y="1401097"/>
            <a:ext cx="1821426" cy="1094284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6186948" y="2495381"/>
            <a:ext cx="837533" cy="412955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005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اساسيات الحاسوب الفصل الثاني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r" rtl="1">
              <a:buNone/>
            </a:pPr>
            <a:endParaRPr lang="ar-IQ" sz="1600" dirty="0" smtClean="0"/>
          </a:p>
          <a:p>
            <a:pPr marL="0" lvl="0" indent="0" algn="just" rtl="1">
              <a:buNone/>
            </a:pPr>
            <a:r>
              <a:rPr lang="ar-IQ" sz="1600" b="1" dirty="0">
                <a:cs typeface="+mj-cs"/>
              </a:rPr>
              <a:t>صندوق الحاسوب (وحدة النظام </a:t>
            </a:r>
            <a:r>
              <a:rPr lang="en-US" sz="1600" b="1" dirty="0">
                <a:cs typeface="+mj-cs"/>
              </a:rPr>
              <a:t>System Unit</a:t>
            </a:r>
            <a:r>
              <a:rPr lang="ar-IQ" sz="1600" b="1" dirty="0">
                <a:cs typeface="+mj-cs"/>
              </a:rPr>
              <a:t>)</a:t>
            </a:r>
            <a:r>
              <a:rPr lang="en-US" sz="1600" b="1" dirty="0">
                <a:cs typeface="+mj-cs"/>
              </a:rPr>
              <a:t>:</a:t>
            </a:r>
            <a:r>
              <a:rPr lang="ar-IQ" sz="1600" dirty="0">
                <a:cs typeface="+mj-cs"/>
              </a:rPr>
              <a:t>وهو جوهر جهاز الحاسوب لما يحتويه من عناصر رئيسية ومهمة من مكونات الجهاز ، اهم عناصره هي اللوحة الام </a:t>
            </a:r>
            <a:r>
              <a:rPr lang="en-US" sz="1600" b="1" dirty="0">
                <a:cs typeface="+mj-cs"/>
              </a:rPr>
              <a:t>Motherboard </a:t>
            </a:r>
            <a:r>
              <a:rPr lang="ar-IQ" sz="1600" dirty="0">
                <a:cs typeface="+mj-cs"/>
              </a:rPr>
              <a:t>والتي تضم وحدة المعالجة المركزية </a:t>
            </a:r>
            <a:r>
              <a:rPr lang="en-US" sz="1600" b="1" dirty="0">
                <a:cs typeface="+mj-cs"/>
              </a:rPr>
              <a:t>Processing Unit (PU)</a:t>
            </a:r>
            <a:r>
              <a:rPr lang="ar-IQ" sz="1600" dirty="0">
                <a:cs typeface="+mj-cs"/>
              </a:rPr>
              <a:t> وعنصر اخر مهم هو ذاكرة الوصول العشوائي </a:t>
            </a:r>
            <a:r>
              <a:rPr lang="en-US" sz="1600" b="1" dirty="0">
                <a:cs typeface="+mj-cs"/>
              </a:rPr>
              <a:t>Random Access Memory (RAM)</a:t>
            </a:r>
            <a:r>
              <a:rPr lang="ar-IQ" sz="1600" dirty="0">
                <a:cs typeface="+mj-cs"/>
              </a:rPr>
              <a:t> ويمكن من خلال صندوق الحاسوب يمكن ربط اجهزة الادخال والاخراج به (يسمى باللغة المحلية الكيس</a:t>
            </a:r>
            <a:r>
              <a:rPr lang="ar-IQ" sz="1600" dirty="0" smtClean="0">
                <a:cs typeface="+mj-cs"/>
              </a:rPr>
              <a:t>).</a:t>
            </a:r>
          </a:p>
          <a:p>
            <a:pPr lvl="0" algn="r" rtl="1"/>
            <a:r>
              <a:rPr lang="ar-IQ" sz="1600" b="1" dirty="0">
                <a:solidFill>
                  <a:srgbClr val="FF0000"/>
                </a:solidFill>
              </a:rPr>
              <a:t>الاجزاء الخارجية لوحدة النظام:</a:t>
            </a:r>
            <a:endParaRPr lang="en-US" sz="1600" dirty="0">
              <a:solidFill>
                <a:srgbClr val="FF0000"/>
              </a:solidFill>
            </a:endParaRPr>
          </a:p>
          <a:p>
            <a:pPr lvl="0" algn="r" rtl="1"/>
            <a:r>
              <a:rPr lang="ar-IQ" sz="1600" dirty="0"/>
              <a:t>مفتاح التشغيل </a:t>
            </a:r>
            <a:r>
              <a:rPr lang="en-US" sz="1600" dirty="0">
                <a:solidFill>
                  <a:srgbClr val="FF0000"/>
                </a:solidFill>
              </a:rPr>
              <a:t>Power Switch</a:t>
            </a:r>
          </a:p>
          <a:p>
            <a:pPr lvl="0" algn="r" rtl="1"/>
            <a:r>
              <a:rPr lang="ar-IQ" sz="1600" dirty="0"/>
              <a:t>مفتاح اعادة التشغيل </a:t>
            </a:r>
            <a:r>
              <a:rPr lang="en-US" sz="1600" dirty="0">
                <a:solidFill>
                  <a:srgbClr val="FF0000"/>
                </a:solidFill>
              </a:rPr>
              <a:t>Reset Switch</a:t>
            </a:r>
          </a:p>
          <a:p>
            <a:pPr lvl="0" algn="r" rtl="1"/>
            <a:r>
              <a:rPr lang="ar-IQ" sz="1600" dirty="0"/>
              <a:t>مشغل القرص </a:t>
            </a:r>
            <a:r>
              <a:rPr lang="en-US" sz="1600" dirty="0">
                <a:solidFill>
                  <a:srgbClr val="FF0000"/>
                </a:solidFill>
              </a:rPr>
              <a:t>Disk Drive</a:t>
            </a:r>
          </a:p>
          <a:p>
            <a:pPr lvl="0" algn="r" rtl="1"/>
            <a:r>
              <a:rPr lang="ar-IQ" sz="1600" dirty="0"/>
              <a:t>غلاف او غطاء معدني </a:t>
            </a:r>
            <a:r>
              <a:rPr lang="en-US" sz="1600" dirty="0">
                <a:solidFill>
                  <a:srgbClr val="FF0000"/>
                </a:solidFill>
              </a:rPr>
              <a:t>Case</a:t>
            </a:r>
            <a:r>
              <a:rPr lang="en-US" sz="1600" dirty="0"/>
              <a:t> </a:t>
            </a:r>
          </a:p>
          <a:p>
            <a:pPr lvl="0" algn="r" rtl="1"/>
            <a:r>
              <a:rPr lang="ar-IQ" sz="1600" dirty="0" smtClean="0"/>
              <a:t>منافذ </a:t>
            </a:r>
            <a:r>
              <a:rPr lang="en-US" sz="1600" dirty="0">
                <a:solidFill>
                  <a:srgbClr val="FF0000"/>
                </a:solidFill>
              </a:rPr>
              <a:t>UBS</a:t>
            </a:r>
            <a:r>
              <a:rPr lang="en-US" sz="1600" dirty="0"/>
              <a:t> </a:t>
            </a:r>
            <a:r>
              <a:rPr lang="ar-IQ" sz="1600" dirty="0"/>
              <a:t> الموجودة خلف ومقدمة النظام لربط اجهزة الادخال والاخراج بها</a:t>
            </a:r>
            <a:r>
              <a:rPr lang="en-US" sz="1600" dirty="0"/>
              <a:t> </a:t>
            </a:r>
            <a:r>
              <a:rPr lang="ar-IQ" sz="1600" dirty="0"/>
              <a:t>اضواء </a:t>
            </a:r>
            <a:r>
              <a:rPr lang="en-US" sz="1600" dirty="0">
                <a:solidFill>
                  <a:srgbClr val="FF0000"/>
                </a:solidFill>
              </a:rPr>
              <a:t>LED</a:t>
            </a:r>
            <a:r>
              <a:rPr lang="ar-IQ" sz="1600" dirty="0">
                <a:solidFill>
                  <a:srgbClr val="FF0000"/>
                </a:solidFill>
              </a:rPr>
              <a:t> </a:t>
            </a:r>
            <a:r>
              <a:rPr lang="ar-IQ" sz="1600" dirty="0"/>
              <a:t>الموجودة في مقدمة وحدة النظام</a:t>
            </a:r>
            <a:endParaRPr lang="en-US" sz="1600" dirty="0"/>
          </a:p>
          <a:p>
            <a:pPr marL="0" lvl="0" indent="0" algn="r" rtl="1">
              <a:buNone/>
            </a:pPr>
            <a:endParaRPr lang="en-US" sz="1600" dirty="0">
              <a:cs typeface="+mj-cs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2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اساسيات الحاسوب الفصل الثاني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1600" b="1" dirty="0">
                <a:solidFill>
                  <a:srgbClr val="FF0000"/>
                </a:solidFill>
              </a:rPr>
              <a:t>الاجزاء الداخلية لوحدة النظام:</a:t>
            </a:r>
            <a:endParaRPr lang="en-US" sz="1600" b="1" dirty="0">
              <a:solidFill>
                <a:srgbClr val="FF0000"/>
              </a:solidFill>
            </a:endParaRPr>
          </a:p>
          <a:p>
            <a:pPr lvl="0" algn="r" rtl="1"/>
            <a:r>
              <a:rPr lang="ar-IQ" sz="1600" dirty="0"/>
              <a:t>لوحة الام </a:t>
            </a:r>
            <a:r>
              <a:rPr lang="en-US" sz="1600" dirty="0">
                <a:solidFill>
                  <a:srgbClr val="FF0000"/>
                </a:solidFill>
              </a:rPr>
              <a:t>Motherboard</a:t>
            </a:r>
          </a:p>
          <a:p>
            <a:pPr lvl="0" algn="r" rtl="1"/>
            <a:r>
              <a:rPr lang="ar-IQ" sz="1600" dirty="0"/>
              <a:t>وحدة المعالجة</a:t>
            </a:r>
            <a:r>
              <a:rPr lang="en-US" sz="1600" dirty="0">
                <a:solidFill>
                  <a:srgbClr val="FF0000"/>
                </a:solidFill>
              </a:rPr>
              <a:t>CPU </a:t>
            </a:r>
          </a:p>
          <a:p>
            <a:pPr lvl="0" algn="r" rtl="1"/>
            <a:r>
              <a:rPr lang="ar-IQ" sz="1600" dirty="0"/>
              <a:t>الذاكرة الدائمة</a:t>
            </a:r>
            <a:r>
              <a:rPr lang="en-US" sz="1600" dirty="0">
                <a:solidFill>
                  <a:srgbClr val="FF0000"/>
                </a:solidFill>
              </a:rPr>
              <a:t>ROM </a:t>
            </a:r>
          </a:p>
          <a:p>
            <a:pPr lvl="0" algn="r" rtl="1"/>
            <a:r>
              <a:rPr lang="ar-IQ" sz="1600" dirty="0"/>
              <a:t>مجهز الطاقة </a:t>
            </a:r>
            <a:r>
              <a:rPr lang="en-US" sz="1600" dirty="0">
                <a:solidFill>
                  <a:srgbClr val="FF0000"/>
                </a:solidFill>
              </a:rPr>
              <a:t>Power </a:t>
            </a:r>
            <a:r>
              <a:rPr lang="en-US" sz="1600" dirty="0" smtClean="0">
                <a:solidFill>
                  <a:srgbClr val="FF0000"/>
                </a:solidFill>
              </a:rPr>
              <a:t>Supply</a:t>
            </a:r>
            <a:endParaRPr lang="ar-IQ" sz="1600" dirty="0" smtClean="0"/>
          </a:p>
          <a:p>
            <a:pPr lvl="0" algn="r" rtl="1"/>
            <a:r>
              <a:rPr lang="ar-IQ" sz="1400" dirty="0"/>
              <a:t>القرص الصلب </a:t>
            </a:r>
            <a:r>
              <a:rPr lang="en-US" sz="1400" dirty="0">
                <a:solidFill>
                  <a:srgbClr val="FF0000"/>
                </a:solidFill>
              </a:rPr>
              <a:t>Hard Disk</a:t>
            </a:r>
          </a:p>
          <a:p>
            <a:pPr lvl="0" algn="r" rtl="1"/>
            <a:r>
              <a:rPr lang="ar-IQ" sz="1400" dirty="0"/>
              <a:t>المروحة </a:t>
            </a:r>
            <a:r>
              <a:rPr lang="en-US" sz="1400" dirty="0">
                <a:solidFill>
                  <a:srgbClr val="FF0000"/>
                </a:solidFill>
              </a:rPr>
              <a:t>Fan</a:t>
            </a:r>
          </a:p>
          <a:p>
            <a:pPr lvl="0" algn="r" rtl="1"/>
            <a:r>
              <a:rPr lang="ar-IQ" sz="1400" dirty="0"/>
              <a:t>بطاقة فيديو</a:t>
            </a:r>
            <a:endParaRPr lang="en-US" sz="1400" dirty="0"/>
          </a:p>
          <a:p>
            <a:pPr lvl="0" algn="r" rtl="1"/>
            <a:r>
              <a:rPr lang="ar-IQ" sz="1400" dirty="0"/>
              <a:t>شقوق </a:t>
            </a:r>
            <a:r>
              <a:rPr lang="en-US" sz="1400" dirty="0">
                <a:solidFill>
                  <a:srgbClr val="FF0000"/>
                </a:solidFill>
              </a:rPr>
              <a:t>Slots</a:t>
            </a:r>
          </a:p>
          <a:p>
            <a:pPr lvl="0" algn="r" rtl="1"/>
            <a:r>
              <a:rPr lang="ar-IQ" sz="1400" dirty="0"/>
              <a:t>ساعة نظام</a:t>
            </a:r>
            <a:endParaRPr lang="en-US" sz="1400" dirty="0"/>
          </a:p>
          <a:p>
            <a:pPr lvl="0" algn="r" rtl="1"/>
            <a:r>
              <a:rPr lang="ar-IQ" sz="1400" dirty="0"/>
              <a:t>بطارية ساعة النظام</a:t>
            </a:r>
            <a:endParaRPr lang="en-US" sz="1400" dirty="0"/>
          </a:p>
          <a:p>
            <a:pPr marL="0" lvl="0" indent="0" algn="r" rtl="1">
              <a:buNone/>
            </a:pPr>
            <a:endParaRPr lang="en-US" sz="1600" dirty="0">
              <a:cs typeface="+mj-cs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8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اساسيات الحاسوب الفصل الثاني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en-US" sz="1600" dirty="0">
              <a:cs typeface="+mj-cs"/>
            </a:endParaRPr>
          </a:p>
          <a:p>
            <a:pPr lvl="0" algn="just" rtl="1"/>
            <a:r>
              <a:rPr lang="ar-IQ" sz="1600" b="1" dirty="0">
                <a:solidFill>
                  <a:srgbClr val="FF0000"/>
                </a:solidFill>
              </a:rPr>
              <a:t>وحدة المعالجة المركزية (</a:t>
            </a:r>
            <a:r>
              <a:rPr lang="en-US" sz="1600" b="1" dirty="0">
                <a:solidFill>
                  <a:srgbClr val="FF0000"/>
                </a:solidFill>
              </a:rPr>
              <a:t>CPU</a:t>
            </a:r>
            <a:r>
              <a:rPr lang="ar-IQ" sz="1600" b="1" dirty="0">
                <a:solidFill>
                  <a:srgbClr val="FF0000"/>
                </a:solidFill>
              </a:rPr>
              <a:t>) </a:t>
            </a:r>
            <a:r>
              <a:rPr lang="en-US" sz="1600" b="1" dirty="0">
                <a:solidFill>
                  <a:srgbClr val="FF0000"/>
                </a:solidFill>
              </a:rPr>
              <a:t>Central Processing Unit</a:t>
            </a:r>
            <a:r>
              <a:rPr lang="ar-IQ" sz="1600" b="1" dirty="0"/>
              <a:t>:</a:t>
            </a:r>
            <a:r>
              <a:rPr lang="ar-IQ" sz="1600" dirty="0"/>
              <a:t>هي اكثر الاجزاء اهمية في الحاسوب وذلك لكونها تقوم بمعالجة البيانات وتنسيق العمل بين اجزاء الحاسوب المختلفة وتتكون هذه الوحدة من الاجزاء التالية </a:t>
            </a:r>
            <a:r>
              <a:rPr lang="ar-IQ" sz="1600" dirty="0" smtClean="0"/>
              <a:t>:</a:t>
            </a:r>
            <a:endParaRPr lang="en-US" sz="1600" dirty="0"/>
          </a:p>
          <a:p>
            <a:pPr lvl="0" algn="just" rtl="1">
              <a:buFont typeface="+mj-cs"/>
              <a:buAutoNum type="arabic1Minus"/>
            </a:pPr>
            <a:r>
              <a:rPr lang="ar-IQ" sz="1600" dirty="0">
                <a:solidFill>
                  <a:srgbClr val="FF0000"/>
                </a:solidFill>
              </a:rPr>
              <a:t>وحدة الحساب والمنطق(</a:t>
            </a:r>
            <a:r>
              <a:rPr lang="en-US" sz="1600" dirty="0">
                <a:solidFill>
                  <a:srgbClr val="FF0000"/>
                </a:solidFill>
              </a:rPr>
              <a:t>ALU</a:t>
            </a:r>
            <a:r>
              <a:rPr lang="ar-IQ" sz="1600" dirty="0">
                <a:solidFill>
                  <a:srgbClr val="FF0000"/>
                </a:solidFill>
              </a:rPr>
              <a:t>) (</a:t>
            </a:r>
            <a:r>
              <a:rPr lang="en-US" sz="1600" dirty="0">
                <a:solidFill>
                  <a:srgbClr val="FF0000"/>
                </a:solidFill>
              </a:rPr>
              <a:t>Arithmetic Logical Unit</a:t>
            </a:r>
            <a:r>
              <a:rPr lang="ar-IQ" sz="1600" dirty="0">
                <a:solidFill>
                  <a:srgbClr val="FF0000"/>
                </a:solidFill>
              </a:rPr>
              <a:t>) </a:t>
            </a:r>
            <a:r>
              <a:rPr lang="ar-IQ" sz="1600" dirty="0"/>
              <a:t>: وهي الوحدة المسؤولة عن العمليات الحسابية مثل الجمع والطرح والقسمة و غيرها واما العمليات المنطقية مثل المقارنة والاصغر والاكبر وغيرها.</a:t>
            </a:r>
            <a:endParaRPr lang="en-US" sz="1600" dirty="0"/>
          </a:p>
          <a:p>
            <a:pPr lvl="0" algn="just" rtl="1">
              <a:buFont typeface="+mj-cs"/>
              <a:buAutoNum type="arabic1Minus"/>
            </a:pPr>
            <a:r>
              <a:rPr lang="ar-IQ" sz="1600" dirty="0">
                <a:solidFill>
                  <a:srgbClr val="FF0000"/>
                </a:solidFill>
              </a:rPr>
              <a:t>وحدة التحكم والسيطرة (</a:t>
            </a:r>
            <a:r>
              <a:rPr lang="en-US" sz="1600" dirty="0">
                <a:solidFill>
                  <a:srgbClr val="FF0000"/>
                </a:solidFill>
              </a:rPr>
              <a:t>CU</a:t>
            </a:r>
            <a:r>
              <a:rPr lang="ar-IQ" sz="1600" dirty="0">
                <a:solidFill>
                  <a:srgbClr val="FF0000"/>
                </a:solidFill>
              </a:rPr>
              <a:t>) (</a:t>
            </a:r>
            <a:r>
              <a:rPr lang="en-US" sz="1600" dirty="0">
                <a:solidFill>
                  <a:srgbClr val="FF0000"/>
                </a:solidFill>
              </a:rPr>
              <a:t>Control Unit</a:t>
            </a:r>
            <a:r>
              <a:rPr lang="ar-IQ" sz="1600" dirty="0">
                <a:solidFill>
                  <a:srgbClr val="FF0000"/>
                </a:solidFill>
              </a:rPr>
              <a:t>) </a:t>
            </a:r>
            <a:r>
              <a:rPr lang="ar-IQ" sz="1600" dirty="0"/>
              <a:t>: وهي الوحدة التي تقوم بمراقبة تنفيذ الاعمال التي يقوم بها نظام الحاسوب .</a:t>
            </a:r>
            <a:endParaRPr lang="en-US" sz="1600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2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اساسيات الحاسوب الفصل الثاني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en-US" sz="1600" dirty="0">
              <a:cs typeface="+mj-cs"/>
            </a:endParaRPr>
          </a:p>
          <a:p>
            <a:pPr lvl="0" algn="r" rtl="1"/>
            <a:r>
              <a:rPr lang="ar-IQ" sz="1600" b="1" dirty="0">
                <a:solidFill>
                  <a:srgbClr val="FF0000"/>
                </a:solidFill>
              </a:rPr>
              <a:t>وحدة الذاكرة الرئيسية (</a:t>
            </a:r>
            <a:r>
              <a:rPr lang="en-US" sz="1600" b="1" dirty="0">
                <a:solidFill>
                  <a:srgbClr val="FF0000"/>
                </a:solidFill>
              </a:rPr>
              <a:t>MMU</a:t>
            </a:r>
            <a:r>
              <a:rPr lang="ar-IQ" sz="1600" b="1" dirty="0">
                <a:solidFill>
                  <a:srgbClr val="FF0000"/>
                </a:solidFill>
              </a:rPr>
              <a:t>)</a:t>
            </a:r>
            <a:r>
              <a:rPr lang="en-US" sz="1600" b="1" dirty="0">
                <a:solidFill>
                  <a:srgbClr val="FF0000"/>
                </a:solidFill>
              </a:rPr>
              <a:t>Main Memory Unit </a:t>
            </a:r>
            <a:r>
              <a:rPr lang="ar-IQ" sz="1600" b="1" dirty="0">
                <a:solidFill>
                  <a:srgbClr val="FF0000"/>
                </a:solidFill>
              </a:rPr>
              <a:t> </a:t>
            </a:r>
            <a:r>
              <a:rPr lang="ar-IQ" sz="1600" b="1" dirty="0"/>
              <a:t>:</a:t>
            </a:r>
            <a:r>
              <a:rPr lang="ar-IQ" sz="1600" dirty="0"/>
              <a:t> يتم في هذه الوحدة خزن البيانات والتعليمات وتكون على نوعين:</a:t>
            </a:r>
            <a:endParaRPr lang="en-US" sz="1600" dirty="0"/>
          </a:p>
          <a:p>
            <a:pPr lvl="0" algn="r" rtl="1">
              <a:buFont typeface="+mj-cs"/>
              <a:buAutoNum type="arabic1Minus"/>
            </a:pPr>
            <a:r>
              <a:rPr lang="ar-IQ" sz="1600" dirty="0" smtClean="0">
                <a:solidFill>
                  <a:srgbClr val="FF0000"/>
                </a:solidFill>
              </a:rPr>
              <a:t>ذاكرة </a:t>
            </a:r>
            <a:r>
              <a:rPr lang="ar-IQ" sz="1600" dirty="0">
                <a:solidFill>
                  <a:srgbClr val="FF0000"/>
                </a:solidFill>
              </a:rPr>
              <a:t>القراءة فقط </a:t>
            </a:r>
            <a:r>
              <a:rPr lang="en-US" sz="1600" dirty="0">
                <a:solidFill>
                  <a:srgbClr val="FF0000"/>
                </a:solidFill>
              </a:rPr>
              <a:t>(ROM) Read Only Memory</a:t>
            </a:r>
            <a:r>
              <a:rPr lang="ar-IQ" sz="1600" dirty="0"/>
              <a:t> : وهي ذاكرة القراءة فقط وهي الذاكرة التي توضع فيها المعلومة مع عدم امكانية تغييرها مثل البطاقة المثقبة ، الاشرطة </a:t>
            </a:r>
            <a:r>
              <a:rPr lang="ar-IQ" sz="1600" dirty="0" err="1"/>
              <a:t>المخزمة</a:t>
            </a:r>
            <a:r>
              <a:rPr lang="ar-IQ" sz="1600" dirty="0"/>
              <a:t>، الاسطوانات المدمجة، الدوائر الالكترونية</a:t>
            </a:r>
            <a:r>
              <a:rPr lang="ar-IQ" sz="1600" dirty="0" smtClean="0"/>
              <a:t>.</a:t>
            </a:r>
          </a:p>
          <a:p>
            <a:pPr lvl="0" algn="r" rtl="1">
              <a:buFont typeface="+mj-cs"/>
              <a:buAutoNum type="arabic1Minus"/>
            </a:pPr>
            <a:endParaRPr lang="ar-IQ" sz="1600" dirty="0" smtClean="0">
              <a:solidFill>
                <a:srgbClr val="FF0000"/>
              </a:solidFill>
            </a:endParaRPr>
          </a:p>
          <a:p>
            <a:pPr lvl="0" algn="r" rtl="1">
              <a:buFont typeface="+mj-cs"/>
              <a:buAutoNum type="arabic1Minus"/>
            </a:pPr>
            <a:r>
              <a:rPr lang="ar-IQ" sz="1600" dirty="0" smtClean="0">
                <a:solidFill>
                  <a:srgbClr val="FF0000"/>
                </a:solidFill>
              </a:rPr>
              <a:t>ذاكرة </a:t>
            </a:r>
            <a:r>
              <a:rPr lang="ar-IQ" sz="1600" dirty="0">
                <a:solidFill>
                  <a:srgbClr val="FF0000"/>
                </a:solidFill>
              </a:rPr>
              <a:t>الوصول العشوائي (</a:t>
            </a:r>
            <a:r>
              <a:rPr lang="en-US" sz="1600" dirty="0">
                <a:solidFill>
                  <a:srgbClr val="FF0000"/>
                </a:solidFill>
              </a:rPr>
              <a:t>RAM</a:t>
            </a:r>
            <a:r>
              <a:rPr lang="ar-IQ" sz="1600" dirty="0">
                <a:solidFill>
                  <a:srgbClr val="FF0000"/>
                </a:solidFill>
              </a:rPr>
              <a:t>) </a:t>
            </a:r>
            <a:r>
              <a:rPr lang="en-US" sz="1600" dirty="0">
                <a:solidFill>
                  <a:srgbClr val="FF0000"/>
                </a:solidFill>
              </a:rPr>
              <a:t>Random Access Memory</a:t>
            </a:r>
            <a:r>
              <a:rPr lang="ar-IQ" sz="1600" dirty="0"/>
              <a:t> : هي الذاكرة التي تسمح بالقراءة والكتابة عليها </a:t>
            </a:r>
            <a:endParaRPr lang="en-US" sz="1600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70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1839" y="-302342"/>
            <a:ext cx="9704439" cy="544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On-screen Show (16:9)</PresentationFormat>
  <Paragraphs>53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اساسيات الحاسوب الفصل الثاني المحاضرة الثانية (المرحلة الاولى)</vt:lpstr>
      <vt:lpstr>اساسيات الحاسوب الفصل الثاني </vt:lpstr>
      <vt:lpstr>اساسيات الحاسوب الفصل الثاني </vt:lpstr>
      <vt:lpstr>اساسيات الحاسوب الفصل الثاني </vt:lpstr>
      <vt:lpstr>اساسيات الحاسوب الفصل الثاني </vt:lpstr>
      <vt:lpstr>اساسيات الحاسوب الفصل الثاني </vt:lpstr>
      <vt:lpstr>اساسيات الحاسوب الفصل الثاني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2020-03-21T02:08:45Z</dcterms:modified>
</cp:coreProperties>
</file>