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9" r:id="rId5"/>
    <p:sldId id="261" r:id="rId6"/>
    <p:sldId id="262" r:id="rId7"/>
    <p:sldId id="263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7E"/>
    <a:srgbClr val="00D9F0"/>
    <a:srgbClr val="5DD5FF"/>
    <a:srgbClr val="B27DFF"/>
    <a:srgbClr val="FF8225"/>
    <a:srgbClr val="DAC1FF"/>
    <a:srgbClr val="9EFF29"/>
    <a:srgbClr val="003635"/>
    <a:srgbClr val="600000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72" autoAdjust="0"/>
  </p:normalViewPr>
  <p:slideViewPr>
    <p:cSldViewPr snapToGrid="0">
      <p:cViewPr>
        <p:scale>
          <a:sx n="77" d="100"/>
          <a:sy n="77" d="100"/>
        </p:scale>
        <p:origin x="-870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4684" y="1688690"/>
            <a:ext cx="7949380" cy="168131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936" y="3558052"/>
            <a:ext cx="7986251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DAC1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5" y="128472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143000"/>
            <a:ext cx="8244349" cy="3605981"/>
          </a:xfrm>
        </p:spPr>
        <p:txBody>
          <a:bodyPr/>
          <a:lstStyle>
            <a:lvl1pPr algn="l">
              <a:defRPr sz="2800">
                <a:solidFill>
                  <a:srgbClr val="7030A0"/>
                </a:solidFill>
              </a:defRPr>
            </a:lvl1pPr>
            <a:lvl2pPr algn="l">
              <a:defRPr>
                <a:solidFill>
                  <a:srgbClr val="7030A0"/>
                </a:solidFill>
              </a:defRPr>
            </a:lvl2pPr>
            <a:lvl3pPr algn="l">
              <a:defRPr>
                <a:solidFill>
                  <a:srgbClr val="7030A0"/>
                </a:solidFill>
              </a:defRPr>
            </a:lvl3pPr>
            <a:lvl4pPr algn="l">
              <a:defRPr>
                <a:solidFill>
                  <a:srgbClr val="7030A0"/>
                </a:solidFill>
              </a:defRPr>
            </a:lvl4pPr>
            <a:lvl5pPr algn="l"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66" y="406537"/>
            <a:ext cx="649812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AC1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870"/>
            <a:ext cx="6474543" cy="3508626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153654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8647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91044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7030A0"/>
                </a:solidFill>
              </a:defRPr>
            </a:lvl1pPr>
            <a:lvl2pPr algn="ctr">
              <a:defRPr sz="2000">
                <a:solidFill>
                  <a:srgbClr val="7030A0"/>
                </a:solidFill>
              </a:defRPr>
            </a:lvl2pPr>
            <a:lvl3pPr algn="ctr">
              <a:defRPr sz="1800">
                <a:solidFill>
                  <a:srgbClr val="7030A0"/>
                </a:solidFill>
              </a:defRPr>
            </a:lvl3pPr>
            <a:lvl4pPr algn="ctr">
              <a:defRPr sz="1600">
                <a:solidFill>
                  <a:srgbClr val="7030A0"/>
                </a:solidFill>
              </a:defRPr>
            </a:lvl4pPr>
            <a:lvl5pPr algn="ctr">
              <a:defRPr sz="1600">
                <a:solidFill>
                  <a:srgbClr val="7030A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8647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91044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7030A0"/>
                </a:solidFill>
              </a:defRPr>
            </a:lvl1pPr>
            <a:lvl2pPr algn="ctr">
              <a:defRPr sz="2000">
                <a:solidFill>
                  <a:srgbClr val="7030A0"/>
                </a:solidFill>
              </a:defRPr>
            </a:lvl2pPr>
            <a:lvl3pPr algn="ctr">
              <a:defRPr sz="1800">
                <a:solidFill>
                  <a:srgbClr val="7030A0"/>
                </a:solidFill>
              </a:defRPr>
            </a:lvl3pPr>
            <a:lvl4pPr algn="ctr">
              <a:defRPr sz="1600">
                <a:solidFill>
                  <a:srgbClr val="7030A0"/>
                </a:solidFill>
              </a:defRPr>
            </a:lvl4pPr>
            <a:lvl5pPr algn="ctr">
              <a:defRPr sz="1600">
                <a:solidFill>
                  <a:srgbClr val="7030A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2" y="1740307"/>
            <a:ext cx="7949380" cy="1644448"/>
          </a:xfrm>
        </p:spPr>
        <p:txBody>
          <a:bodyPr>
            <a:normAutofit/>
          </a:bodyPr>
          <a:lstStyle/>
          <a:p>
            <a:pPr algn="r" rtl="1"/>
            <a:r>
              <a:rPr lang="ar-IQ" dirty="0"/>
              <a:t>اساسيات الحاسوب الفصل الثاني المحاضرة الثانية (المرحلة الاولى)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2" y="3723960"/>
            <a:ext cx="7986252" cy="730043"/>
          </a:xfrm>
        </p:spPr>
        <p:txBody>
          <a:bodyPr/>
          <a:lstStyle/>
          <a:p>
            <a:pPr algn="r"/>
            <a:r>
              <a:rPr lang="ar-IQ" dirty="0" err="1" smtClean="0"/>
              <a:t>م.م.بسمة</a:t>
            </a:r>
            <a:r>
              <a:rPr lang="ar-IQ" dirty="0" smtClean="0"/>
              <a:t>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اساسيات الحاسوب الفصل الثاني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57048"/>
              </p:ext>
            </p:extLst>
          </p:nvPr>
        </p:nvGraphicFramePr>
        <p:xfrm>
          <a:off x="1062681" y="1473420"/>
          <a:ext cx="6746789" cy="308733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07524"/>
                <a:gridCol w="2977782"/>
                <a:gridCol w="2261483"/>
              </a:tblGrid>
              <a:tr h="6881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وجه </a:t>
                      </a:r>
                      <a:r>
                        <a:rPr lang="ar-IQ" sz="2000" b="1" dirty="0" smtClean="0">
                          <a:effectLst/>
                          <a:cs typeface="+mj-cs"/>
                        </a:rPr>
                        <a:t>المقارنة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822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ذاكرة القراءة فقط (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ROM</a:t>
                      </a:r>
                      <a:r>
                        <a:rPr lang="ar-IQ" sz="2000" b="1" dirty="0">
                          <a:effectLst/>
                          <a:cs typeface="+mj-cs"/>
                        </a:rPr>
                        <a:t>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822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ذاكرة الوصول العشوائية (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RAM</a:t>
                      </a:r>
                      <a:r>
                        <a:rPr lang="ar-IQ" sz="2000" b="1" dirty="0">
                          <a:effectLst/>
                          <a:cs typeface="+mj-cs"/>
                        </a:rPr>
                        <a:t>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8225"/>
                    </a:solidFill>
                  </a:tcPr>
                </a:tc>
              </a:tr>
              <a:tr h="103222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التعريف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B27D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ذاكرة تخزن فيها البيانات في مصنعها و لا يمكن لمستخدم الحاسوب من تغييرها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ذاكرة تسمح بالقراءة والكتابة عليها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4407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الكتابة عليها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B27D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لا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5DD5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نعم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5DD5FF"/>
                    </a:solidFill>
                  </a:tcPr>
                </a:tc>
              </a:tr>
              <a:tr h="34407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القراءة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B27D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نعم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لا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4407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السرعة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B27D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بطيء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D9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3690" algn="l"/>
                        </a:tabLst>
                      </a:pPr>
                      <a:r>
                        <a:rPr lang="ar-IQ" sz="2000" b="1" dirty="0">
                          <a:effectLst/>
                          <a:cs typeface="+mj-cs"/>
                        </a:rPr>
                        <a:t>سريع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D9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55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اساسيات الحاسوب الفصل الثاني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sz="2600" b="1" u="sng" dirty="0">
                <a:solidFill>
                  <a:srgbClr val="FF0000"/>
                </a:solidFill>
              </a:rPr>
              <a:t>انواع الذاكرة </a:t>
            </a:r>
            <a:r>
              <a:rPr lang="en-US" sz="2600" b="1" u="sng" dirty="0">
                <a:solidFill>
                  <a:srgbClr val="FF0000"/>
                </a:solidFill>
              </a:rPr>
              <a:t>Memory Types</a:t>
            </a:r>
            <a:r>
              <a:rPr lang="ar-IQ" sz="2600" b="1" u="sng" dirty="0">
                <a:solidFill>
                  <a:srgbClr val="FF0000"/>
                </a:solidFill>
              </a:rPr>
              <a:t> الذاكرة المتواجدة في الحاسوب نوعان</a:t>
            </a:r>
            <a:r>
              <a:rPr lang="ar-IQ" sz="2600" b="1" dirty="0"/>
              <a:t> </a:t>
            </a:r>
            <a:endParaRPr lang="en-US" sz="2600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600" b="1" dirty="0" smtClean="0"/>
              <a:t> </a:t>
            </a:r>
            <a:r>
              <a:rPr lang="ar-IQ" sz="2000" b="1" dirty="0" smtClean="0"/>
              <a:t>الذاكرة </a:t>
            </a:r>
            <a:r>
              <a:rPr lang="ar-IQ" sz="2000" b="1" dirty="0"/>
              <a:t>الرئيسية </a:t>
            </a:r>
            <a:r>
              <a:rPr lang="en-US" sz="2000" b="1" dirty="0">
                <a:solidFill>
                  <a:srgbClr val="FF0000"/>
                </a:solidFill>
              </a:rPr>
              <a:t>Main Memory </a:t>
            </a:r>
            <a:r>
              <a:rPr lang="ar-IQ" sz="2000" dirty="0"/>
              <a:t>: هي الذاكرة التي توضع فيها جميع الاوامر والتعليمات الهامة وانواعها:</a:t>
            </a:r>
            <a:endParaRPr lang="en-US" sz="2000" dirty="0"/>
          </a:p>
          <a:p>
            <a:pPr marL="514350" lvl="0" indent="-514350" algn="r" rtl="1">
              <a:lnSpc>
                <a:spcPct val="150000"/>
              </a:lnSpc>
              <a:buFont typeface="+mj-cs"/>
              <a:buAutoNum type="arabic1Minus"/>
            </a:pPr>
            <a:r>
              <a:rPr lang="ar-IQ" sz="2000" dirty="0"/>
              <a:t>ذاكرة الوصول العشوائي </a:t>
            </a:r>
            <a:r>
              <a:rPr lang="en-US" sz="2000" b="1" dirty="0">
                <a:solidFill>
                  <a:srgbClr val="FF0000"/>
                </a:solidFill>
              </a:rPr>
              <a:t>RAM</a:t>
            </a:r>
            <a:r>
              <a:rPr lang="ar-IQ" sz="2000" dirty="0"/>
              <a:t>: وهي ذاكرة توجد في جميع البرامج والبيانات المستخدمة اثناء عمل الحاسوب ليسها الوصول اليها وتمحى جميع المعلومات </a:t>
            </a:r>
            <a:endParaRPr lang="en-US" sz="2000" dirty="0"/>
          </a:p>
          <a:p>
            <a:pPr marL="514350" lvl="0" indent="-514350" algn="r" rtl="1">
              <a:lnSpc>
                <a:spcPct val="150000"/>
              </a:lnSpc>
              <a:buFont typeface="+mj-cs"/>
              <a:buAutoNum type="arabic1Minus"/>
            </a:pPr>
            <a:r>
              <a:rPr lang="ar-IQ" sz="2000" dirty="0"/>
              <a:t>ذاكرة الوصول العشوائي المخبئة او الوسيطة </a:t>
            </a:r>
            <a:r>
              <a:rPr lang="en-US" sz="2000" b="1" dirty="0">
                <a:solidFill>
                  <a:srgbClr val="FF0000"/>
                </a:solidFill>
              </a:rPr>
              <a:t>Cache RAM</a:t>
            </a:r>
          </a:p>
          <a:p>
            <a:pPr marL="514350" lvl="0" indent="-514350" algn="r" rtl="1">
              <a:lnSpc>
                <a:spcPct val="150000"/>
              </a:lnSpc>
              <a:buFont typeface="+mj-cs"/>
              <a:buAutoNum type="arabic1Minus"/>
            </a:pPr>
            <a:r>
              <a:rPr lang="ar-IQ" sz="2000" dirty="0"/>
              <a:t>ذاكرة القراءة </a:t>
            </a:r>
            <a:r>
              <a:rPr lang="en-US" sz="2000" b="1" dirty="0">
                <a:solidFill>
                  <a:srgbClr val="FF0000"/>
                </a:solidFill>
              </a:rPr>
              <a:t>Read Only Memory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/>
              <a:t>اساسيات الحاسوب الفصل الثاني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r" rtl="1">
              <a:lnSpc>
                <a:spcPct val="115000"/>
              </a:lnSpc>
              <a:buNone/>
              <a:tabLst>
                <a:tab pos="4646930" algn="l"/>
              </a:tabLst>
            </a:pPr>
            <a:r>
              <a:rPr lang="ar-IQ" b="1" dirty="0" smtClean="0">
                <a:solidFill>
                  <a:srgbClr val="FF0000"/>
                </a:solidFill>
                <a:ea typeface="Calibri"/>
                <a:cs typeface="Times New Roman"/>
              </a:rPr>
              <a:t>2. الذاكرة </a:t>
            </a:r>
            <a:r>
              <a:rPr lang="ar-IQ" b="1" dirty="0">
                <a:solidFill>
                  <a:srgbClr val="FF0000"/>
                </a:solidFill>
                <a:ea typeface="Calibri"/>
                <a:cs typeface="Times New Roman"/>
              </a:rPr>
              <a:t>الثانوية او المساعدة</a:t>
            </a:r>
            <a:r>
              <a:rPr lang="ar-IQ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Secondary Memory</a:t>
            </a:r>
            <a:r>
              <a:rPr lang="ar-IQ" dirty="0">
                <a:ea typeface="Calibri"/>
                <a:cs typeface="Times New Roman"/>
              </a:rPr>
              <a:t> : تدعم الذاكرة الرئيسية بتخزين البيانات والمعلومات وانواعها :-</a:t>
            </a:r>
            <a:endParaRPr lang="en-US" sz="2000" dirty="0"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 smtClean="0">
                <a:ea typeface="Calibri"/>
                <a:cs typeface="Times New Roman"/>
              </a:rPr>
              <a:t>محرك </a:t>
            </a:r>
            <a:r>
              <a:rPr lang="ar-IQ" dirty="0">
                <a:ea typeface="Calibri"/>
                <a:cs typeface="Times New Roman"/>
              </a:rPr>
              <a:t>القرص الثابت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Hard Disk Drive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 smtClean="0">
                <a:ea typeface="Calibri"/>
                <a:cs typeface="Times New Roman"/>
              </a:rPr>
              <a:t>قرص مضغوط مدمج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Compact Disk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>
                <a:ea typeface="Calibri"/>
                <a:cs typeface="Times New Roman"/>
              </a:rPr>
              <a:t>الاقراص المرنة</a:t>
            </a:r>
            <a:endParaRPr lang="en-US" sz="2000" dirty="0"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>
                <a:ea typeface="Calibri"/>
                <a:cs typeface="Times New Roman"/>
              </a:rPr>
              <a:t>بطاقة الذاكرة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Memory Card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>
                <a:ea typeface="Calibri"/>
                <a:cs typeface="Times New Roman"/>
              </a:rPr>
              <a:t>القرص المضغوط نوع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CD Compact Diver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buFont typeface="+mj-cs"/>
              <a:buAutoNum type="arabic1Minus"/>
              <a:tabLst>
                <a:tab pos="4646930" algn="l"/>
              </a:tabLst>
            </a:pPr>
            <a:r>
              <a:rPr lang="ar-IQ" dirty="0">
                <a:ea typeface="Calibri"/>
                <a:cs typeface="Times New Roman"/>
              </a:rPr>
              <a:t>القرص المضغوط نوع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DVD Digital Versatile Disk Random Access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4646930" algn="l"/>
              </a:tabLst>
            </a:pPr>
            <a:r>
              <a:rPr lang="ar-IQ" dirty="0">
                <a:ea typeface="Calibri"/>
                <a:cs typeface="Times New Roman"/>
              </a:rPr>
              <a:t>قرص الشعاع الازرق</a:t>
            </a:r>
            <a:endParaRPr lang="en-US" sz="2000" dirty="0">
              <a:ea typeface="Calibri"/>
              <a:cs typeface="Arial"/>
            </a:endParaRPr>
          </a:p>
          <a:p>
            <a:pPr marL="514350" indent="-514350" algn="r" rtl="1">
              <a:buFont typeface="+mj-cs"/>
              <a:buAutoNum type="arabic1Minus"/>
            </a:pPr>
            <a:r>
              <a:rPr lang="ar-IQ" dirty="0">
                <a:ea typeface="Calibri"/>
                <a:cs typeface="Times New Roman"/>
              </a:rPr>
              <a:t>القرص المتنوع </a:t>
            </a:r>
            <a:r>
              <a:rPr lang="ar-IQ" dirty="0" err="1">
                <a:ea typeface="Calibri"/>
                <a:cs typeface="Times New Roman"/>
              </a:rPr>
              <a:t>الهولوغرافي</a:t>
            </a:r>
            <a:r>
              <a:rPr lang="ar-IQ" dirty="0">
                <a:ea typeface="Calibri"/>
                <a:cs typeface="Times New Roman"/>
              </a:rPr>
              <a:t> 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HVD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Holographic Versatile Disc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اساسيات الحاسوب الفصل الثاني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85725" algn="just" rtl="1">
              <a:lnSpc>
                <a:spcPct val="115000"/>
              </a:lnSpc>
              <a:spcAft>
                <a:spcPts val="1000"/>
              </a:spcAft>
              <a:tabLst>
                <a:tab pos="4646930" algn="l"/>
              </a:tabLst>
            </a:pPr>
            <a:r>
              <a:rPr lang="ar-IQ" sz="1800" b="1" dirty="0">
                <a:solidFill>
                  <a:srgbClr val="FF0000"/>
                </a:solidFill>
                <a:ea typeface="Calibri"/>
                <a:cs typeface="Times New Roman"/>
              </a:rPr>
              <a:t>المنافذ </a:t>
            </a:r>
            <a:r>
              <a:rPr lang="ar-IQ" sz="1800" dirty="0">
                <a:ea typeface="Calibri"/>
                <a:cs typeface="Times New Roman"/>
              </a:rPr>
              <a:t>: هي فتحات موجودة عادة على ظهر صندوق الحاسوب (</a:t>
            </a:r>
            <a:r>
              <a:rPr lang="ar-IQ" sz="1800" b="1" dirty="0">
                <a:solidFill>
                  <a:srgbClr val="FF0000"/>
                </a:solidFill>
                <a:ea typeface="Calibri"/>
                <a:cs typeface="Times New Roman"/>
              </a:rPr>
              <a:t>او جوانب الحواسيب المحمولة </a:t>
            </a:r>
            <a:r>
              <a:rPr lang="ar-IQ" sz="1800" dirty="0">
                <a:ea typeface="Calibri"/>
                <a:cs typeface="Times New Roman"/>
              </a:rPr>
              <a:t>) حيث يمكن عن طريقها توصيل الاجهزة باللوحة الام.</a:t>
            </a:r>
            <a:endParaRPr lang="en-US" sz="1800" dirty="0">
              <a:ea typeface="Calibri"/>
              <a:cs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25" y="1878227"/>
            <a:ext cx="5671752" cy="29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4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/>
              <a:t>اساسيات الحاسوب الفصل الثاني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206" y="1179870"/>
            <a:ext cx="6647538" cy="3508626"/>
          </a:xfrm>
        </p:spPr>
        <p:txBody>
          <a:bodyPr>
            <a:normAutofit fontScale="62500" lnSpcReduction="20000"/>
          </a:bodyPr>
          <a:lstStyle/>
          <a:p>
            <a:pPr marL="185738" indent="-185738" algn="just" rtl="1">
              <a:lnSpc>
                <a:spcPct val="115000"/>
              </a:lnSpc>
              <a:spcAft>
                <a:spcPts val="1000"/>
              </a:spcAft>
              <a:tabLst>
                <a:tab pos="776605" algn="l"/>
              </a:tabLst>
            </a:pPr>
            <a:r>
              <a:rPr lang="ar-IQ" b="1" dirty="0">
                <a:solidFill>
                  <a:srgbClr val="FF0000"/>
                </a:solidFill>
                <a:ea typeface="Calibri"/>
                <a:cs typeface="Times New Roman"/>
              </a:rPr>
              <a:t>البت والبايت :</a:t>
            </a:r>
            <a:r>
              <a:rPr lang="ar-IQ" dirty="0">
                <a:ea typeface="Calibri"/>
                <a:cs typeface="Times New Roman"/>
              </a:rPr>
              <a:t> تعد البيانات والمعلومات المخزنة في الحاسوب هي اشارات رقمية مؤلفة من رمزين هما الصفر والواحد (</a:t>
            </a:r>
            <a:r>
              <a:rPr lang="en-US" dirty="0">
                <a:latin typeface="Times New Roman"/>
                <a:ea typeface="Calibri"/>
                <a:cs typeface="Arial"/>
              </a:rPr>
              <a:t>0,1</a:t>
            </a:r>
            <a:r>
              <a:rPr lang="ar-IQ" dirty="0">
                <a:ea typeface="Calibri"/>
                <a:cs typeface="Times New Roman"/>
              </a:rPr>
              <a:t>) اللذان يعبران عن حالتين هما (</a:t>
            </a:r>
            <a:r>
              <a:rPr lang="en-US" dirty="0">
                <a:latin typeface="Times New Roman"/>
                <a:ea typeface="Calibri"/>
                <a:cs typeface="Arial"/>
              </a:rPr>
              <a:t>On</a:t>
            </a:r>
            <a:r>
              <a:rPr lang="ar-IQ" dirty="0">
                <a:ea typeface="Calibri"/>
                <a:cs typeface="Times New Roman"/>
              </a:rPr>
              <a:t>،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Off </a:t>
            </a:r>
            <a:r>
              <a:rPr lang="ar-IQ" dirty="0" smtClean="0">
                <a:ea typeface="Calibri"/>
                <a:cs typeface="Times New Roman"/>
              </a:rPr>
              <a:t>) </a:t>
            </a:r>
            <a:r>
              <a:rPr lang="ar-IQ" dirty="0">
                <a:ea typeface="Calibri"/>
                <a:cs typeface="Times New Roman"/>
              </a:rPr>
              <a:t>يعني وجود او عدم وجود شحنة او نبضة كهربائية وان ال</a:t>
            </a:r>
            <a:r>
              <a:rPr lang="en-US" dirty="0">
                <a:latin typeface="Times New Roman"/>
                <a:ea typeface="Calibri"/>
                <a:cs typeface="Arial"/>
              </a:rPr>
              <a:t>(0,1)</a:t>
            </a:r>
            <a:r>
              <a:rPr lang="ar-IQ" dirty="0">
                <a:ea typeface="Calibri"/>
                <a:cs typeface="Times New Roman"/>
              </a:rPr>
              <a:t> تخزن في خانة واحدة تسمى البت </a:t>
            </a:r>
            <a:r>
              <a:rPr lang="en-US" dirty="0">
                <a:latin typeface="Times New Roman"/>
                <a:ea typeface="Calibri"/>
                <a:cs typeface="Arial"/>
              </a:rPr>
              <a:t>Bit </a:t>
            </a:r>
            <a:r>
              <a:rPr lang="ar-IQ" dirty="0">
                <a:ea typeface="Calibri"/>
                <a:cs typeface="Times New Roman"/>
              </a:rPr>
              <a:t> (</a:t>
            </a:r>
            <a:r>
              <a:rPr lang="en-US" dirty="0">
                <a:latin typeface="Times New Roman"/>
                <a:ea typeface="Calibri"/>
                <a:cs typeface="Arial"/>
              </a:rPr>
              <a:t>1 Binary Digit</a:t>
            </a:r>
            <a:r>
              <a:rPr lang="ar-IQ" dirty="0">
                <a:ea typeface="Calibri"/>
                <a:cs typeface="Times New Roman"/>
              </a:rPr>
              <a:t>) وتسمى احيانا الخانة الثنائية.</a:t>
            </a:r>
            <a:endParaRPr lang="en-US" sz="2000" dirty="0">
              <a:ea typeface="Calibri"/>
              <a:cs typeface="Arial"/>
            </a:endParaRPr>
          </a:p>
          <a:p>
            <a:pPr marL="185738" lvl="0" indent="-185738" algn="just" rtl="1">
              <a:lnSpc>
                <a:spcPct val="115000"/>
              </a:lnSpc>
              <a:buClr>
                <a:srgbClr val="0070C0"/>
              </a:buClr>
              <a:buFont typeface="Times New Roman"/>
              <a:buChar char="-"/>
              <a:tabLst>
                <a:tab pos="776605" algn="l"/>
              </a:tabLst>
            </a:pPr>
            <a:r>
              <a:rPr lang="ar-IQ" dirty="0">
                <a:solidFill>
                  <a:srgbClr val="FFFF00"/>
                </a:solidFill>
                <a:ea typeface="Calibri"/>
                <a:cs typeface="Times New Roman"/>
              </a:rPr>
              <a:t>البت</a:t>
            </a:r>
            <a:r>
              <a:rPr lang="ar-IQ" dirty="0">
                <a:ea typeface="Calibri"/>
                <a:cs typeface="Times New Roman"/>
              </a:rPr>
              <a:t> : هي اصغر وحدة تخزين مشتقة من </a:t>
            </a:r>
            <a:r>
              <a:rPr lang="en-US" u="sng" dirty="0">
                <a:latin typeface="Times New Roman"/>
                <a:ea typeface="Calibri"/>
                <a:cs typeface="Arial"/>
              </a:rPr>
              <a:t>B</a:t>
            </a:r>
            <a:r>
              <a:rPr lang="en-US" dirty="0">
                <a:latin typeface="Times New Roman"/>
                <a:ea typeface="Calibri"/>
                <a:cs typeface="Arial"/>
              </a:rPr>
              <a:t>inary Dig</a:t>
            </a:r>
            <a:r>
              <a:rPr lang="en-US" u="sng" dirty="0">
                <a:latin typeface="Times New Roman"/>
                <a:ea typeface="Calibri"/>
                <a:cs typeface="Arial"/>
              </a:rPr>
              <a:t>it</a:t>
            </a:r>
            <a:endParaRPr lang="en-US" sz="2000" dirty="0">
              <a:ea typeface="Calibri"/>
              <a:cs typeface="Arial"/>
            </a:endParaRPr>
          </a:p>
          <a:p>
            <a:pPr marL="185738" lvl="0" indent="-185738" algn="just" rtl="1">
              <a:lnSpc>
                <a:spcPct val="115000"/>
              </a:lnSpc>
              <a:buClr>
                <a:srgbClr val="0070C0"/>
              </a:buClr>
              <a:buFont typeface="Times New Roman"/>
              <a:buChar char="-"/>
              <a:tabLst>
                <a:tab pos="776605" algn="l"/>
              </a:tabLst>
            </a:pPr>
            <a:r>
              <a:rPr lang="ar-IQ" dirty="0">
                <a:solidFill>
                  <a:srgbClr val="FFFF00"/>
                </a:solidFill>
                <a:ea typeface="Calibri"/>
                <a:cs typeface="Times New Roman"/>
              </a:rPr>
              <a:t>البايت </a:t>
            </a:r>
            <a:r>
              <a:rPr lang="ar-IQ" dirty="0">
                <a:ea typeface="Calibri"/>
                <a:cs typeface="Times New Roman"/>
              </a:rPr>
              <a:t>: هي تجمع 8 خلايا من البت وتسمى بايت </a:t>
            </a:r>
            <a:endParaRPr lang="en-US" sz="2000" dirty="0">
              <a:ea typeface="Calibri"/>
              <a:cs typeface="Arial"/>
            </a:endParaRPr>
          </a:p>
          <a:p>
            <a:pPr marL="185738" lvl="0" indent="-185738" algn="just" rt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Font typeface="Times New Roman"/>
              <a:buChar char="-"/>
              <a:tabLst>
                <a:tab pos="776605" algn="l"/>
              </a:tabLst>
            </a:pPr>
            <a:r>
              <a:rPr lang="ar-IQ" dirty="0">
                <a:solidFill>
                  <a:srgbClr val="FFFF00"/>
                </a:solidFill>
                <a:ea typeface="Calibri"/>
                <a:cs typeface="Times New Roman"/>
              </a:rPr>
              <a:t>البايت </a:t>
            </a:r>
            <a:r>
              <a:rPr lang="ar-IQ" dirty="0">
                <a:ea typeface="Calibri"/>
                <a:cs typeface="Times New Roman"/>
              </a:rPr>
              <a:t>مجموعة مؤلفة من 8 خلايا ثنائية اي يمكن ان تخزن فيها مجموعة من الاصفار والاحاد عددها ثمانية تسمى المجموعة الواحدة بكلمة </a:t>
            </a:r>
            <a:r>
              <a:rPr lang="en-US" dirty="0">
                <a:latin typeface="Times New Roman"/>
                <a:ea typeface="Calibri"/>
                <a:cs typeface="Arial"/>
              </a:rPr>
              <a:t>Word</a:t>
            </a:r>
            <a:r>
              <a:rPr lang="ar-IQ" dirty="0">
                <a:ea typeface="Calibri"/>
                <a:cs typeface="Times New Roman"/>
              </a:rPr>
              <a:t> ويعتمد عدد البتات في الكلمة الواحدة على نوع الحاسوب ويملك اصغر انواع الحاسوب كلمة بطول 8 بت واكبرها 128 بت واطول الكلمات الاكثر استخداما في اجهزة الحاسوب هي 32 بت و 64 بت </a:t>
            </a:r>
            <a:endParaRPr lang="en-US" sz="2000" dirty="0">
              <a:ea typeface="Calibri"/>
              <a:cs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اساسيات الحاسوب الفصل الثاني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27" y="1495167"/>
            <a:ext cx="8007179" cy="284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7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587" y="-182659"/>
            <a:ext cx="9962535" cy="547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On-screen Show (16:9)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اساسيات الحاسوب الفصل الثاني المحاضرة الثانية (المرحلة الاولى)</vt:lpstr>
      <vt:lpstr>اساسيات الحاسوب الفصل الثاني</vt:lpstr>
      <vt:lpstr>اساسيات الحاسوب الفصل الثاني</vt:lpstr>
      <vt:lpstr>اساسيات الحاسوب الفصل الثاني</vt:lpstr>
      <vt:lpstr>اساسيات الحاسوب الفصل الثاني</vt:lpstr>
      <vt:lpstr>اساسيات الحاسوب الفصل الثاني</vt:lpstr>
      <vt:lpstr>اساسيات الحاسوب الفصل الثاني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2020-03-28T01:33:46Z</dcterms:modified>
</cp:coreProperties>
</file>