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9" r:id="rId4"/>
    <p:sldId id="261" r:id="rId5"/>
    <p:sldId id="262" r:id="rId6"/>
    <p:sldId id="263" r:id="rId7"/>
    <p:sldId id="264" r:id="rId8"/>
    <p:sldId id="26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064"/>
    <a:srgbClr val="FF8225"/>
    <a:srgbClr val="9EFF29"/>
    <a:srgbClr val="FF15BC"/>
    <a:srgbClr val="FF66CC"/>
    <a:srgbClr val="0000CC"/>
    <a:srgbClr val="FF0D97"/>
    <a:srgbClr val="FF2549"/>
    <a:srgbClr val="5DD5FF"/>
    <a:srgbClr val="003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94660"/>
  </p:normalViewPr>
  <p:slideViewPr>
    <p:cSldViewPr snapToGrid="0">
      <p:cViewPr>
        <p:scale>
          <a:sx n="80" d="100"/>
          <a:sy n="80" d="100"/>
        </p:scale>
        <p:origin x="-972" y="-26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AF533E96-F078-4B3D-A8F4-F1AF21EBC357}" type="slidenum">
              <a:rPr lang="en-US" smtClean="0"/>
              <a:t>4</a:t>
            </a:fld>
            <a:endParaRPr lang="en-US"/>
          </a:p>
        </p:txBody>
      </p:sp>
    </p:spTree>
    <p:extLst>
      <p:ext uri="{BB962C8B-B14F-4D97-AF65-F5344CB8AC3E}">
        <p14:creationId xmlns:p14="http://schemas.microsoft.com/office/powerpoint/2010/main" val="253383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8</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9937" y="1799304"/>
            <a:ext cx="8015750" cy="1836174"/>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619434" y="3797708"/>
            <a:ext cx="8001000" cy="678426"/>
          </a:xfrm>
        </p:spPr>
        <p:txBody>
          <a:bodyPr>
            <a:normAutofit/>
          </a:bodyPr>
          <a:lstStyle>
            <a:lvl1pPr marL="0" indent="0" algn="r">
              <a:buNone/>
              <a:defRPr sz="2800" b="0" i="0">
                <a:solidFill>
                  <a:srgbClr val="0000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442" y="268583"/>
            <a:ext cx="8259098"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415846"/>
            <a:ext cx="8246070" cy="3362630"/>
          </a:xfrm>
        </p:spPr>
        <p:txBody>
          <a:bodyPr/>
          <a:lstStyle>
            <a:lvl1pPr algn="l">
              <a:defRPr sz="2800">
                <a:solidFill>
                  <a:srgbClr val="0000CC"/>
                </a:solidFill>
              </a:defRPr>
            </a:lvl1pPr>
            <a:lvl2pPr algn="l">
              <a:defRPr>
                <a:solidFill>
                  <a:srgbClr val="0000CC"/>
                </a:solidFill>
              </a:defRPr>
            </a:lvl2pPr>
            <a:lvl3pPr algn="l">
              <a:defRPr>
                <a:solidFill>
                  <a:srgbClr val="0000CC"/>
                </a:solidFill>
              </a:defRPr>
            </a:lvl3pPr>
            <a:lvl4pPr algn="l">
              <a:defRPr>
                <a:solidFill>
                  <a:srgbClr val="0000CC"/>
                </a:solidFill>
              </a:defRPr>
            </a:lvl4pPr>
            <a:lvl5pPr algn="l">
              <a:defRPr>
                <a:solidFill>
                  <a:srgbClr val="0000C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732" y="539273"/>
            <a:ext cx="6283782" cy="725349"/>
          </a:xfrm>
        </p:spPr>
        <p:txBody>
          <a:bodyPr>
            <a:normAutofit/>
          </a:bodyPr>
          <a:lstStyle>
            <a:lvl1pPr algn="l">
              <a:defRPr sz="3600">
                <a:solidFill>
                  <a:srgbClr val="FF0D97"/>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396613" y="1312606"/>
            <a:ext cx="6304935" cy="3508626"/>
          </a:xfrm>
        </p:spPr>
        <p:txBody>
          <a:bodyPr/>
          <a:lstStyle>
            <a:lvl1pPr>
              <a:defRPr sz="2800">
                <a:solidFill>
                  <a:srgbClr val="0000CC"/>
                </a:solidFill>
              </a:defRPr>
            </a:lvl1pPr>
            <a:lvl2pPr>
              <a:defRPr>
                <a:solidFill>
                  <a:srgbClr val="0000CC"/>
                </a:solidFill>
              </a:defRPr>
            </a:lvl2pPr>
            <a:lvl3pPr>
              <a:defRPr>
                <a:solidFill>
                  <a:srgbClr val="0000CC"/>
                </a:solidFill>
              </a:defRPr>
            </a:lvl3pPr>
            <a:lvl4pPr>
              <a:defRPr>
                <a:solidFill>
                  <a:srgbClr val="0000CC"/>
                </a:solidFill>
              </a:defRPr>
            </a:lvl4pPr>
            <a:lvl5pPr>
              <a:defRPr>
                <a:solidFill>
                  <a:srgbClr val="0000C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249521"/>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611271"/>
            <a:ext cx="4040188" cy="479822"/>
          </a:xfrm>
        </p:spPr>
        <p:txBody>
          <a:bodyPr anchor="b"/>
          <a:lstStyle>
            <a:lvl1pPr marL="0" indent="0" algn="ctr">
              <a:buNone/>
              <a:defRPr sz="2400" b="1">
                <a:solidFill>
                  <a:srgbClr val="0000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083668"/>
            <a:ext cx="4040188" cy="2276294"/>
          </a:xfrm>
        </p:spPr>
        <p:txBody>
          <a:bodyPr/>
          <a:lstStyle>
            <a:lvl1pPr algn="ctr">
              <a:defRPr sz="2400">
                <a:solidFill>
                  <a:srgbClr val="0000CC"/>
                </a:solidFill>
              </a:defRPr>
            </a:lvl1pPr>
            <a:lvl2pPr algn="ctr">
              <a:defRPr sz="2000">
                <a:solidFill>
                  <a:srgbClr val="0000CC"/>
                </a:solidFill>
              </a:defRPr>
            </a:lvl2pPr>
            <a:lvl3pPr algn="ctr">
              <a:defRPr sz="1800">
                <a:solidFill>
                  <a:srgbClr val="0000CC"/>
                </a:solidFill>
              </a:defRPr>
            </a:lvl3pPr>
            <a:lvl4pPr algn="ctr">
              <a:defRPr sz="1600">
                <a:solidFill>
                  <a:srgbClr val="0000CC"/>
                </a:solidFill>
              </a:defRPr>
            </a:lvl4pPr>
            <a:lvl5pPr algn="ctr">
              <a:defRPr sz="1600">
                <a:solidFill>
                  <a:srgbClr val="0000CC"/>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611271"/>
            <a:ext cx="4041775" cy="479822"/>
          </a:xfrm>
        </p:spPr>
        <p:txBody>
          <a:bodyPr anchor="b"/>
          <a:lstStyle>
            <a:lvl1pPr marL="0" indent="0" algn="ctr">
              <a:buNone/>
              <a:defRPr sz="2400" b="1">
                <a:solidFill>
                  <a:srgbClr val="0000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083668"/>
            <a:ext cx="4041775" cy="2276294"/>
          </a:xfrm>
        </p:spPr>
        <p:txBody>
          <a:bodyPr/>
          <a:lstStyle>
            <a:lvl1pPr algn="ctr">
              <a:defRPr sz="2400">
                <a:solidFill>
                  <a:srgbClr val="0000CC"/>
                </a:solidFill>
              </a:defRPr>
            </a:lvl1pPr>
            <a:lvl2pPr algn="ctr">
              <a:defRPr sz="2000">
                <a:solidFill>
                  <a:srgbClr val="0000CC"/>
                </a:solidFill>
              </a:defRPr>
            </a:lvl2pPr>
            <a:lvl3pPr algn="ctr">
              <a:defRPr sz="1800">
                <a:solidFill>
                  <a:srgbClr val="0000CC"/>
                </a:solidFill>
              </a:defRPr>
            </a:lvl3pPr>
            <a:lvl4pPr algn="ctr">
              <a:defRPr sz="1600">
                <a:solidFill>
                  <a:srgbClr val="0000CC"/>
                </a:solidFill>
              </a:defRPr>
            </a:lvl4pPr>
            <a:lvl5pPr algn="ctr">
              <a:defRPr sz="1600">
                <a:solidFill>
                  <a:srgbClr val="0000CC"/>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3/28/2020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954" y="1755059"/>
            <a:ext cx="7049730" cy="1659188"/>
          </a:xfrm>
        </p:spPr>
        <p:txBody>
          <a:bodyPr>
            <a:normAutofit/>
          </a:bodyPr>
          <a:lstStyle/>
          <a:p>
            <a:r>
              <a:rPr lang="ar-IQ" dirty="0"/>
              <a:t>اساسيات الحاسوب الفصل الثاني المحاضرة الثانية (المرحلة الاولى)</a:t>
            </a:r>
            <a:endParaRPr lang="en-US" dirty="0"/>
          </a:p>
        </p:txBody>
      </p:sp>
      <p:sp>
        <p:nvSpPr>
          <p:cNvPr id="3" name="Subtitle 2"/>
          <p:cNvSpPr>
            <a:spLocks noGrp="1"/>
          </p:cNvSpPr>
          <p:nvPr>
            <p:ph type="subTitle" idx="1"/>
          </p:nvPr>
        </p:nvSpPr>
        <p:spPr>
          <a:xfrm>
            <a:off x="685800" y="3569104"/>
            <a:ext cx="7875639" cy="730043"/>
          </a:xfrm>
        </p:spPr>
        <p:txBody>
          <a:bodyPr/>
          <a:lstStyle/>
          <a:p>
            <a:pPr algn="r"/>
            <a:r>
              <a:rPr lang="ar-IQ" dirty="0" err="1" smtClean="0"/>
              <a:t>م.م</a:t>
            </a:r>
            <a:r>
              <a:rPr lang="ar-IQ" dirty="0" smtClean="0"/>
              <a:t>. بسمة سالم بازل</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prstClr val="white"/>
                </a:solidFill>
              </a:rPr>
              <a:t>اساسيات الحاسوب الفصل الثاني</a:t>
            </a:r>
            <a:endParaRPr lang="en-US" dirty="0"/>
          </a:p>
        </p:txBody>
      </p:sp>
      <p:sp>
        <p:nvSpPr>
          <p:cNvPr id="3" name="Content Placeholder 2"/>
          <p:cNvSpPr>
            <a:spLocks noGrp="1"/>
          </p:cNvSpPr>
          <p:nvPr>
            <p:ph idx="1"/>
          </p:nvPr>
        </p:nvSpPr>
        <p:spPr/>
        <p:txBody>
          <a:bodyPr/>
          <a:lstStyle/>
          <a:p>
            <a:pPr marL="0" indent="0" algn="r" rtl="1">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47112883"/>
              </p:ext>
            </p:extLst>
          </p:nvPr>
        </p:nvGraphicFramePr>
        <p:xfrm>
          <a:off x="1866265" y="2038413"/>
          <a:ext cx="5411470" cy="1615253"/>
        </p:xfrm>
        <a:graphic>
          <a:graphicData uri="http://schemas.openxmlformats.org/drawingml/2006/table">
            <a:tbl>
              <a:tblPr rtl="1" firstRow="1" firstCol="1" bandRow="1">
                <a:tableStyleId>{5C22544A-7EE6-4342-B048-85BDC9FD1C3A}</a:tableStyleId>
              </a:tblPr>
              <a:tblGrid>
                <a:gridCol w="1352550"/>
                <a:gridCol w="1352550"/>
                <a:gridCol w="1353185"/>
                <a:gridCol w="1353185"/>
              </a:tblGrid>
              <a:tr h="0">
                <a:tc>
                  <a:txBody>
                    <a:bodyPr/>
                    <a:lstStyle/>
                    <a:p>
                      <a:pPr algn="ctr" rtl="1">
                        <a:lnSpc>
                          <a:spcPct val="115000"/>
                        </a:lnSpc>
                        <a:spcAft>
                          <a:spcPts val="0"/>
                        </a:spcAft>
                        <a:tabLst>
                          <a:tab pos="4646930" algn="l"/>
                        </a:tabLst>
                      </a:pPr>
                      <a:r>
                        <a:rPr lang="ar-IQ" sz="1400" dirty="0">
                          <a:effectLst/>
                        </a:rPr>
                        <a:t>وحدة القياس</a:t>
                      </a:r>
                      <a:endParaRPr lang="en-US" sz="1100" dirty="0">
                        <a:effectLst/>
                        <a:latin typeface="Calibri"/>
                        <a:ea typeface="Calibri"/>
                        <a:cs typeface="Arial"/>
                      </a:endParaRPr>
                    </a:p>
                  </a:txBody>
                  <a:tcPr marL="68580" marR="68580" marT="0" marB="0">
                    <a:solidFill>
                      <a:srgbClr val="FF66CC"/>
                    </a:solidFill>
                  </a:tcPr>
                </a:tc>
                <a:tc>
                  <a:txBody>
                    <a:bodyPr/>
                    <a:lstStyle/>
                    <a:p>
                      <a:pPr algn="ctr" rtl="1">
                        <a:lnSpc>
                          <a:spcPct val="115000"/>
                        </a:lnSpc>
                        <a:spcAft>
                          <a:spcPts val="0"/>
                        </a:spcAft>
                        <a:tabLst>
                          <a:tab pos="4646930" algn="l"/>
                        </a:tabLst>
                      </a:pPr>
                      <a:r>
                        <a:rPr lang="ar-IQ" sz="1400" dirty="0">
                          <a:effectLst/>
                        </a:rPr>
                        <a:t>رمز وحدة القياس</a:t>
                      </a:r>
                      <a:endParaRPr lang="en-US" sz="1100" dirty="0">
                        <a:effectLst/>
                        <a:latin typeface="Calibri"/>
                        <a:ea typeface="Calibri"/>
                        <a:cs typeface="Arial"/>
                      </a:endParaRPr>
                    </a:p>
                  </a:txBody>
                  <a:tcPr marL="68580" marR="68580" marT="0" marB="0">
                    <a:solidFill>
                      <a:srgbClr val="FF66CC"/>
                    </a:solidFill>
                  </a:tcPr>
                </a:tc>
                <a:tc>
                  <a:txBody>
                    <a:bodyPr/>
                    <a:lstStyle/>
                    <a:p>
                      <a:pPr algn="ctr" rtl="1">
                        <a:lnSpc>
                          <a:spcPct val="115000"/>
                        </a:lnSpc>
                        <a:spcAft>
                          <a:spcPts val="0"/>
                        </a:spcAft>
                        <a:tabLst>
                          <a:tab pos="4646930" algn="l"/>
                        </a:tabLst>
                      </a:pPr>
                      <a:r>
                        <a:rPr lang="ar-IQ" sz="1400" dirty="0">
                          <a:effectLst/>
                        </a:rPr>
                        <a:t>اسم وحدة القياس</a:t>
                      </a:r>
                      <a:endParaRPr lang="en-US" sz="1100" dirty="0">
                        <a:effectLst/>
                        <a:latin typeface="Calibri"/>
                        <a:ea typeface="Calibri"/>
                        <a:cs typeface="Arial"/>
                      </a:endParaRPr>
                    </a:p>
                  </a:txBody>
                  <a:tcPr marL="68580" marR="68580" marT="0" marB="0">
                    <a:solidFill>
                      <a:srgbClr val="FF66CC"/>
                    </a:solidFill>
                  </a:tcPr>
                </a:tc>
                <a:tc>
                  <a:txBody>
                    <a:bodyPr/>
                    <a:lstStyle/>
                    <a:p>
                      <a:pPr algn="ctr" rtl="1">
                        <a:lnSpc>
                          <a:spcPct val="115000"/>
                        </a:lnSpc>
                        <a:spcAft>
                          <a:spcPts val="0"/>
                        </a:spcAft>
                        <a:tabLst>
                          <a:tab pos="4646930" algn="l"/>
                        </a:tabLst>
                      </a:pPr>
                      <a:r>
                        <a:rPr lang="ar-IQ" sz="1400" dirty="0">
                          <a:effectLst/>
                        </a:rPr>
                        <a:t>قياس الوحدة</a:t>
                      </a:r>
                      <a:endParaRPr lang="en-US" sz="1100" dirty="0">
                        <a:effectLst/>
                        <a:latin typeface="Calibri"/>
                        <a:ea typeface="Calibri"/>
                        <a:cs typeface="Arial"/>
                      </a:endParaRPr>
                    </a:p>
                  </a:txBody>
                  <a:tcPr marL="68580" marR="68580" marT="0" marB="0">
                    <a:solidFill>
                      <a:srgbClr val="FF66CC"/>
                    </a:solidFill>
                  </a:tcPr>
                </a:tc>
              </a:tr>
              <a:tr h="0">
                <a:tc>
                  <a:txBody>
                    <a:bodyPr/>
                    <a:lstStyle/>
                    <a:p>
                      <a:pPr algn="ctr" rtl="1">
                        <a:lnSpc>
                          <a:spcPct val="115000"/>
                        </a:lnSpc>
                        <a:spcAft>
                          <a:spcPts val="0"/>
                        </a:spcAft>
                        <a:tabLst>
                          <a:tab pos="4646930" algn="l"/>
                        </a:tabLst>
                      </a:pPr>
                      <a:r>
                        <a:rPr lang="ar-IQ" sz="1400" dirty="0">
                          <a:effectLst/>
                        </a:rPr>
                        <a:t>بت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dirty="0">
                          <a:effectLst/>
                        </a:rPr>
                        <a:t>b</a:t>
                      </a:r>
                      <a:endParaRPr lang="en-US" sz="1100" dirty="0">
                        <a:effectLst/>
                        <a:latin typeface="Calibri"/>
                        <a:ea typeface="Calibri"/>
                        <a:cs typeface="Arial"/>
                      </a:endParaRPr>
                    </a:p>
                  </a:txBody>
                  <a:tcPr marL="68580" marR="68580" marT="0" marB="0">
                    <a:solidFill>
                      <a:schemeClr val="tx2">
                        <a:lumMod val="40000"/>
                        <a:lumOff val="60000"/>
                      </a:schemeClr>
                    </a:solidFill>
                  </a:tcPr>
                </a:tc>
                <a:tc>
                  <a:txBody>
                    <a:bodyPr/>
                    <a:lstStyle/>
                    <a:p>
                      <a:pPr algn="ctr" rtl="1">
                        <a:lnSpc>
                          <a:spcPct val="115000"/>
                        </a:lnSpc>
                        <a:spcAft>
                          <a:spcPts val="0"/>
                        </a:spcAft>
                        <a:tabLst>
                          <a:tab pos="4646930" algn="l"/>
                        </a:tabLst>
                      </a:pPr>
                      <a:r>
                        <a:rPr lang="en-US" sz="1400" dirty="0">
                          <a:effectLst/>
                        </a:rPr>
                        <a:t>Bit</a:t>
                      </a:r>
                      <a:endParaRPr lang="en-US" sz="1100" dirty="0">
                        <a:effectLst/>
                        <a:latin typeface="Calibri"/>
                        <a:ea typeface="Calibri"/>
                        <a:cs typeface="Arial"/>
                      </a:endParaRPr>
                    </a:p>
                  </a:txBody>
                  <a:tcPr marL="68580" marR="68580" marT="0" marB="0">
                    <a:solidFill>
                      <a:schemeClr val="tx2">
                        <a:lumMod val="40000"/>
                        <a:lumOff val="60000"/>
                      </a:schemeClr>
                    </a:solidFill>
                  </a:tcPr>
                </a:tc>
                <a:tc>
                  <a:txBody>
                    <a:bodyPr/>
                    <a:lstStyle/>
                    <a:p>
                      <a:pPr algn="ctr" rtl="1">
                        <a:lnSpc>
                          <a:spcPct val="115000"/>
                        </a:lnSpc>
                        <a:spcAft>
                          <a:spcPts val="0"/>
                        </a:spcAft>
                        <a:tabLst>
                          <a:tab pos="4646930" algn="l"/>
                        </a:tabLst>
                      </a:pPr>
                      <a:r>
                        <a:rPr lang="en-US" sz="1400" dirty="0">
                          <a:effectLst/>
                        </a:rPr>
                        <a:t>b</a:t>
                      </a:r>
                      <a:endParaRPr lang="en-US" sz="1100" dirty="0">
                        <a:effectLst/>
                        <a:latin typeface="Calibri"/>
                        <a:ea typeface="Calibri"/>
                        <a:cs typeface="Arial"/>
                      </a:endParaRPr>
                    </a:p>
                  </a:txBody>
                  <a:tcPr marL="68580" marR="68580" marT="0" marB="0">
                    <a:solidFill>
                      <a:schemeClr val="tx2">
                        <a:lumMod val="40000"/>
                        <a:lumOff val="60000"/>
                      </a:schemeClr>
                    </a:solidFill>
                  </a:tcPr>
                </a:tc>
              </a:tr>
              <a:tr h="0">
                <a:tc>
                  <a:txBody>
                    <a:bodyPr/>
                    <a:lstStyle/>
                    <a:p>
                      <a:pPr algn="ctr" rtl="1">
                        <a:lnSpc>
                          <a:spcPct val="115000"/>
                        </a:lnSpc>
                        <a:spcAft>
                          <a:spcPts val="0"/>
                        </a:spcAft>
                        <a:tabLst>
                          <a:tab pos="4646930" algn="l"/>
                        </a:tabLst>
                      </a:pPr>
                      <a:r>
                        <a:rPr lang="ar-IQ" sz="1400" dirty="0">
                          <a:effectLst/>
                        </a:rPr>
                        <a:t>بايت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a:effectLst/>
                        </a:rPr>
                        <a:t>B</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a:effectLst/>
                        </a:rPr>
                        <a:t>Byte</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dirty="0">
                          <a:effectLst/>
                        </a:rPr>
                        <a:t>8 bit</a:t>
                      </a:r>
                      <a:endParaRPr lang="en-US" sz="1100" dirty="0">
                        <a:effectLst/>
                        <a:latin typeface="Calibri"/>
                        <a:ea typeface="Calibri"/>
                        <a:cs typeface="Arial"/>
                      </a:endParaRPr>
                    </a:p>
                  </a:txBody>
                  <a:tcPr marL="68580" marR="68580" marT="0" marB="0"/>
                </a:tc>
              </a:tr>
              <a:tr h="0">
                <a:tc>
                  <a:txBody>
                    <a:bodyPr/>
                    <a:lstStyle/>
                    <a:p>
                      <a:pPr algn="ctr" rtl="1">
                        <a:lnSpc>
                          <a:spcPct val="115000"/>
                        </a:lnSpc>
                        <a:spcAft>
                          <a:spcPts val="0"/>
                        </a:spcAft>
                        <a:tabLst>
                          <a:tab pos="4646930" algn="l"/>
                        </a:tabLst>
                      </a:pPr>
                      <a:r>
                        <a:rPr lang="ar-IQ" sz="1400" dirty="0">
                          <a:effectLst/>
                        </a:rPr>
                        <a:t>كيلو بايت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dirty="0">
                          <a:effectLst/>
                        </a:rPr>
                        <a:t>KB</a:t>
                      </a:r>
                      <a:endParaRPr lang="en-US" sz="1100" dirty="0">
                        <a:effectLst/>
                        <a:latin typeface="Calibri"/>
                        <a:ea typeface="Calibri"/>
                        <a:cs typeface="Arial"/>
                      </a:endParaRPr>
                    </a:p>
                  </a:txBody>
                  <a:tcPr marL="68580" marR="68580" marT="0" marB="0">
                    <a:solidFill>
                      <a:srgbClr val="9EFF29"/>
                    </a:solidFill>
                  </a:tcPr>
                </a:tc>
                <a:tc>
                  <a:txBody>
                    <a:bodyPr/>
                    <a:lstStyle/>
                    <a:p>
                      <a:pPr algn="ctr" rtl="1">
                        <a:lnSpc>
                          <a:spcPct val="115000"/>
                        </a:lnSpc>
                        <a:spcAft>
                          <a:spcPts val="0"/>
                        </a:spcAft>
                        <a:tabLst>
                          <a:tab pos="4646930" algn="l"/>
                        </a:tabLst>
                      </a:pPr>
                      <a:r>
                        <a:rPr lang="en-US" sz="1400" dirty="0">
                          <a:effectLst/>
                        </a:rPr>
                        <a:t>Kilo byte</a:t>
                      </a:r>
                      <a:endParaRPr lang="en-US" sz="1100" dirty="0">
                        <a:effectLst/>
                        <a:latin typeface="Calibri"/>
                        <a:ea typeface="Calibri"/>
                        <a:cs typeface="Arial"/>
                      </a:endParaRPr>
                    </a:p>
                  </a:txBody>
                  <a:tcPr marL="68580" marR="68580" marT="0" marB="0">
                    <a:solidFill>
                      <a:srgbClr val="9EFF29"/>
                    </a:solidFill>
                  </a:tcPr>
                </a:tc>
                <a:tc>
                  <a:txBody>
                    <a:bodyPr/>
                    <a:lstStyle/>
                    <a:p>
                      <a:pPr algn="ctr" rtl="1">
                        <a:lnSpc>
                          <a:spcPct val="115000"/>
                        </a:lnSpc>
                        <a:spcAft>
                          <a:spcPts val="0"/>
                        </a:spcAft>
                        <a:tabLst>
                          <a:tab pos="4646930" algn="l"/>
                        </a:tabLst>
                      </a:pPr>
                      <a:r>
                        <a:rPr lang="en-US" sz="1400" dirty="0">
                          <a:effectLst/>
                        </a:rPr>
                        <a:t>1024 byte</a:t>
                      </a:r>
                      <a:endParaRPr lang="en-US" sz="1100" dirty="0">
                        <a:effectLst/>
                        <a:latin typeface="Calibri"/>
                        <a:ea typeface="Calibri"/>
                        <a:cs typeface="Arial"/>
                      </a:endParaRPr>
                    </a:p>
                  </a:txBody>
                  <a:tcPr marL="68580" marR="68580" marT="0" marB="0">
                    <a:solidFill>
                      <a:srgbClr val="9EFF29"/>
                    </a:solidFill>
                  </a:tcPr>
                </a:tc>
              </a:tr>
              <a:tr h="0">
                <a:tc>
                  <a:txBody>
                    <a:bodyPr/>
                    <a:lstStyle/>
                    <a:p>
                      <a:pPr algn="ctr" rtl="1">
                        <a:lnSpc>
                          <a:spcPct val="115000"/>
                        </a:lnSpc>
                        <a:spcAft>
                          <a:spcPts val="0"/>
                        </a:spcAft>
                        <a:tabLst>
                          <a:tab pos="4646930" algn="l"/>
                        </a:tabLst>
                      </a:pPr>
                      <a:r>
                        <a:rPr lang="ar-IQ" sz="1400" dirty="0" err="1">
                          <a:effectLst/>
                        </a:rPr>
                        <a:t>ميكابايت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dirty="0">
                          <a:effectLst/>
                        </a:rPr>
                        <a:t>MB</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a:effectLst/>
                        </a:rPr>
                        <a:t>Mega byte</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a:effectLst/>
                        </a:rPr>
                        <a:t>1024 KB</a:t>
                      </a:r>
                      <a:endParaRPr lang="en-US" sz="1100">
                        <a:effectLst/>
                        <a:latin typeface="Calibri"/>
                        <a:ea typeface="Calibri"/>
                        <a:cs typeface="Arial"/>
                      </a:endParaRPr>
                    </a:p>
                  </a:txBody>
                  <a:tcPr marL="68580" marR="68580" marT="0" marB="0"/>
                </a:tc>
              </a:tr>
              <a:tr h="0">
                <a:tc>
                  <a:txBody>
                    <a:bodyPr/>
                    <a:lstStyle/>
                    <a:p>
                      <a:pPr algn="ctr" rtl="1">
                        <a:lnSpc>
                          <a:spcPct val="115000"/>
                        </a:lnSpc>
                        <a:spcAft>
                          <a:spcPts val="0"/>
                        </a:spcAft>
                        <a:tabLst>
                          <a:tab pos="4646930" algn="l"/>
                        </a:tabLst>
                      </a:pPr>
                      <a:r>
                        <a:rPr lang="ar-IQ" sz="1400" dirty="0" err="1">
                          <a:effectLst/>
                        </a:rPr>
                        <a:t>كيكابايت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dirty="0">
                          <a:effectLst/>
                        </a:rPr>
                        <a:t>GB</a:t>
                      </a:r>
                      <a:endParaRPr lang="en-US" sz="1100" dirty="0">
                        <a:effectLst/>
                        <a:latin typeface="Calibri"/>
                        <a:ea typeface="Calibri"/>
                        <a:cs typeface="Arial"/>
                      </a:endParaRPr>
                    </a:p>
                  </a:txBody>
                  <a:tcPr marL="68580" marR="68580" marT="0" marB="0">
                    <a:solidFill>
                      <a:srgbClr val="FF8225"/>
                    </a:solidFill>
                  </a:tcPr>
                </a:tc>
                <a:tc>
                  <a:txBody>
                    <a:bodyPr/>
                    <a:lstStyle/>
                    <a:p>
                      <a:pPr algn="ctr" rtl="1">
                        <a:lnSpc>
                          <a:spcPct val="115000"/>
                        </a:lnSpc>
                        <a:spcAft>
                          <a:spcPts val="0"/>
                        </a:spcAft>
                        <a:tabLst>
                          <a:tab pos="4646930" algn="l"/>
                        </a:tabLst>
                      </a:pPr>
                      <a:r>
                        <a:rPr lang="en-US" sz="1400" dirty="0">
                          <a:effectLst/>
                        </a:rPr>
                        <a:t>Giga byte</a:t>
                      </a:r>
                      <a:endParaRPr lang="en-US" sz="1100" dirty="0">
                        <a:effectLst/>
                        <a:latin typeface="Calibri"/>
                        <a:ea typeface="Calibri"/>
                        <a:cs typeface="Arial"/>
                      </a:endParaRPr>
                    </a:p>
                  </a:txBody>
                  <a:tcPr marL="68580" marR="68580" marT="0" marB="0">
                    <a:solidFill>
                      <a:srgbClr val="FF8225"/>
                    </a:solidFill>
                  </a:tcPr>
                </a:tc>
                <a:tc>
                  <a:txBody>
                    <a:bodyPr/>
                    <a:lstStyle/>
                    <a:p>
                      <a:pPr algn="ctr" rtl="1">
                        <a:lnSpc>
                          <a:spcPct val="115000"/>
                        </a:lnSpc>
                        <a:spcAft>
                          <a:spcPts val="0"/>
                        </a:spcAft>
                        <a:tabLst>
                          <a:tab pos="4646930" algn="l"/>
                        </a:tabLst>
                      </a:pPr>
                      <a:r>
                        <a:rPr lang="en-US" sz="1400" dirty="0">
                          <a:effectLst/>
                        </a:rPr>
                        <a:t>1024 MB</a:t>
                      </a:r>
                      <a:endParaRPr lang="en-US" sz="1100" dirty="0">
                        <a:effectLst/>
                        <a:latin typeface="Calibri"/>
                        <a:ea typeface="Calibri"/>
                        <a:cs typeface="Arial"/>
                      </a:endParaRPr>
                    </a:p>
                  </a:txBody>
                  <a:tcPr marL="68580" marR="68580" marT="0" marB="0">
                    <a:solidFill>
                      <a:srgbClr val="FF8225"/>
                    </a:solidFill>
                  </a:tcPr>
                </a:tc>
              </a:tr>
              <a:tr h="0">
                <a:tc>
                  <a:txBody>
                    <a:bodyPr/>
                    <a:lstStyle/>
                    <a:p>
                      <a:pPr algn="ctr" rtl="1">
                        <a:lnSpc>
                          <a:spcPct val="115000"/>
                        </a:lnSpc>
                        <a:spcAft>
                          <a:spcPts val="0"/>
                        </a:spcAft>
                        <a:tabLst>
                          <a:tab pos="4646930" algn="l"/>
                        </a:tabLst>
                      </a:pPr>
                      <a:r>
                        <a:rPr lang="ar-IQ" sz="1400" dirty="0">
                          <a:effectLst/>
                        </a:rPr>
                        <a:t>تيرابايت</a:t>
                      </a:r>
                      <a:endParaRPr lang="en-US" sz="1100" dirty="0">
                        <a:effectLst/>
                        <a:latin typeface="Calibri"/>
                        <a:ea typeface="Calibri"/>
                        <a:cs typeface="Arial"/>
                      </a:endParaRPr>
                    </a:p>
                  </a:txBody>
                  <a:tcPr marL="68580" marR="68580" marT="0" marB="0">
                    <a:solidFill>
                      <a:srgbClr val="FF15BC"/>
                    </a:solidFill>
                  </a:tcPr>
                </a:tc>
                <a:tc>
                  <a:txBody>
                    <a:bodyPr/>
                    <a:lstStyle/>
                    <a:p>
                      <a:pPr algn="ctr" rtl="1">
                        <a:lnSpc>
                          <a:spcPct val="115000"/>
                        </a:lnSpc>
                        <a:spcAft>
                          <a:spcPts val="0"/>
                        </a:spcAft>
                        <a:tabLst>
                          <a:tab pos="4646930" algn="l"/>
                        </a:tabLst>
                      </a:pPr>
                      <a:r>
                        <a:rPr lang="en-US" sz="1400">
                          <a:effectLst/>
                        </a:rPr>
                        <a:t>TB</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dirty="0" err="1">
                          <a:effectLst/>
                        </a:rPr>
                        <a:t>Tera</a:t>
                      </a:r>
                      <a:r>
                        <a:rPr lang="en-US" sz="1400" dirty="0">
                          <a:effectLst/>
                        </a:rPr>
                        <a:t> Byte</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tabLst>
                          <a:tab pos="4646930" algn="l"/>
                        </a:tabLst>
                      </a:pPr>
                      <a:r>
                        <a:rPr lang="en-US" sz="1400" dirty="0">
                          <a:effectLst/>
                        </a:rPr>
                        <a:t>1024 GB</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ar-IQ" dirty="0"/>
              <a:t>اساسيات الحاسوب الفصل الثاني</a:t>
            </a:r>
            <a:endParaRPr lang="en-US" dirty="0"/>
          </a:p>
        </p:txBody>
      </p:sp>
      <p:sp>
        <p:nvSpPr>
          <p:cNvPr id="5" name="Content Placeholder 4"/>
          <p:cNvSpPr>
            <a:spLocks noGrp="1"/>
          </p:cNvSpPr>
          <p:nvPr>
            <p:ph idx="1"/>
          </p:nvPr>
        </p:nvSpPr>
        <p:spPr/>
        <p:txBody>
          <a:bodyPr>
            <a:normAutofit fontScale="70000" lnSpcReduction="20000"/>
          </a:bodyPr>
          <a:lstStyle/>
          <a:p>
            <a:pPr algn="just" rtl="1">
              <a:lnSpc>
                <a:spcPct val="115000"/>
              </a:lnSpc>
              <a:spcAft>
                <a:spcPts val="1000"/>
              </a:spcAft>
              <a:tabLst>
                <a:tab pos="4646930" algn="l"/>
              </a:tabLst>
            </a:pPr>
            <a:r>
              <a:rPr lang="ar-IQ" b="1" dirty="0" err="1">
                <a:solidFill>
                  <a:srgbClr val="FF0000"/>
                </a:solidFill>
                <a:ea typeface="Calibri"/>
                <a:cs typeface="Times New Roman"/>
              </a:rPr>
              <a:t>البايوز</a:t>
            </a:r>
            <a:r>
              <a:rPr lang="ar-IQ" b="1" dirty="0">
                <a:solidFill>
                  <a:srgbClr val="FF0000"/>
                </a:solidFill>
                <a:ea typeface="Calibri"/>
                <a:cs typeface="Times New Roman"/>
              </a:rPr>
              <a:t> </a:t>
            </a:r>
            <a:r>
              <a:rPr lang="en-US" b="1" dirty="0">
                <a:solidFill>
                  <a:srgbClr val="FF0000"/>
                </a:solidFill>
                <a:latin typeface="Times New Roman"/>
                <a:ea typeface="Calibri"/>
                <a:cs typeface="Arial"/>
              </a:rPr>
              <a:t>BIOS</a:t>
            </a:r>
            <a:r>
              <a:rPr lang="ar-IQ" dirty="0">
                <a:ea typeface="Calibri"/>
                <a:cs typeface="Times New Roman"/>
              </a:rPr>
              <a:t> :  هو اختصار لكلمة </a:t>
            </a:r>
            <a:r>
              <a:rPr lang="en-US" dirty="0" smtClean="0">
                <a:ea typeface="Calibri"/>
                <a:cs typeface="Times New Roman"/>
              </a:rPr>
              <a:t> </a:t>
            </a:r>
            <a:r>
              <a:rPr lang="en-US" b="1" dirty="0" smtClean="0">
                <a:solidFill>
                  <a:srgbClr val="FF0000"/>
                </a:solidFill>
                <a:latin typeface="Times New Roman"/>
                <a:ea typeface="Calibri"/>
                <a:cs typeface="Arial"/>
              </a:rPr>
              <a:t>Basic </a:t>
            </a:r>
            <a:r>
              <a:rPr lang="en-US" b="1" dirty="0">
                <a:solidFill>
                  <a:srgbClr val="FF0000"/>
                </a:solidFill>
                <a:latin typeface="Times New Roman"/>
                <a:ea typeface="Calibri"/>
                <a:cs typeface="Arial"/>
              </a:rPr>
              <a:t>Input \ Output System  </a:t>
            </a:r>
            <a:r>
              <a:rPr lang="ar-IQ" dirty="0">
                <a:latin typeface="Times New Roman"/>
                <a:ea typeface="Calibri"/>
              </a:rPr>
              <a:t>فعندما نضغط زر تشغيل الحاسوب فعادة ما نسمع صوت نغمة معلنة بدء تشغيل الحاسوب ومن ثم تظهر بعض المعلومات على الشاشة وجداول مواصفات الجهاز ثم يبدا نظام التشغيل بالعمل وبعملية فحص اولي تسمى </a:t>
            </a:r>
            <a:r>
              <a:rPr lang="en-US" b="1" dirty="0">
                <a:solidFill>
                  <a:srgbClr val="FF0000"/>
                </a:solidFill>
                <a:latin typeface="Times New Roman"/>
                <a:ea typeface="Calibri"/>
                <a:cs typeface="Arial"/>
              </a:rPr>
              <a:t>POST</a:t>
            </a:r>
            <a:r>
              <a:rPr lang="ar-IQ" dirty="0">
                <a:ea typeface="Calibri"/>
                <a:cs typeface="Times New Roman"/>
              </a:rPr>
              <a:t> اي الفحص الذاتي عند التشغيل </a:t>
            </a:r>
            <a:r>
              <a:rPr lang="en-US" b="1" dirty="0">
                <a:solidFill>
                  <a:srgbClr val="FF0000"/>
                </a:solidFill>
                <a:latin typeface="Times New Roman"/>
                <a:ea typeface="Calibri"/>
                <a:cs typeface="Arial"/>
              </a:rPr>
              <a:t>Power On Self-Test </a:t>
            </a:r>
            <a:r>
              <a:rPr lang="ar-IQ" b="1" dirty="0">
                <a:solidFill>
                  <a:srgbClr val="FF0000"/>
                </a:solidFill>
                <a:ea typeface="Calibri"/>
                <a:cs typeface="Times New Roman"/>
              </a:rPr>
              <a:t> </a:t>
            </a:r>
            <a:r>
              <a:rPr lang="ar-IQ" dirty="0">
                <a:ea typeface="Calibri"/>
                <a:cs typeface="Times New Roman"/>
              </a:rPr>
              <a:t>وهو اول شيء يفعله الحاسوب بفحص اجزاء النظام </a:t>
            </a:r>
            <a:r>
              <a:rPr lang="ar-IQ" u="sng" dirty="0">
                <a:solidFill>
                  <a:srgbClr val="C80064"/>
                </a:solidFill>
                <a:ea typeface="Calibri"/>
                <a:cs typeface="Times New Roman"/>
              </a:rPr>
              <a:t>(المعالج والذاكرة العشوائية وبطاقة الفيديو... الخ) </a:t>
            </a:r>
            <a:r>
              <a:rPr lang="ar-IQ" dirty="0">
                <a:ea typeface="Calibri"/>
                <a:cs typeface="Times New Roman"/>
              </a:rPr>
              <a:t>واذا ما وجد النظام اي خلل فيتم التنبيه او ايقاف الجهاز عن العمل واظهار رسالة تحذيرية حتى يتم اصلاح الخلل كما يتم ايضا اصدار بعض النغمات بترتيب معين حتى ينبه المستخدم لموضع الخلل. ان ترتيب النغمات يختلف باختلاف نوعية الخلل والشركة </a:t>
            </a:r>
            <a:r>
              <a:rPr lang="ar-IQ" dirty="0" smtClean="0">
                <a:ea typeface="Calibri"/>
                <a:cs typeface="Times New Roman"/>
              </a:rPr>
              <a:t>المصنعة </a:t>
            </a:r>
            <a:r>
              <a:rPr lang="ar-IQ" dirty="0" err="1" smtClean="0">
                <a:ea typeface="Calibri"/>
                <a:cs typeface="Times New Roman"/>
              </a:rPr>
              <a:t>للبايوز</a:t>
            </a:r>
            <a:r>
              <a:rPr lang="ar-IQ" dirty="0" smtClean="0">
                <a:ea typeface="Calibri"/>
                <a:cs typeface="Times New Roman"/>
              </a:rPr>
              <a:t>.</a:t>
            </a:r>
            <a:endParaRPr lang="en-US" sz="20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prstClr val="white"/>
                </a:solidFill>
              </a:rPr>
              <a:t>اساسيات الحاسوب الفصل الثاني</a:t>
            </a:r>
            <a:endParaRPr lang="en-US" dirty="0"/>
          </a:p>
        </p:txBody>
      </p:sp>
      <p:sp>
        <p:nvSpPr>
          <p:cNvPr id="3" name="Content Placeholder 2"/>
          <p:cNvSpPr>
            <a:spLocks noGrp="1"/>
          </p:cNvSpPr>
          <p:nvPr>
            <p:ph idx="1"/>
          </p:nvPr>
        </p:nvSpPr>
        <p:spPr/>
        <p:txBody>
          <a:bodyPr/>
          <a:lstStyle/>
          <a:p>
            <a:pPr marL="0" indent="0" algn="r" rtl="1">
              <a:buNone/>
            </a:pPr>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1206909" y="1487744"/>
            <a:ext cx="2438400" cy="1828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037" y="1196463"/>
            <a:ext cx="2857500" cy="16002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24574" y="3045542"/>
            <a:ext cx="3019425" cy="151447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4304" y="3316544"/>
            <a:ext cx="2246672" cy="1707126"/>
          </a:xfrm>
          <a:prstGeom prst="rect">
            <a:avLst/>
          </a:prstGeom>
        </p:spPr>
      </p:pic>
    </p:spTree>
    <p:extLst>
      <p:ext uri="{BB962C8B-B14F-4D97-AF65-F5344CB8AC3E}">
        <p14:creationId xmlns:p14="http://schemas.microsoft.com/office/powerpoint/2010/main" val="96443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ar-IQ" dirty="0"/>
              <a:t>اساسيات الحاسوب الفصل الثاني</a:t>
            </a:r>
            <a:endParaRPr lang="en-US" dirty="0"/>
          </a:p>
        </p:txBody>
      </p:sp>
      <p:sp>
        <p:nvSpPr>
          <p:cNvPr id="5" name="Content Placeholder 4"/>
          <p:cNvSpPr>
            <a:spLocks noGrp="1"/>
          </p:cNvSpPr>
          <p:nvPr>
            <p:ph idx="1"/>
          </p:nvPr>
        </p:nvSpPr>
        <p:spPr/>
        <p:txBody>
          <a:bodyPr>
            <a:normAutofit fontScale="62500" lnSpcReduction="20000"/>
          </a:bodyPr>
          <a:lstStyle/>
          <a:p>
            <a:pPr algn="just" rtl="1">
              <a:lnSpc>
                <a:spcPct val="115000"/>
              </a:lnSpc>
              <a:spcAft>
                <a:spcPts val="1000"/>
              </a:spcAft>
              <a:tabLst>
                <a:tab pos="4338955" algn="l"/>
              </a:tabLst>
            </a:pPr>
            <a:r>
              <a:rPr lang="ar-IQ" dirty="0">
                <a:ea typeface="Calibri"/>
                <a:cs typeface="Times New Roman"/>
              </a:rPr>
              <a:t>ويتم خزن معلومات هامة عن الحاسوب على رقاقة سيموس </a:t>
            </a:r>
            <a:r>
              <a:rPr lang="en-US" b="1" dirty="0">
                <a:solidFill>
                  <a:srgbClr val="FF0000"/>
                </a:solidFill>
                <a:latin typeface="Times New Roman"/>
                <a:ea typeface="Calibri"/>
                <a:cs typeface="Arial"/>
              </a:rPr>
              <a:t>CIMOS</a:t>
            </a:r>
            <a:r>
              <a:rPr lang="ar-IQ" dirty="0">
                <a:ea typeface="Calibri"/>
                <a:cs typeface="Times New Roman"/>
              </a:rPr>
              <a:t> وهي اختصار ل </a:t>
            </a:r>
            <a:r>
              <a:rPr lang="en-US" b="1" dirty="0">
                <a:solidFill>
                  <a:srgbClr val="FF0000"/>
                </a:solidFill>
                <a:latin typeface="Times New Roman"/>
                <a:ea typeface="Calibri"/>
                <a:cs typeface="Arial"/>
              </a:rPr>
              <a:t>Complementary Metal-Oxide Semiconductor</a:t>
            </a:r>
            <a:r>
              <a:rPr lang="ar-IQ" b="1" dirty="0">
                <a:solidFill>
                  <a:srgbClr val="FF0000"/>
                </a:solidFill>
                <a:ea typeface="Calibri"/>
                <a:cs typeface="Times New Roman"/>
              </a:rPr>
              <a:t> </a:t>
            </a:r>
            <a:r>
              <a:rPr lang="ar-IQ" dirty="0">
                <a:ea typeface="Calibri"/>
                <a:cs typeface="Times New Roman"/>
              </a:rPr>
              <a:t>وهي عبارة عن رقاقة صغيرة موجودة في اللوحة الام في الجهاز وهي من نوع الذاكرة العشوائية </a:t>
            </a:r>
            <a:r>
              <a:rPr lang="en-US" dirty="0">
                <a:latin typeface="Times New Roman"/>
                <a:ea typeface="Calibri"/>
                <a:cs typeface="Arial"/>
              </a:rPr>
              <a:t>(</a:t>
            </a:r>
            <a:r>
              <a:rPr lang="en-US" b="1" dirty="0">
                <a:solidFill>
                  <a:srgbClr val="FF0000"/>
                </a:solidFill>
                <a:latin typeface="Times New Roman"/>
                <a:ea typeface="Calibri"/>
                <a:cs typeface="Arial"/>
              </a:rPr>
              <a:t>RAM</a:t>
            </a:r>
            <a:r>
              <a:rPr lang="en-US" dirty="0">
                <a:latin typeface="Times New Roman"/>
                <a:ea typeface="Calibri"/>
                <a:cs typeface="Arial"/>
              </a:rPr>
              <a:t>)</a:t>
            </a:r>
            <a:r>
              <a:rPr lang="ar-IQ" dirty="0">
                <a:ea typeface="Calibri"/>
                <a:cs typeface="Times New Roman"/>
              </a:rPr>
              <a:t> اي ان المعلومات عليها هي معلومات متطايرة </a:t>
            </a:r>
            <a:r>
              <a:rPr lang="en-US" b="1" dirty="0">
                <a:solidFill>
                  <a:srgbClr val="FF0000"/>
                </a:solidFill>
                <a:latin typeface="Times New Roman"/>
                <a:ea typeface="Calibri"/>
                <a:cs typeface="Arial"/>
              </a:rPr>
              <a:t>Volatile</a:t>
            </a:r>
            <a:r>
              <a:rPr lang="ar-IQ" dirty="0">
                <a:ea typeface="Calibri"/>
                <a:cs typeface="Times New Roman"/>
              </a:rPr>
              <a:t> اي عند حدوث اي انقطاع في التيار الكهربائي سوف تفقد البيانات المخزنة فيها وبما انها تحتاج القليل من الطاقة لكي تحتفظ بالبيانات لذلك زودت ببطارية صغيرة من نوع </a:t>
            </a:r>
            <a:r>
              <a:rPr lang="en-US" dirty="0" smtClean="0">
                <a:ea typeface="Calibri"/>
                <a:cs typeface="Times New Roman"/>
              </a:rPr>
              <a:t> </a:t>
            </a:r>
            <a:r>
              <a:rPr lang="en-US" b="1" dirty="0" smtClean="0">
                <a:solidFill>
                  <a:srgbClr val="FF0000"/>
                </a:solidFill>
                <a:latin typeface="Times New Roman"/>
                <a:ea typeface="Calibri"/>
                <a:cs typeface="Arial"/>
              </a:rPr>
              <a:t>non-rechargeable </a:t>
            </a:r>
            <a:r>
              <a:rPr lang="en-US" b="1" dirty="0">
                <a:solidFill>
                  <a:srgbClr val="FF0000"/>
                </a:solidFill>
                <a:latin typeface="Times New Roman"/>
                <a:ea typeface="Calibri"/>
                <a:cs typeface="Arial"/>
              </a:rPr>
              <a:t>Lithium cell </a:t>
            </a:r>
            <a:r>
              <a:rPr lang="ar-IQ" dirty="0">
                <a:ea typeface="Calibri"/>
                <a:cs typeface="Times New Roman"/>
              </a:rPr>
              <a:t>اي من النوع الغير قابل للشحن تزودها بالطاقة المطلوبة عند الانقطاع فمثلا اذا تم نسيان كلمة السر فيجب اطفاء الحاسوب وازالة بطارية </a:t>
            </a:r>
            <a:r>
              <a:rPr lang="ar-IQ" dirty="0" err="1">
                <a:ea typeface="Calibri"/>
                <a:cs typeface="Times New Roman"/>
              </a:rPr>
              <a:t>السيموس</a:t>
            </a:r>
            <a:r>
              <a:rPr lang="ar-IQ" dirty="0">
                <a:ea typeface="Calibri"/>
                <a:cs typeface="Times New Roman"/>
              </a:rPr>
              <a:t> حتى تزال جميع المعلومات الموجودة فيها ومن ضمنها كلمة السر، ومن المعلومات المهمة التي تخزن على رقاقة </a:t>
            </a:r>
            <a:r>
              <a:rPr lang="ar-IQ" dirty="0" err="1">
                <a:ea typeface="Calibri"/>
                <a:cs typeface="Times New Roman"/>
              </a:rPr>
              <a:t>السيموس</a:t>
            </a:r>
            <a:r>
              <a:rPr lang="ar-IQ" dirty="0">
                <a:ea typeface="Calibri"/>
                <a:cs typeface="Times New Roman"/>
              </a:rPr>
              <a:t> هي حجم ونوع وعدد الاقراص المرنة والصلبة والتاريخ والوقت</a:t>
            </a:r>
            <a:endParaRPr lang="en-US" sz="20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758100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ar-IQ" dirty="0"/>
              <a:t>اساسيات الحاسوب الفصل الثاني</a:t>
            </a:r>
            <a:endParaRPr lang="en-US" dirty="0"/>
          </a:p>
        </p:txBody>
      </p:sp>
      <p:sp>
        <p:nvSpPr>
          <p:cNvPr id="5" name="Content Placeholder 4"/>
          <p:cNvSpPr>
            <a:spLocks noGrp="1"/>
          </p:cNvSpPr>
          <p:nvPr>
            <p:ph idx="1"/>
          </p:nvPr>
        </p:nvSpPr>
        <p:spPr/>
        <p:txBody>
          <a:bodyPr>
            <a:normAutofit fontScale="70000" lnSpcReduction="20000"/>
          </a:bodyPr>
          <a:lstStyle/>
          <a:p>
            <a:pPr algn="just" rtl="1">
              <a:lnSpc>
                <a:spcPct val="115000"/>
              </a:lnSpc>
              <a:spcAft>
                <a:spcPts val="1000"/>
              </a:spcAft>
              <a:tabLst>
                <a:tab pos="4338955" algn="l"/>
              </a:tabLst>
            </a:pPr>
            <a:r>
              <a:rPr lang="ar-IQ" b="1" dirty="0">
                <a:solidFill>
                  <a:srgbClr val="FF0000"/>
                </a:solidFill>
                <a:ea typeface="Calibri"/>
                <a:cs typeface="Times New Roman"/>
              </a:rPr>
              <a:t>الكيان البرمجي</a:t>
            </a:r>
            <a:r>
              <a:rPr lang="ar-IQ" dirty="0">
                <a:solidFill>
                  <a:srgbClr val="FF0000"/>
                </a:solidFill>
                <a:ea typeface="Calibri"/>
                <a:cs typeface="Times New Roman"/>
              </a:rPr>
              <a:t> </a:t>
            </a:r>
            <a:r>
              <a:rPr lang="en-US" b="1" dirty="0">
                <a:solidFill>
                  <a:srgbClr val="FF0000"/>
                </a:solidFill>
                <a:latin typeface="Times New Roman"/>
                <a:ea typeface="Calibri"/>
                <a:cs typeface="Arial"/>
              </a:rPr>
              <a:t>Software</a:t>
            </a:r>
            <a:r>
              <a:rPr lang="ar-IQ" dirty="0">
                <a:ea typeface="Calibri"/>
                <a:cs typeface="Times New Roman"/>
              </a:rPr>
              <a:t>: يمثل الكيان البرمجي النصف الثاني من منظومة الحاسوب الالي وهي مجموعة البرامج الاساسية حيث تمكن هذه البرامج مكونات الحاسوب من اداء المهام المطلوبة منها مثل انشاء وعرض و طباعة الرسائل ...الخ.</a:t>
            </a:r>
            <a:endParaRPr lang="en-US" sz="2000" dirty="0">
              <a:ea typeface="Calibri"/>
              <a:cs typeface="Arial"/>
            </a:endParaRPr>
          </a:p>
          <a:p>
            <a:pPr algn="just" rtl="1"/>
            <a:r>
              <a:rPr lang="ar-IQ" dirty="0">
                <a:ea typeface="Calibri"/>
                <a:cs typeface="Times New Roman"/>
              </a:rPr>
              <a:t>يقوم المستخدم بالتعامل مباشرة مع البرامج التطبيقية </a:t>
            </a:r>
            <a:r>
              <a:rPr lang="en-US" b="1" dirty="0">
                <a:solidFill>
                  <a:srgbClr val="FF0000"/>
                </a:solidFill>
                <a:latin typeface="Times New Roman"/>
                <a:ea typeface="Calibri"/>
              </a:rPr>
              <a:t>Application</a:t>
            </a:r>
            <a:r>
              <a:rPr lang="en-US" dirty="0">
                <a:latin typeface="Times New Roman"/>
                <a:ea typeface="Calibri"/>
              </a:rPr>
              <a:t> </a:t>
            </a:r>
            <a:r>
              <a:rPr lang="en-US" b="1" dirty="0">
                <a:solidFill>
                  <a:srgbClr val="FF0000"/>
                </a:solidFill>
                <a:latin typeface="Times New Roman"/>
                <a:ea typeface="Calibri"/>
              </a:rPr>
              <a:t>Software</a:t>
            </a:r>
            <a:r>
              <a:rPr lang="ar-IQ" dirty="0">
                <a:latin typeface="Times New Roman"/>
                <a:ea typeface="Calibri"/>
              </a:rPr>
              <a:t> اذ يقوم المستخدم بإدخال بيانات او اعطاء امر </a:t>
            </a:r>
            <a:r>
              <a:rPr lang="en-US" b="1" dirty="0">
                <a:solidFill>
                  <a:srgbClr val="FF0000"/>
                </a:solidFill>
                <a:latin typeface="Times New Roman"/>
                <a:ea typeface="Calibri"/>
              </a:rPr>
              <a:t>Command</a:t>
            </a:r>
            <a:r>
              <a:rPr lang="ar-IQ" dirty="0">
                <a:latin typeface="Times New Roman"/>
                <a:ea typeface="Calibri"/>
              </a:rPr>
              <a:t> ويقوم البرنامج التطبيقي بتحويل هذا الامر الى تعليمة </a:t>
            </a:r>
            <a:r>
              <a:rPr lang="en-US" b="1" dirty="0">
                <a:solidFill>
                  <a:srgbClr val="FF0000"/>
                </a:solidFill>
                <a:latin typeface="Times New Roman"/>
                <a:ea typeface="Calibri"/>
              </a:rPr>
              <a:t>Instruction</a:t>
            </a:r>
            <a:r>
              <a:rPr lang="ar-IQ" dirty="0">
                <a:latin typeface="Times New Roman"/>
                <a:ea typeface="Calibri"/>
              </a:rPr>
              <a:t> ثم يقوم بتحويلها الى نظام التشغيل </a:t>
            </a:r>
            <a:r>
              <a:rPr lang="en-US" b="1" dirty="0">
                <a:solidFill>
                  <a:srgbClr val="FF0000"/>
                </a:solidFill>
                <a:latin typeface="Times New Roman"/>
                <a:ea typeface="Calibri"/>
              </a:rPr>
              <a:t>Operating </a:t>
            </a:r>
            <a:r>
              <a:rPr lang="en-US" b="1" dirty="0" smtClean="0">
                <a:solidFill>
                  <a:srgbClr val="FF0000"/>
                </a:solidFill>
                <a:latin typeface="Times New Roman"/>
                <a:ea typeface="Calibri"/>
              </a:rPr>
              <a:t> System </a:t>
            </a:r>
            <a:r>
              <a:rPr lang="ar-IQ" b="1" dirty="0" smtClean="0">
                <a:solidFill>
                  <a:srgbClr val="FF0000"/>
                </a:solidFill>
                <a:latin typeface="Times New Roman"/>
                <a:ea typeface="Calibri"/>
              </a:rPr>
              <a:t> </a:t>
            </a:r>
            <a:r>
              <a:rPr lang="ar-IQ" dirty="0" smtClean="0">
                <a:latin typeface="Times New Roman"/>
                <a:ea typeface="Calibri"/>
              </a:rPr>
              <a:t>والذي </a:t>
            </a:r>
            <a:r>
              <a:rPr lang="ar-IQ" dirty="0">
                <a:latin typeface="Times New Roman"/>
                <a:ea typeface="Calibri"/>
              </a:rPr>
              <a:t>يقوم بدوره الى ارسال هذه التعليمات الى المكونات المادية </a:t>
            </a:r>
            <a:r>
              <a:rPr lang="en-US" b="1" dirty="0">
                <a:solidFill>
                  <a:srgbClr val="FF0000"/>
                </a:solidFill>
                <a:latin typeface="Times New Roman"/>
                <a:ea typeface="Calibri"/>
              </a:rPr>
              <a:t>Hardware Devices</a:t>
            </a:r>
            <a:r>
              <a:rPr lang="ar-IQ" b="1" dirty="0">
                <a:solidFill>
                  <a:srgbClr val="FF0000"/>
                </a:solidFill>
                <a:latin typeface="Times New Roman"/>
                <a:ea typeface="Calibri"/>
              </a:rPr>
              <a:t> </a:t>
            </a:r>
            <a:r>
              <a:rPr lang="ar-IQ" dirty="0">
                <a:latin typeface="Times New Roman"/>
                <a:ea typeface="Calibri"/>
              </a:rPr>
              <a:t>والتي وظيفتها القيام بالعمليات الحسابية والمعالجة واستخراج النتائج المطلوبة ثم القيام بعملية تحويل النتائج بسلسلة عكسية لتظهر النتائج للمستخدم من خلال وحدات الاخراج.</a:t>
            </a:r>
            <a:endParaRPr lang="en-US" dirty="0"/>
          </a:p>
        </p:txBody>
      </p:sp>
    </p:spTree>
    <p:extLst>
      <p:ext uri="{BB962C8B-B14F-4D97-AF65-F5344CB8AC3E}">
        <p14:creationId xmlns:p14="http://schemas.microsoft.com/office/powerpoint/2010/main" val="136484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ar-IQ" dirty="0"/>
              <a:t>اساسيات الحاسوب الفصل الثاني</a:t>
            </a:r>
            <a:endParaRPr lang="en-US" dirty="0"/>
          </a:p>
        </p:txBody>
      </p:sp>
      <p:sp>
        <p:nvSpPr>
          <p:cNvPr id="5" name="Content Placeholder 4"/>
          <p:cNvSpPr>
            <a:spLocks noGrp="1"/>
          </p:cNvSpPr>
          <p:nvPr>
            <p:ph idx="1"/>
          </p:nvPr>
        </p:nvSpPr>
        <p:spPr/>
        <p:txBody>
          <a:bodyPr>
            <a:normAutofit fontScale="92500" lnSpcReduction="20000"/>
          </a:bodyPr>
          <a:lstStyle/>
          <a:p>
            <a:pPr algn="just" rtl="1">
              <a:lnSpc>
                <a:spcPct val="115000"/>
              </a:lnSpc>
              <a:spcAft>
                <a:spcPts val="1000"/>
              </a:spcAft>
              <a:tabLst>
                <a:tab pos="4338955" algn="l"/>
              </a:tabLst>
            </a:pPr>
            <a:r>
              <a:rPr lang="ar-IQ" sz="1800" u="sng" dirty="0">
                <a:solidFill>
                  <a:srgbClr val="FF0000"/>
                </a:solidFill>
                <a:ea typeface="Calibri"/>
                <a:cs typeface="Times New Roman"/>
              </a:rPr>
              <a:t>الكيانات البرمجية تقسم الى قسمين </a:t>
            </a:r>
            <a:endParaRPr lang="en-US" sz="1800" u="sng" dirty="0">
              <a:solidFill>
                <a:srgbClr val="FF0000"/>
              </a:solidFill>
              <a:ea typeface="Calibri"/>
              <a:cs typeface="Arial"/>
            </a:endParaRPr>
          </a:p>
          <a:p>
            <a:pPr algn="just" rtl="1"/>
            <a:r>
              <a:rPr lang="ar-IQ" sz="1800" b="1" dirty="0">
                <a:solidFill>
                  <a:srgbClr val="FF0000"/>
                </a:solidFill>
                <a:ea typeface="Calibri"/>
                <a:cs typeface="Times New Roman"/>
              </a:rPr>
              <a:t>انظمة التشغيل</a:t>
            </a:r>
            <a:r>
              <a:rPr lang="ar-IQ" sz="1800" dirty="0">
                <a:ea typeface="Calibri"/>
                <a:cs typeface="Times New Roman"/>
              </a:rPr>
              <a:t>: وهو اهم جزء من البرمجيات اذ لا يخلو منه اي حاسوب ووظيفته الاساسية التخاطب بين الحاسوب وملحقاته من جهة والانسان (</a:t>
            </a:r>
            <a:r>
              <a:rPr lang="ar-IQ" sz="1800" b="1" dirty="0">
                <a:solidFill>
                  <a:srgbClr val="FF0000"/>
                </a:solidFill>
                <a:ea typeface="Calibri"/>
                <a:cs typeface="Times New Roman"/>
              </a:rPr>
              <a:t>المستخدم</a:t>
            </a:r>
            <a:r>
              <a:rPr lang="ar-IQ" sz="1800" dirty="0">
                <a:ea typeface="Calibri"/>
                <a:cs typeface="Times New Roman"/>
              </a:rPr>
              <a:t>) من جهة اخرى  ويوجد العديد من انظمة التشغيل مثل نظام </a:t>
            </a:r>
            <a:r>
              <a:rPr lang="en-US" sz="1800" dirty="0">
                <a:latin typeface="Times New Roman"/>
                <a:ea typeface="Calibri"/>
              </a:rPr>
              <a:t>MS-DOS</a:t>
            </a:r>
            <a:r>
              <a:rPr lang="ar-IQ" sz="1800" dirty="0">
                <a:latin typeface="Times New Roman"/>
                <a:ea typeface="Calibri"/>
              </a:rPr>
              <a:t> ونظام النوافذ </a:t>
            </a:r>
            <a:r>
              <a:rPr lang="en-US" sz="1800" b="1" dirty="0">
                <a:solidFill>
                  <a:srgbClr val="FF0000"/>
                </a:solidFill>
                <a:latin typeface="Times New Roman"/>
                <a:ea typeface="Calibri"/>
              </a:rPr>
              <a:t>Windows</a:t>
            </a:r>
            <a:r>
              <a:rPr lang="ar-IQ" sz="1800" dirty="0">
                <a:latin typeface="Times New Roman"/>
                <a:ea typeface="Calibri"/>
              </a:rPr>
              <a:t> واليونكس </a:t>
            </a:r>
            <a:r>
              <a:rPr lang="en-US" sz="1800" b="1" dirty="0">
                <a:solidFill>
                  <a:srgbClr val="FF0000"/>
                </a:solidFill>
                <a:latin typeface="Times New Roman"/>
                <a:ea typeface="Calibri"/>
              </a:rPr>
              <a:t>UNIX</a:t>
            </a:r>
            <a:r>
              <a:rPr lang="ar-IQ" sz="1800" dirty="0">
                <a:latin typeface="Times New Roman"/>
                <a:ea typeface="Calibri"/>
              </a:rPr>
              <a:t> وليونكس </a:t>
            </a:r>
            <a:r>
              <a:rPr lang="en-US" sz="1800" b="1" dirty="0">
                <a:solidFill>
                  <a:srgbClr val="FF0000"/>
                </a:solidFill>
                <a:latin typeface="Times New Roman"/>
                <a:ea typeface="Calibri"/>
              </a:rPr>
              <a:t>Linux</a:t>
            </a:r>
            <a:r>
              <a:rPr lang="ar-IQ" sz="1800" dirty="0" smtClean="0">
                <a:latin typeface="Times New Roman"/>
                <a:ea typeface="Calibri"/>
              </a:rPr>
              <a:t>.</a:t>
            </a:r>
          </a:p>
          <a:p>
            <a:pPr algn="just" rtl="1">
              <a:lnSpc>
                <a:spcPct val="115000"/>
              </a:lnSpc>
              <a:spcAft>
                <a:spcPts val="1000"/>
              </a:spcAft>
              <a:tabLst>
                <a:tab pos="4338955" algn="l"/>
              </a:tabLst>
            </a:pPr>
            <a:r>
              <a:rPr lang="ar-IQ" sz="1800" dirty="0">
                <a:ea typeface="Calibri"/>
                <a:cs typeface="Times New Roman"/>
              </a:rPr>
              <a:t>ومن المهام التي يقوم بها نظام التشغيل :</a:t>
            </a:r>
            <a:endParaRPr lang="en-US" sz="1400" dirty="0">
              <a:ea typeface="Calibri"/>
              <a:cs typeface="Arial"/>
            </a:endParaRPr>
          </a:p>
          <a:p>
            <a:pPr lvl="0" algn="just" rtl="1">
              <a:lnSpc>
                <a:spcPct val="115000"/>
              </a:lnSpc>
              <a:buClr>
                <a:srgbClr val="0070C0"/>
              </a:buClr>
              <a:buFont typeface="Times New Roman"/>
              <a:buChar char="-"/>
              <a:tabLst>
                <a:tab pos="4338955" algn="l"/>
              </a:tabLst>
            </a:pPr>
            <a:r>
              <a:rPr lang="ar-IQ" sz="1800" dirty="0">
                <a:solidFill>
                  <a:srgbClr val="FF0000"/>
                </a:solidFill>
                <a:ea typeface="Calibri"/>
                <a:cs typeface="Times New Roman"/>
              </a:rPr>
              <a:t>تسجيل الاخطاء</a:t>
            </a:r>
            <a:endParaRPr lang="en-US" sz="1400" dirty="0">
              <a:solidFill>
                <a:srgbClr val="FF0000"/>
              </a:solidFill>
              <a:ea typeface="Calibri"/>
              <a:cs typeface="Arial"/>
            </a:endParaRPr>
          </a:p>
          <a:p>
            <a:pPr lvl="0" algn="just" rtl="1">
              <a:lnSpc>
                <a:spcPct val="115000"/>
              </a:lnSpc>
              <a:buClr>
                <a:srgbClr val="0070C0"/>
              </a:buClr>
              <a:buFont typeface="Times New Roman"/>
              <a:buChar char="-"/>
              <a:tabLst>
                <a:tab pos="4338955" algn="l"/>
              </a:tabLst>
            </a:pPr>
            <a:r>
              <a:rPr lang="ar-IQ" sz="1800" dirty="0">
                <a:solidFill>
                  <a:srgbClr val="FF0000"/>
                </a:solidFill>
                <a:ea typeface="Calibri"/>
                <a:cs typeface="Times New Roman"/>
              </a:rPr>
              <a:t>الفحص والتحكم بالوصول البيانات</a:t>
            </a:r>
            <a:endParaRPr lang="en-US" sz="1400" dirty="0">
              <a:solidFill>
                <a:srgbClr val="FF0000"/>
              </a:solidFill>
              <a:ea typeface="Calibri"/>
              <a:cs typeface="Arial"/>
            </a:endParaRPr>
          </a:p>
          <a:p>
            <a:pPr lvl="0" algn="just" rtl="1">
              <a:lnSpc>
                <a:spcPct val="115000"/>
              </a:lnSpc>
              <a:buClr>
                <a:srgbClr val="0070C0"/>
              </a:buClr>
              <a:buFont typeface="Times New Roman"/>
              <a:buChar char="-"/>
              <a:tabLst>
                <a:tab pos="4338955" algn="l"/>
              </a:tabLst>
            </a:pPr>
            <a:r>
              <a:rPr lang="ar-IQ" sz="1800" dirty="0">
                <a:solidFill>
                  <a:srgbClr val="FF0000"/>
                </a:solidFill>
                <a:ea typeface="Calibri"/>
                <a:cs typeface="Times New Roman"/>
              </a:rPr>
              <a:t>التحكم بأجهزة الادخال والاخراج</a:t>
            </a:r>
            <a:endParaRPr lang="en-US" sz="1400" dirty="0">
              <a:solidFill>
                <a:srgbClr val="FF0000"/>
              </a:solidFill>
              <a:ea typeface="Calibri"/>
              <a:cs typeface="Arial"/>
            </a:endParaRPr>
          </a:p>
          <a:p>
            <a:pPr lvl="0" algn="just" rtl="1">
              <a:lnSpc>
                <a:spcPct val="115000"/>
              </a:lnSpc>
              <a:buClr>
                <a:srgbClr val="0070C0"/>
              </a:buClr>
              <a:buFont typeface="Times New Roman"/>
              <a:buChar char="-"/>
              <a:tabLst>
                <a:tab pos="4338955" algn="l"/>
              </a:tabLst>
            </a:pPr>
            <a:r>
              <a:rPr lang="ar-IQ" sz="1800" dirty="0">
                <a:solidFill>
                  <a:srgbClr val="FF0000"/>
                </a:solidFill>
                <a:ea typeface="Calibri"/>
                <a:cs typeface="Times New Roman"/>
              </a:rPr>
              <a:t>ادارة الذاكرة </a:t>
            </a:r>
            <a:r>
              <a:rPr lang="en-US" sz="1800" dirty="0">
                <a:solidFill>
                  <a:srgbClr val="FF0000"/>
                </a:solidFill>
                <a:latin typeface="Times New Roman"/>
                <a:ea typeface="Calibri"/>
                <a:cs typeface="Arial"/>
              </a:rPr>
              <a:t>RAM</a:t>
            </a:r>
            <a:endParaRPr lang="en-US" sz="1400" dirty="0">
              <a:solidFill>
                <a:srgbClr val="FF0000"/>
              </a:solidFill>
              <a:ea typeface="Calibri"/>
              <a:cs typeface="Arial"/>
            </a:endParaRPr>
          </a:p>
          <a:p>
            <a:pPr lvl="0" algn="just" rtl="1">
              <a:lnSpc>
                <a:spcPct val="115000"/>
              </a:lnSpc>
              <a:spcAft>
                <a:spcPts val="1000"/>
              </a:spcAft>
              <a:buClr>
                <a:srgbClr val="0070C0"/>
              </a:buClr>
              <a:buFont typeface="Times New Roman"/>
              <a:buChar char="-"/>
              <a:tabLst>
                <a:tab pos="4338955" algn="l"/>
              </a:tabLst>
            </a:pPr>
            <a:r>
              <a:rPr lang="ar-IQ" sz="1800" dirty="0">
                <a:solidFill>
                  <a:srgbClr val="FF0000"/>
                </a:solidFill>
                <a:ea typeface="Calibri"/>
                <a:cs typeface="Times New Roman"/>
              </a:rPr>
              <a:t>تبادل البيانات بين القرص الصلب والذاكرة الرئيسية </a:t>
            </a:r>
            <a:endParaRPr lang="en-US" sz="1400" dirty="0">
              <a:solidFill>
                <a:srgbClr val="FF0000"/>
              </a:solidFill>
              <a:ea typeface="Calibri"/>
              <a:cs typeface="Arial"/>
            </a:endParaRPr>
          </a:p>
          <a:p>
            <a:pPr marL="0" indent="0" algn="just" rtl="1">
              <a:buNone/>
            </a:pPr>
            <a:endParaRPr lang="en-US" sz="1800" dirty="0"/>
          </a:p>
        </p:txBody>
      </p:sp>
    </p:spTree>
    <p:extLst>
      <p:ext uri="{BB962C8B-B14F-4D97-AF65-F5344CB8AC3E}">
        <p14:creationId xmlns:p14="http://schemas.microsoft.com/office/powerpoint/2010/main" val="417598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826" y="-221225"/>
            <a:ext cx="9593826" cy="5364726"/>
          </a:xfrm>
          <a:prstGeom prst="rect">
            <a:avLst/>
          </a:prstGeom>
        </p:spPr>
      </p:pic>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On-screen Show (16:9)</PresentationFormat>
  <Paragraphs>50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اساسيات الحاسوب الفصل الثاني المحاضرة الثانية (المرحلة الاولى)</vt:lpstr>
      <vt:lpstr>اساسيات الحاسوب الفصل الثاني</vt:lpstr>
      <vt:lpstr>اساسيات الحاسوب الفصل الثاني</vt:lpstr>
      <vt:lpstr>اساسيات الحاسوب الفصل الثاني</vt:lpstr>
      <vt:lpstr>اساسيات الحاسوب الفصل الثاني</vt:lpstr>
      <vt:lpstr>اساسيات الحاسوب الفصل الثاني</vt:lpstr>
      <vt:lpstr>اساسيات الحاسوب الفصل الثاني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2020-03-28T02:32:31Z</dcterms:modified>
</cp:coreProperties>
</file>