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sldIdLst>
    <p:sldId id="256" r:id="rId2"/>
    <p:sldId id="257" r:id="rId3"/>
    <p:sldId id="259" r:id="rId4"/>
    <p:sldId id="263" r:id="rId5"/>
    <p:sldId id="264" r:id="rId6"/>
    <p:sldId id="265" r:id="rId7"/>
    <p:sldId id="261" r:id="rId8"/>
    <p:sldId id="262" r:id="rId9"/>
    <p:sldId id="266" r:id="rId10"/>
    <p:sldId id="260"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9EFF29"/>
    <a:srgbClr val="FF2549"/>
    <a:srgbClr val="007033"/>
    <a:srgbClr val="C33A1F"/>
    <a:srgbClr val="003635"/>
    <a:srgbClr val="D6370C"/>
    <a:srgbClr val="1D3A00"/>
    <a:srgbClr val="FF856D"/>
    <a:srgbClr val="0058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9" d="100"/>
          <a:sy n="89" d="100"/>
        </p:scale>
        <p:origin x="-540" y="0"/>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3/29/2020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10</a:t>
            </a:fld>
            <a:endParaRPr lang="en-US"/>
          </a:p>
        </p:txBody>
      </p:sp>
    </p:spTree>
    <p:extLst>
      <p:ext uri="{BB962C8B-B14F-4D97-AF65-F5344CB8AC3E}">
        <p14:creationId xmlns:p14="http://schemas.microsoft.com/office/powerpoint/2010/main" val="12845968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12055" y="2861186"/>
            <a:ext cx="7388941" cy="1246241"/>
          </a:xfrm>
          <a:noFill/>
          <a:effectLst>
            <a:outerShdw blurRad="50800" dist="38100" dir="2700000" algn="tl" rotWithShape="0">
              <a:prstClr val="black">
                <a:alpha val="40000"/>
              </a:prstClr>
            </a:outerShdw>
          </a:effectLst>
        </p:spPr>
        <p:txBody>
          <a:bodyPr>
            <a:normAutofit/>
          </a:bodyPr>
          <a:lstStyle>
            <a:lvl1pPr algn="l">
              <a:defRPr sz="3600">
                <a:solidFill>
                  <a:schemeClr val="bg1"/>
                </a:solidFill>
              </a:defRPr>
            </a:lvl1pPr>
          </a:lstStyle>
          <a:p>
            <a:r>
              <a:rPr lang="en-US" dirty="0"/>
              <a:t>Click to edit </a:t>
            </a:r>
            <a:r>
              <a:rPr lang="en-US" dirty="0" smtClean="0"/>
              <a:t/>
            </a:r>
            <a:br>
              <a:rPr lang="en-US" dirty="0" smtClean="0"/>
            </a:br>
            <a:r>
              <a:rPr lang="en-US" dirty="0" smtClean="0"/>
              <a:t>Master </a:t>
            </a:r>
            <a:r>
              <a:rPr lang="en-US" dirty="0"/>
              <a:t>title style</a:t>
            </a:r>
          </a:p>
        </p:txBody>
      </p:sp>
      <p:sp>
        <p:nvSpPr>
          <p:cNvPr id="3" name="Subtitle 2"/>
          <p:cNvSpPr>
            <a:spLocks noGrp="1"/>
          </p:cNvSpPr>
          <p:nvPr>
            <p:ph type="subTitle" idx="1"/>
          </p:nvPr>
        </p:nvSpPr>
        <p:spPr>
          <a:xfrm>
            <a:off x="612055" y="4107427"/>
            <a:ext cx="7382308" cy="678426"/>
          </a:xfrm>
        </p:spPr>
        <p:txBody>
          <a:bodyPr>
            <a:normAutofit/>
          </a:bodyPr>
          <a:lstStyle>
            <a:lvl1pPr marL="0" indent="0" algn="l">
              <a:buNone/>
              <a:defRPr sz="2800" b="0" i="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smtClean="0"/>
              <a:t>Master </a:t>
            </a:r>
            <a:r>
              <a:rPr lang="en-US" dirty="0"/>
              <a:t>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xmlns=""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6696" y="762653"/>
            <a:ext cx="8259098" cy="763526"/>
          </a:xfrm>
        </p:spPr>
        <p:txBody>
          <a:bodyPr>
            <a:normAutofit/>
          </a:bodyPr>
          <a:lstStyle>
            <a:lvl1pPr algn="l">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63714" y="1541206"/>
            <a:ext cx="8246070" cy="3237270"/>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1564" y="318046"/>
            <a:ext cx="6438122" cy="725349"/>
          </a:xfrm>
        </p:spPr>
        <p:txBody>
          <a:bodyPr>
            <a:normAutofit/>
          </a:bodyPr>
          <a:lstStyle>
            <a:lvl1pPr algn="l">
              <a:defRPr sz="360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94071" y="1069258"/>
            <a:ext cx="6459794" cy="3619239"/>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195" y="662479"/>
            <a:ext cx="8093365" cy="763525"/>
          </a:xfrm>
        </p:spPr>
        <p:txBody>
          <a:bodyPr>
            <a:normAutofit/>
          </a:bodyPr>
          <a:lstStyle>
            <a:lvl1pPr algn="l">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22131" y="1559652"/>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22131" y="2032049"/>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57252" y="1559652"/>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57252" y="2032049"/>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3/29/2020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3/29/2020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3/29/2020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3/29/2020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xmlns=""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9.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2561" y="2787443"/>
            <a:ext cx="7027605" cy="1334728"/>
          </a:xfrm>
        </p:spPr>
        <p:txBody>
          <a:bodyPr>
            <a:normAutofit/>
          </a:bodyPr>
          <a:lstStyle/>
          <a:p>
            <a:r>
              <a:rPr lang="ar-IQ" sz="3200" dirty="0">
                <a:solidFill>
                  <a:prstClr val="white"/>
                </a:solidFill>
              </a:rPr>
              <a:t>أساسيات الحاسوب وتطبيقاته المكتبية (الجزء الثاني)</a:t>
            </a:r>
            <a:br>
              <a:rPr lang="ar-IQ" sz="3200" dirty="0">
                <a:solidFill>
                  <a:prstClr val="white"/>
                </a:solidFill>
              </a:rPr>
            </a:br>
            <a:r>
              <a:rPr lang="ar-IQ" sz="3200" dirty="0">
                <a:solidFill>
                  <a:prstClr val="white"/>
                </a:solidFill>
              </a:rPr>
              <a:t>المرحلة الثانية </a:t>
            </a:r>
            <a:endParaRPr lang="en-US" dirty="0"/>
          </a:p>
        </p:txBody>
      </p:sp>
      <p:sp>
        <p:nvSpPr>
          <p:cNvPr id="3" name="Subtitle 2"/>
          <p:cNvSpPr>
            <a:spLocks noGrp="1"/>
          </p:cNvSpPr>
          <p:nvPr>
            <p:ph type="subTitle" idx="1"/>
          </p:nvPr>
        </p:nvSpPr>
        <p:spPr>
          <a:xfrm>
            <a:off x="597311" y="4122170"/>
            <a:ext cx="7009298" cy="730043"/>
          </a:xfrm>
        </p:spPr>
        <p:txBody>
          <a:bodyPr/>
          <a:lstStyle/>
          <a:p>
            <a:r>
              <a:rPr lang="ar-IQ" dirty="0" err="1" smtClean="0"/>
              <a:t>م.م.بسم</a:t>
            </a:r>
            <a:r>
              <a:rPr lang="ar-IQ" dirty="0" err="1" smtClean="0"/>
              <a:t>ة</a:t>
            </a:r>
            <a:r>
              <a:rPr lang="ar-IQ" dirty="0" smtClean="0"/>
              <a:t> سالم بازل</a:t>
            </a:r>
            <a:endParaRPr lang="en-US" dirty="0"/>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websites\free-power-point-templates\2012\logos.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574" y="-339213"/>
            <a:ext cx="9807677" cy="5600700"/>
          </a:xfrm>
          <a:prstGeom prst="rect">
            <a:avLst/>
          </a:prstGeom>
        </p:spPr>
      </p:pic>
    </p:spTree>
    <p:extLst>
      <p:ext uri="{BB962C8B-B14F-4D97-AF65-F5344CB8AC3E}">
        <p14:creationId xmlns:p14="http://schemas.microsoft.com/office/powerpoint/2010/main" val="10910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الفصل الثاني : ادراج الكائنات في مايكروسوفت وورد 2010</a:t>
            </a:r>
            <a:endParaRPr lang="en-US" dirty="0"/>
          </a:p>
        </p:txBody>
      </p:sp>
      <p:sp>
        <p:nvSpPr>
          <p:cNvPr id="3" name="Content Placeholder 2"/>
          <p:cNvSpPr>
            <a:spLocks noGrp="1"/>
          </p:cNvSpPr>
          <p:nvPr>
            <p:ph idx="1"/>
          </p:nvPr>
        </p:nvSpPr>
        <p:spPr/>
        <p:txBody>
          <a:bodyPr>
            <a:normAutofit fontScale="70000" lnSpcReduction="20000"/>
          </a:bodyPr>
          <a:lstStyle/>
          <a:p>
            <a:pPr algn="just" rtl="1">
              <a:lnSpc>
                <a:spcPct val="115000"/>
              </a:lnSpc>
              <a:spcAft>
                <a:spcPts val="1000"/>
              </a:spcAft>
            </a:pPr>
            <a:r>
              <a:rPr lang="ar-IQ" sz="4000" dirty="0">
                <a:latin typeface="Century Gothic"/>
                <a:ea typeface="Century Gothic"/>
                <a:cs typeface="Tahoma"/>
              </a:rPr>
              <a:t>تبويب ادراج </a:t>
            </a:r>
            <a:r>
              <a:rPr lang="en-US" sz="4000" b="1" dirty="0">
                <a:solidFill>
                  <a:srgbClr val="FF0000"/>
                </a:solidFill>
                <a:latin typeface="Century Gothic"/>
                <a:ea typeface="Century Gothic"/>
                <a:cs typeface="Tahoma"/>
              </a:rPr>
              <a:t>Insert tab</a:t>
            </a:r>
            <a:r>
              <a:rPr lang="ar-IQ" sz="4000" dirty="0" smtClean="0">
                <a:latin typeface="Century Gothic"/>
                <a:ea typeface="Century Gothic"/>
                <a:cs typeface="Tahoma"/>
              </a:rPr>
              <a:t>:</a:t>
            </a:r>
            <a:r>
              <a:rPr lang="ar-IQ" dirty="0" smtClean="0">
                <a:latin typeface="Century Gothic"/>
                <a:ea typeface="Century Gothic"/>
                <a:cs typeface="Tahoma"/>
              </a:rPr>
              <a:t>ويقصد </a:t>
            </a:r>
            <a:r>
              <a:rPr lang="ar-IQ" dirty="0">
                <a:latin typeface="Century Gothic"/>
                <a:ea typeface="Century Gothic"/>
                <a:cs typeface="Tahoma"/>
              </a:rPr>
              <a:t>به ادراج العناصر والكائنات مثل : </a:t>
            </a:r>
            <a:r>
              <a:rPr lang="ar-IQ" dirty="0">
                <a:solidFill>
                  <a:srgbClr val="FF0000"/>
                </a:solidFill>
                <a:latin typeface="Century Gothic"/>
                <a:ea typeface="Century Gothic"/>
                <a:cs typeface="Tahoma"/>
              </a:rPr>
              <a:t>ترقيم الصفحات </a:t>
            </a:r>
            <a:r>
              <a:rPr lang="ar-IQ" dirty="0">
                <a:latin typeface="Century Gothic"/>
                <a:ea typeface="Century Gothic"/>
                <a:cs typeface="Tahoma"/>
              </a:rPr>
              <a:t>، </a:t>
            </a:r>
            <a:r>
              <a:rPr lang="ar-IQ" dirty="0">
                <a:solidFill>
                  <a:srgbClr val="FF0000"/>
                </a:solidFill>
                <a:latin typeface="Century Gothic"/>
                <a:ea typeface="Century Gothic"/>
                <a:cs typeface="Tahoma"/>
              </a:rPr>
              <a:t>الجداول</a:t>
            </a:r>
            <a:r>
              <a:rPr lang="ar-IQ" dirty="0">
                <a:latin typeface="Century Gothic"/>
                <a:ea typeface="Century Gothic"/>
                <a:cs typeface="Tahoma"/>
              </a:rPr>
              <a:t> ، </a:t>
            </a:r>
            <a:r>
              <a:rPr lang="ar-IQ" dirty="0">
                <a:solidFill>
                  <a:srgbClr val="FF0000"/>
                </a:solidFill>
                <a:latin typeface="Century Gothic"/>
                <a:ea typeface="Century Gothic"/>
                <a:cs typeface="Tahoma"/>
              </a:rPr>
              <a:t>رسوم بيانية </a:t>
            </a:r>
            <a:r>
              <a:rPr lang="ar-IQ" dirty="0">
                <a:latin typeface="Century Gothic"/>
                <a:ea typeface="Century Gothic"/>
                <a:cs typeface="Tahoma"/>
              </a:rPr>
              <a:t>، </a:t>
            </a:r>
            <a:r>
              <a:rPr lang="ar-IQ" dirty="0">
                <a:solidFill>
                  <a:srgbClr val="FF0000"/>
                </a:solidFill>
                <a:latin typeface="Century Gothic"/>
                <a:ea typeface="Century Gothic"/>
                <a:cs typeface="Tahoma"/>
              </a:rPr>
              <a:t>صور ورموز </a:t>
            </a:r>
            <a:r>
              <a:rPr lang="ar-IQ" dirty="0">
                <a:latin typeface="Century Gothic"/>
                <a:ea typeface="Century Gothic"/>
                <a:cs typeface="Tahoma"/>
              </a:rPr>
              <a:t>...الخ الى مستند </a:t>
            </a:r>
            <a:r>
              <a:rPr lang="ar-IQ" dirty="0" err="1">
                <a:latin typeface="Century Gothic"/>
                <a:ea typeface="Century Gothic"/>
                <a:cs typeface="Tahoma"/>
              </a:rPr>
              <a:t>الوورد</a:t>
            </a:r>
            <a:r>
              <a:rPr lang="ar-IQ" dirty="0">
                <a:latin typeface="Century Gothic"/>
                <a:ea typeface="Century Gothic"/>
                <a:cs typeface="Tahoma"/>
              </a:rPr>
              <a:t> حيث يضم تبويب ادراج عدة مجاميع وهي كالاتي</a:t>
            </a:r>
            <a:r>
              <a:rPr lang="ar-IQ" dirty="0" smtClean="0">
                <a:latin typeface="Century Gothic"/>
                <a:ea typeface="Century Gothic"/>
                <a:cs typeface="Tahoma"/>
              </a:rPr>
              <a:t>:</a:t>
            </a:r>
            <a:r>
              <a:rPr lang="ar-IQ" dirty="0">
                <a:latin typeface="Century Gothic"/>
                <a:ea typeface="Century Gothic"/>
                <a:cs typeface="Tahoma"/>
              </a:rPr>
              <a:t> </a:t>
            </a:r>
            <a:endParaRPr lang="en-US" dirty="0">
              <a:latin typeface="Century Gothic"/>
              <a:ea typeface="Century Gothic"/>
              <a:cs typeface="Tahoma"/>
            </a:endParaRPr>
          </a:p>
          <a:p>
            <a:pPr marL="0" lvl="0" indent="0" algn="just" rtl="1">
              <a:lnSpc>
                <a:spcPct val="115000"/>
              </a:lnSpc>
              <a:spcAft>
                <a:spcPts val="1000"/>
              </a:spcAft>
              <a:buNone/>
            </a:pPr>
            <a:r>
              <a:rPr lang="ar-IQ" dirty="0" smtClean="0">
                <a:latin typeface="Century Gothic"/>
                <a:ea typeface="Century Gothic"/>
                <a:cs typeface="Tahoma"/>
              </a:rPr>
              <a:t>1. مجموعة </a:t>
            </a:r>
            <a:r>
              <a:rPr lang="ar-IQ" dirty="0">
                <a:latin typeface="Century Gothic"/>
                <a:ea typeface="Century Gothic"/>
                <a:cs typeface="Tahoma"/>
              </a:rPr>
              <a:t>صفحات </a:t>
            </a:r>
            <a:r>
              <a:rPr lang="en-US" b="1" dirty="0">
                <a:solidFill>
                  <a:srgbClr val="FF0000"/>
                </a:solidFill>
                <a:latin typeface="Century Gothic"/>
                <a:ea typeface="Century Gothic"/>
                <a:cs typeface="Tahoma"/>
              </a:rPr>
              <a:t>Pages</a:t>
            </a:r>
            <a:r>
              <a:rPr lang="ar-IQ" dirty="0">
                <a:latin typeface="Century Gothic"/>
                <a:ea typeface="Century Gothic"/>
                <a:cs typeface="Tahoma"/>
              </a:rPr>
              <a:t>: ويقصد بها الاوامر والايعازات الخاصة بتنسيق الصفحات وكالاتي:</a:t>
            </a:r>
            <a:endParaRPr lang="en-US" dirty="0">
              <a:latin typeface="Century Gothic"/>
              <a:ea typeface="Century Gothic"/>
              <a:cs typeface="Tahoma"/>
            </a:endParaRPr>
          </a:p>
          <a:p>
            <a:pPr algn="just" rtl="1"/>
            <a:r>
              <a:rPr lang="ar-IQ" dirty="0">
                <a:latin typeface="Century Gothic"/>
                <a:ea typeface="Century Gothic"/>
                <a:cs typeface="Tahoma"/>
              </a:rPr>
              <a:t>غلاف الصفحة </a:t>
            </a:r>
            <a:r>
              <a:rPr lang="en-US" b="1" dirty="0">
                <a:solidFill>
                  <a:srgbClr val="FF0000"/>
                </a:solidFill>
                <a:latin typeface="Century Gothic"/>
                <a:ea typeface="Century Gothic"/>
                <a:cs typeface="Tahoma"/>
              </a:rPr>
              <a:t>Cover Page</a:t>
            </a:r>
            <a:r>
              <a:rPr lang="ar-IQ" dirty="0">
                <a:latin typeface="Century Gothic"/>
                <a:ea typeface="Century Gothic"/>
                <a:cs typeface="Tahoma"/>
              </a:rPr>
              <a:t>: وهي اول صفحة باي كتاب او تقرير او مقال حيث يكتب فيها الموضوع او العنوان والاسماء والصور المعبرة حيث يحتوي برنامج </a:t>
            </a:r>
            <a:r>
              <a:rPr lang="ar-IQ" dirty="0" err="1">
                <a:latin typeface="Century Gothic"/>
                <a:ea typeface="Century Gothic"/>
                <a:cs typeface="Tahoma"/>
              </a:rPr>
              <a:t>الوورد</a:t>
            </a:r>
            <a:r>
              <a:rPr lang="ar-IQ" dirty="0">
                <a:latin typeface="Century Gothic"/>
                <a:ea typeface="Century Gothic"/>
                <a:cs typeface="Tahoma"/>
              </a:rPr>
              <a:t> على عدة اغلفة (</a:t>
            </a:r>
            <a:r>
              <a:rPr lang="ar-IQ" dirty="0">
                <a:solidFill>
                  <a:srgbClr val="FF0000"/>
                </a:solidFill>
                <a:latin typeface="Century Gothic"/>
                <a:ea typeface="Century Gothic"/>
                <a:cs typeface="Tahoma"/>
              </a:rPr>
              <a:t>قوالب</a:t>
            </a:r>
            <a:r>
              <a:rPr lang="ar-IQ" dirty="0">
                <a:latin typeface="Century Gothic"/>
                <a:ea typeface="Century Gothic"/>
                <a:cs typeface="Tahoma"/>
              </a:rPr>
              <a:t>) جاهزة ومخزونة بشكل تلقائي به او بالإمكان تحميلها من الانترنيت </a:t>
            </a:r>
            <a:endParaRPr lang="en-US" dirty="0"/>
          </a:p>
          <a:p>
            <a:endParaRPr lang="en-US" dirty="0"/>
          </a:p>
        </p:txBody>
      </p:sp>
    </p:spTree>
    <p:extLst>
      <p:ext uri="{BB962C8B-B14F-4D97-AF65-F5344CB8AC3E}">
        <p14:creationId xmlns:p14="http://schemas.microsoft.com/office/powerpoint/2010/main" val="410330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r" rtl="1"/>
            <a:r>
              <a:rPr lang="ar-IQ" dirty="0" smtClean="0"/>
              <a:t>الفصل الثاني : ادراج الكائنات في مايكروسوفت وورد 2010</a:t>
            </a:r>
            <a:endParaRPr lang="en-US" dirty="0"/>
          </a:p>
        </p:txBody>
      </p:sp>
      <p:pic>
        <p:nvPicPr>
          <p:cNvPr id="6" name="Content Placeholder 5"/>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376517"/>
            <a:ext cx="9144000" cy="5520018"/>
          </a:xfrm>
          <a:prstGeom prst="rect">
            <a:avLst/>
          </a:prstGeom>
          <a:noFill/>
          <a:ln>
            <a:noFill/>
          </a:ln>
        </p:spPr>
      </p:pic>
    </p:spTree>
    <p:extLst>
      <p:ext uri="{BB962C8B-B14F-4D97-AF65-F5344CB8AC3E}">
        <p14:creationId xmlns:p14="http://schemas.microsoft.com/office/powerpoint/2010/main" val="1101633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الفصل الثاني : ادراج الكائنات في مايكروسوفت وورد 2010</a:t>
            </a:r>
            <a:endParaRPr lang="en-US" dirty="0"/>
          </a:p>
        </p:txBody>
      </p:sp>
      <p:sp>
        <p:nvSpPr>
          <p:cNvPr id="3" name="Content Placeholder 2"/>
          <p:cNvSpPr>
            <a:spLocks noGrp="1"/>
          </p:cNvSpPr>
          <p:nvPr>
            <p:ph idx="1"/>
          </p:nvPr>
        </p:nvSpPr>
        <p:spPr/>
        <p:txBody>
          <a:bodyPr>
            <a:normAutofit fontScale="70000" lnSpcReduction="20000"/>
          </a:bodyPr>
          <a:lstStyle/>
          <a:p>
            <a:pPr algn="just" rtl="1">
              <a:lnSpc>
                <a:spcPct val="115000"/>
              </a:lnSpc>
              <a:spcAft>
                <a:spcPts val="1000"/>
              </a:spcAft>
            </a:pPr>
            <a:r>
              <a:rPr lang="ar-IQ" sz="4000" dirty="0">
                <a:latin typeface="Century Gothic"/>
                <a:ea typeface="Century Gothic"/>
                <a:cs typeface="Tahoma"/>
              </a:rPr>
              <a:t>تبويب ادراج </a:t>
            </a:r>
            <a:r>
              <a:rPr lang="en-US" sz="4000" b="1" dirty="0">
                <a:solidFill>
                  <a:srgbClr val="FF0000"/>
                </a:solidFill>
                <a:latin typeface="Century Gothic"/>
                <a:ea typeface="Century Gothic"/>
                <a:cs typeface="Tahoma"/>
              </a:rPr>
              <a:t>Insert tab</a:t>
            </a:r>
            <a:r>
              <a:rPr lang="ar-IQ" sz="4000" dirty="0" smtClean="0">
                <a:latin typeface="Century Gothic"/>
                <a:ea typeface="Century Gothic"/>
                <a:cs typeface="Tahoma"/>
              </a:rPr>
              <a:t>:</a:t>
            </a:r>
            <a:r>
              <a:rPr lang="ar-IQ" dirty="0" smtClean="0">
                <a:latin typeface="Century Gothic"/>
                <a:ea typeface="Century Gothic"/>
                <a:cs typeface="Tahoma"/>
              </a:rPr>
              <a:t>ويقصد </a:t>
            </a:r>
            <a:r>
              <a:rPr lang="ar-IQ" dirty="0">
                <a:latin typeface="Century Gothic"/>
                <a:ea typeface="Century Gothic"/>
                <a:cs typeface="Tahoma"/>
              </a:rPr>
              <a:t>به ادراج العناصر والكائنات مثل : </a:t>
            </a:r>
            <a:r>
              <a:rPr lang="ar-IQ" dirty="0">
                <a:solidFill>
                  <a:srgbClr val="FF0000"/>
                </a:solidFill>
                <a:latin typeface="Century Gothic"/>
                <a:ea typeface="Century Gothic"/>
                <a:cs typeface="Tahoma"/>
              </a:rPr>
              <a:t>ترقيم الصفحات </a:t>
            </a:r>
            <a:r>
              <a:rPr lang="ar-IQ" dirty="0">
                <a:latin typeface="Century Gothic"/>
                <a:ea typeface="Century Gothic"/>
                <a:cs typeface="Tahoma"/>
              </a:rPr>
              <a:t>، </a:t>
            </a:r>
            <a:r>
              <a:rPr lang="ar-IQ" dirty="0">
                <a:solidFill>
                  <a:srgbClr val="FF0000"/>
                </a:solidFill>
                <a:latin typeface="Century Gothic"/>
                <a:ea typeface="Century Gothic"/>
                <a:cs typeface="Tahoma"/>
              </a:rPr>
              <a:t>الجداول</a:t>
            </a:r>
            <a:r>
              <a:rPr lang="ar-IQ" dirty="0">
                <a:latin typeface="Century Gothic"/>
                <a:ea typeface="Century Gothic"/>
                <a:cs typeface="Tahoma"/>
              </a:rPr>
              <a:t> ، </a:t>
            </a:r>
            <a:r>
              <a:rPr lang="ar-IQ" dirty="0">
                <a:solidFill>
                  <a:srgbClr val="FF0000"/>
                </a:solidFill>
                <a:latin typeface="Century Gothic"/>
                <a:ea typeface="Century Gothic"/>
                <a:cs typeface="Tahoma"/>
              </a:rPr>
              <a:t>رسوم بيانية </a:t>
            </a:r>
            <a:r>
              <a:rPr lang="ar-IQ" dirty="0">
                <a:latin typeface="Century Gothic"/>
                <a:ea typeface="Century Gothic"/>
                <a:cs typeface="Tahoma"/>
              </a:rPr>
              <a:t>، </a:t>
            </a:r>
            <a:r>
              <a:rPr lang="ar-IQ" dirty="0">
                <a:solidFill>
                  <a:srgbClr val="FF0000"/>
                </a:solidFill>
                <a:latin typeface="Century Gothic"/>
                <a:ea typeface="Century Gothic"/>
                <a:cs typeface="Tahoma"/>
              </a:rPr>
              <a:t>صور ورموز </a:t>
            </a:r>
            <a:r>
              <a:rPr lang="ar-IQ" dirty="0">
                <a:latin typeface="Century Gothic"/>
                <a:ea typeface="Century Gothic"/>
                <a:cs typeface="Tahoma"/>
              </a:rPr>
              <a:t>...الخ الى مستند </a:t>
            </a:r>
            <a:r>
              <a:rPr lang="ar-IQ" dirty="0" err="1">
                <a:latin typeface="Century Gothic"/>
                <a:ea typeface="Century Gothic"/>
                <a:cs typeface="Tahoma"/>
              </a:rPr>
              <a:t>الوورد</a:t>
            </a:r>
            <a:r>
              <a:rPr lang="ar-IQ" dirty="0">
                <a:latin typeface="Century Gothic"/>
                <a:ea typeface="Century Gothic"/>
                <a:cs typeface="Tahoma"/>
              </a:rPr>
              <a:t> حيث يضم تبويب ادراج عدة مجاميع وهي كالاتي</a:t>
            </a:r>
            <a:r>
              <a:rPr lang="ar-IQ" dirty="0" smtClean="0">
                <a:latin typeface="Century Gothic"/>
                <a:ea typeface="Century Gothic"/>
                <a:cs typeface="Tahoma"/>
              </a:rPr>
              <a:t>:</a:t>
            </a:r>
            <a:r>
              <a:rPr lang="ar-IQ" dirty="0">
                <a:latin typeface="Century Gothic"/>
                <a:ea typeface="Century Gothic"/>
                <a:cs typeface="Tahoma"/>
              </a:rPr>
              <a:t> </a:t>
            </a:r>
            <a:endParaRPr lang="en-US" dirty="0">
              <a:latin typeface="Century Gothic"/>
              <a:ea typeface="Century Gothic"/>
              <a:cs typeface="Tahoma"/>
            </a:endParaRPr>
          </a:p>
          <a:p>
            <a:pPr marL="514350" lvl="0" indent="-514350" algn="just" rtl="1">
              <a:lnSpc>
                <a:spcPct val="115000"/>
              </a:lnSpc>
              <a:spcAft>
                <a:spcPts val="1000"/>
              </a:spcAft>
              <a:buFont typeface="+mj-lt"/>
              <a:buAutoNum type="arabicPeriod"/>
            </a:pPr>
            <a:r>
              <a:rPr lang="ar-IQ" dirty="0" smtClean="0">
                <a:latin typeface="Century Gothic"/>
                <a:ea typeface="Century Gothic"/>
                <a:cs typeface="Tahoma"/>
              </a:rPr>
              <a:t> مجموعة </a:t>
            </a:r>
            <a:r>
              <a:rPr lang="ar-IQ" dirty="0">
                <a:latin typeface="Century Gothic"/>
                <a:ea typeface="Century Gothic"/>
                <a:cs typeface="Tahoma"/>
              </a:rPr>
              <a:t>صفحات </a:t>
            </a:r>
            <a:r>
              <a:rPr lang="en-US" b="1" dirty="0">
                <a:solidFill>
                  <a:srgbClr val="FF0000"/>
                </a:solidFill>
                <a:latin typeface="Century Gothic"/>
                <a:ea typeface="Century Gothic"/>
                <a:cs typeface="Tahoma"/>
              </a:rPr>
              <a:t>Pages</a:t>
            </a:r>
            <a:r>
              <a:rPr lang="ar-IQ" dirty="0">
                <a:latin typeface="Century Gothic"/>
                <a:ea typeface="Century Gothic"/>
                <a:cs typeface="Tahoma"/>
              </a:rPr>
              <a:t>: ويقصد بها الاوامر والايعازات الخاصة بتنسيق الصفحات وكالاتي:</a:t>
            </a:r>
            <a:endParaRPr lang="en-US" dirty="0">
              <a:latin typeface="Century Gothic"/>
              <a:ea typeface="Century Gothic"/>
              <a:cs typeface="Tahoma"/>
            </a:endParaRPr>
          </a:p>
          <a:p>
            <a:pPr algn="just" rtl="1"/>
            <a:r>
              <a:rPr lang="ar-IQ" dirty="0">
                <a:latin typeface="Century Gothic"/>
                <a:ea typeface="Century Gothic"/>
                <a:cs typeface="Tahoma"/>
              </a:rPr>
              <a:t>غلاف الصفحة </a:t>
            </a:r>
            <a:r>
              <a:rPr lang="en-US" b="1" dirty="0">
                <a:solidFill>
                  <a:srgbClr val="FF0000"/>
                </a:solidFill>
                <a:latin typeface="Century Gothic"/>
                <a:ea typeface="Century Gothic"/>
                <a:cs typeface="Tahoma"/>
              </a:rPr>
              <a:t>Cover Page</a:t>
            </a:r>
            <a:r>
              <a:rPr lang="ar-IQ" dirty="0">
                <a:latin typeface="Century Gothic"/>
                <a:ea typeface="Century Gothic"/>
                <a:cs typeface="Tahoma"/>
              </a:rPr>
              <a:t>: وهي اول صفحة باي كتاب او تقرير او مقال حيث يكتب فيها الموضوع او العنوان والاسماء والصور المعبرة حيث يحتوي برنامج </a:t>
            </a:r>
            <a:r>
              <a:rPr lang="ar-IQ" dirty="0" err="1">
                <a:latin typeface="Century Gothic"/>
                <a:ea typeface="Century Gothic"/>
                <a:cs typeface="Tahoma"/>
              </a:rPr>
              <a:t>الوورد</a:t>
            </a:r>
            <a:r>
              <a:rPr lang="ar-IQ" dirty="0">
                <a:latin typeface="Century Gothic"/>
                <a:ea typeface="Century Gothic"/>
                <a:cs typeface="Tahoma"/>
              </a:rPr>
              <a:t> على عدة اغلفة (</a:t>
            </a:r>
            <a:r>
              <a:rPr lang="ar-IQ" dirty="0">
                <a:solidFill>
                  <a:srgbClr val="FF0000"/>
                </a:solidFill>
                <a:latin typeface="Century Gothic"/>
                <a:ea typeface="Century Gothic"/>
                <a:cs typeface="Tahoma"/>
              </a:rPr>
              <a:t>قوالب</a:t>
            </a:r>
            <a:r>
              <a:rPr lang="ar-IQ" dirty="0">
                <a:latin typeface="Century Gothic"/>
                <a:ea typeface="Century Gothic"/>
                <a:cs typeface="Tahoma"/>
              </a:rPr>
              <a:t>) جاهزة ومخزونة بشكل تلقائي به او بالإمكان تحميلها من الانترنيت </a:t>
            </a:r>
            <a:endParaRPr lang="en-US" dirty="0"/>
          </a:p>
          <a:p>
            <a:endParaRPr lang="en-US" dirty="0"/>
          </a:p>
        </p:txBody>
      </p:sp>
    </p:spTree>
    <p:extLst>
      <p:ext uri="{BB962C8B-B14F-4D97-AF65-F5344CB8AC3E}">
        <p14:creationId xmlns:p14="http://schemas.microsoft.com/office/powerpoint/2010/main" val="2129588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الفصل الثاني : ادراج الكائنات في مايكروسوفت وورد 2010</a:t>
            </a:r>
            <a:endParaRPr lang="en-US" dirty="0"/>
          </a:p>
        </p:txBody>
      </p:sp>
      <p:sp>
        <p:nvSpPr>
          <p:cNvPr id="3" name="Content Placeholder 2"/>
          <p:cNvSpPr>
            <a:spLocks noGrp="1"/>
          </p:cNvSpPr>
          <p:nvPr>
            <p:ph idx="1"/>
          </p:nvPr>
        </p:nvSpPr>
        <p:spPr/>
        <p:txBody>
          <a:bodyPr>
            <a:normAutofit/>
          </a:bodyPr>
          <a:lstStyle/>
          <a:p>
            <a:pPr algn="just" rtl="1">
              <a:lnSpc>
                <a:spcPct val="115000"/>
              </a:lnSpc>
              <a:spcAft>
                <a:spcPts val="1000"/>
              </a:spcAft>
            </a:pPr>
            <a:r>
              <a:rPr lang="ar-IQ" sz="1800" dirty="0">
                <a:latin typeface="Century Gothic"/>
                <a:ea typeface="Century Gothic"/>
                <a:cs typeface="Tahoma"/>
              </a:rPr>
              <a:t>صفحة فارغة </a:t>
            </a:r>
            <a:r>
              <a:rPr lang="en-US" sz="1800" b="1" dirty="0">
                <a:solidFill>
                  <a:srgbClr val="FF0000"/>
                </a:solidFill>
                <a:latin typeface="Century Gothic"/>
                <a:ea typeface="Century Gothic"/>
                <a:cs typeface="Tahoma"/>
              </a:rPr>
              <a:t>Blank page</a:t>
            </a:r>
            <a:r>
              <a:rPr lang="ar-IQ" sz="1800" dirty="0">
                <a:latin typeface="Century Gothic"/>
                <a:ea typeface="Century Gothic"/>
                <a:cs typeface="Tahoma"/>
              </a:rPr>
              <a:t> : يعمل هذا الايعاز على ادراج صفحة جديدة بيضاء فارغة عند مؤشر الماوس . ملاحظة : هذا الايعاز مهم عند اضافة صفحة جديدة بين صفحتين.</a:t>
            </a:r>
            <a:endParaRPr lang="en-US" sz="18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0" y="2735244"/>
            <a:ext cx="9144000" cy="2408256"/>
          </a:xfrm>
          <a:prstGeom prst="rect">
            <a:avLst/>
          </a:prstGeom>
          <a:noFill/>
          <a:ln>
            <a:noFill/>
          </a:ln>
        </p:spPr>
      </p:pic>
    </p:spTree>
    <p:extLst>
      <p:ext uri="{BB962C8B-B14F-4D97-AF65-F5344CB8AC3E}">
        <p14:creationId xmlns:p14="http://schemas.microsoft.com/office/powerpoint/2010/main" val="2129588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الفصل الثاني : ادراج الكائنات في مايكروسوفت وورد 2010</a:t>
            </a:r>
            <a:endParaRPr lang="en-US" dirty="0"/>
          </a:p>
        </p:txBody>
      </p:sp>
      <p:sp>
        <p:nvSpPr>
          <p:cNvPr id="3" name="Content Placeholder 2"/>
          <p:cNvSpPr>
            <a:spLocks noGrp="1"/>
          </p:cNvSpPr>
          <p:nvPr>
            <p:ph idx="1"/>
          </p:nvPr>
        </p:nvSpPr>
        <p:spPr/>
        <p:txBody>
          <a:bodyPr>
            <a:normAutofit/>
          </a:bodyPr>
          <a:lstStyle/>
          <a:p>
            <a:pPr lvl="0" algn="just" rtl="1">
              <a:lnSpc>
                <a:spcPct val="115000"/>
              </a:lnSpc>
              <a:spcAft>
                <a:spcPts val="1000"/>
              </a:spcAft>
              <a:buFont typeface="Tahoma"/>
              <a:buChar char="-"/>
            </a:pPr>
            <a:r>
              <a:rPr lang="ar-IQ" dirty="0">
                <a:latin typeface="Century Gothic"/>
                <a:ea typeface="Century Gothic"/>
                <a:cs typeface="Tahoma"/>
              </a:rPr>
              <a:t>فاصل صفحات  </a:t>
            </a:r>
            <a:r>
              <a:rPr lang="en-US" b="1" dirty="0">
                <a:solidFill>
                  <a:srgbClr val="FF0000"/>
                </a:solidFill>
                <a:latin typeface="Century Gothic"/>
                <a:ea typeface="Century Gothic"/>
                <a:cs typeface="Tahoma"/>
              </a:rPr>
              <a:t>Page Break</a:t>
            </a:r>
            <a:r>
              <a:rPr lang="ar-IQ" dirty="0">
                <a:latin typeface="Century Gothic"/>
                <a:ea typeface="Century Gothic"/>
                <a:cs typeface="Tahoma"/>
              </a:rPr>
              <a:t>: يستخدم هذا الايعاز لغرض الكتابة في الصفحة التالية حتى وان كانت تحتوي على اماكن فارغة للكتابة فعند وضع المؤشر والضغط على فاصل صفحات سوف يتم الانتقال الى الصفحة التالية وبشكل تلقائي.</a:t>
            </a:r>
            <a:endParaRPr lang="en-US" dirty="0">
              <a:latin typeface="Century Gothic"/>
              <a:ea typeface="Century Gothic"/>
              <a:cs typeface="Tahoma"/>
            </a:endParaRPr>
          </a:p>
          <a:p>
            <a:pPr marL="0" indent="0" algn="r">
              <a:buNone/>
            </a:pPr>
            <a:endParaRPr lang="en-US" dirty="0"/>
          </a:p>
        </p:txBody>
      </p:sp>
    </p:spTree>
    <p:extLst>
      <p:ext uri="{BB962C8B-B14F-4D97-AF65-F5344CB8AC3E}">
        <p14:creationId xmlns:p14="http://schemas.microsoft.com/office/powerpoint/2010/main" val="3648640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الفصل الثاني : ادراج الكائنات في مايكروسوفت وورد 2010</a:t>
            </a:r>
            <a:endParaRPr lang="en-US" dirty="0"/>
          </a:p>
        </p:txBody>
      </p:sp>
      <p:sp>
        <p:nvSpPr>
          <p:cNvPr id="3" name="Content Placeholder 2"/>
          <p:cNvSpPr>
            <a:spLocks noGrp="1"/>
          </p:cNvSpPr>
          <p:nvPr>
            <p:ph idx="1"/>
          </p:nvPr>
        </p:nvSpPr>
        <p:spPr/>
        <p:txBody>
          <a:bodyPr/>
          <a:lstStyle/>
          <a:p>
            <a:pPr marL="0" indent="0">
              <a:buNone/>
            </a:pPr>
            <a:endParaRPr lang="en-US" dirty="0"/>
          </a:p>
          <a:p>
            <a:endParaRPr lang="en-US"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0" y="-365759"/>
            <a:ext cx="9143999" cy="5916706"/>
          </a:xfrm>
          <a:prstGeom prst="rect">
            <a:avLst/>
          </a:prstGeom>
          <a:noFill/>
          <a:ln>
            <a:noFill/>
          </a:ln>
        </p:spPr>
      </p:pic>
    </p:spTree>
    <p:extLst>
      <p:ext uri="{BB962C8B-B14F-4D97-AF65-F5344CB8AC3E}">
        <p14:creationId xmlns:p14="http://schemas.microsoft.com/office/powerpoint/2010/main" val="341164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r" rtl="1"/>
            <a:r>
              <a:rPr lang="ar-IQ" dirty="0" smtClean="0"/>
              <a:t>الفصل الثاني : ادراج الكائنات في مايكروسوفت وورد 2010</a:t>
            </a:r>
            <a:endParaRPr lang="en-US" dirty="0"/>
          </a:p>
        </p:txBody>
      </p:sp>
      <p:sp>
        <p:nvSpPr>
          <p:cNvPr id="5" name="Content Placeholder 4"/>
          <p:cNvSpPr>
            <a:spLocks noGrp="1"/>
          </p:cNvSpPr>
          <p:nvPr>
            <p:ph idx="1"/>
          </p:nvPr>
        </p:nvSpPr>
        <p:spPr/>
        <p:txBody>
          <a:bodyPr>
            <a:normAutofit fontScale="77500" lnSpcReduction="20000"/>
          </a:bodyPr>
          <a:lstStyle/>
          <a:p>
            <a:pPr marL="0" lvl="0" indent="0" algn="just" rtl="1">
              <a:lnSpc>
                <a:spcPct val="115000"/>
              </a:lnSpc>
              <a:buNone/>
            </a:pPr>
            <a:r>
              <a:rPr lang="ar-IQ" dirty="0" smtClean="0">
                <a:latin typeface="Century Gothic"/>
                <a:ea typeface="Century Gothic"/>
                <a:cs typeface="Tahoma"/>
              </a:rPr>
              <a:t>2. مجموعة </a:t>
            </a:r>
            <a:r>
              <a:rPr lang="ar-IQ" dirty="0">
                <a:latin typeface="Century Gothic"/>
                <a:ea typeface="Century Gothic"/>
                <a:cs typeface="Tahoma"/>
              </a:rPr>
              <a:t>الجداول </a:t>
            </a:r>
            <a:r>
              <a:rPr lang="en-US" b="1" dirty="0">
                <a:solidFill>
                  <a:srgbClr val="FF0000"/>
                </a:solidFill>
                <a:latin typeface="Century Gothic"/>
                <a:ea typeface="Century Gothic"/>
                <a:cs typeface="Tahoma"/>
              </a:rPr>
              <a:t>Tables</a:t>
            </a:r>
            <a:r>
              <a:rPr lang="ar-IQ" dirty="0">
                <a:latin typeface="Century Gothic"/>
                <a:ea typeface="Century Gothic"/>
                <a:cs typeface="Tahoma"/>
              </a:rPr>
              <a:t> : الجدول عبارة مجموعة خلايا تتضمن بيانات ويمكن تعريف الخلية بانها مربع او مستطيل يتم انشاؤه من تقاطع الصفوف مع الاعمدة حيث تحتوي كل خلية على بيانات ومعلومات معينة. تضم مجموعة الجداول الامر الاتي:</a:t>
            </a:r>
            <a:endParaRPr lang="en-US" dirty="0">
              <a:latin typeface="Century Gothic"/>
              <a:ea typeface="Century Gothic"/>
              <a:cs typeface="Tahoma"/>
            </a:endParaRPr>
          </a:p>
          <a:p>
            <a:r>
              <a:rPr lang="ar-IQ" dirty="0" smtClean="0">
                <a:latin typeface="Century Gothic"/>
                <a:ea typeface="Century Gothic"/>
                <a:cs typeface="Tahoma"/>
              </a:rPr>
              <a:t>ادراج </a:t>
            </a:r>
            <a:r>
              <a:rPr lang="ar-IQ" dirty="0">
                <a:latin typeface="Century Gothic"/>
                <a:ea typeface="Century Gothic"/>
                <a:cs typeface="Tahoma"/>
              </a:rPr>
              <a:t>جدول </a:t>
            </a:r>
            <a:r>
              <a:rPr lang="en-US" b="1" dirty="0">
                <a:solidFill>
                  <a:srgbClr val="FF0000"/>
                </a:solidFill>
                <a:latin typeface="Century Gothic"/>
                <a:ea typeface="Century Gothic"/>
                <a:cs typeface="Tahoma"/>
              </a:rPr>
              <a:t>Insert Table</a:t>
            </a:r>
            <a:r>
              <a:rPr lang="en-US" dirty="0">
                <a:latin typeface="Tahoma"/>
                <a:ea typeface="Century Gothic"/>
              </a:rPr>
              <a:t> </a:t>
            </a:r>
            <a:r>
              <a:rPr lang="ar-IQ" dirty="0" smtClean="0">
                <a:latin typeface="Tahoma"/>
                <a:ea typeface="Century Gothic"/>
              </a:rPr>
              <a:t>فعند </a:t>
            </a:r>
            <a:r>
              <a:rPr lang="ar-IQ" dirty="0">
                <a:latin typeface="Tahoma"/>
                <a:ea typeface="Century Gothic"/>
              </a:rPr>
              <a:t>النقر على هذا الايعاز يظهر لنا نافذة تضم مربعات لتحديد عدد الصفوف والاعمدة المرادة فمن خلال سحب الماوس على عدد الصفوف والاعمدة يظهر لنا الجدول وهناك عدة خيارات متوفرة في هذا الايعاز فمثلا يمكن ادراج جدول جاهز مخزون في احد ملفات الحاسبة او رسمه بواسطة المؤشر الذي يتحول الى قلم</a:t>
            </a:r>
            <a:endParaRPr lang="en-US" dirty="0"/>
          </a:p>
        </p:txBody>
      </p:sp>
    </p:spTree>
    <p:extLst>
      <p:ext uri="{BB962C8B-B14F-4D97-AF65-F5344CB8AC3E}">
        <p14:creationId xmlns:p14="http://schemas.microsoft.com/office/powerpoint/2010/main" val="634780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IQ" sz="3200" dirty="0">
                <a:solidFill>
                  <a:prstClr val="white"/>
                </a:solidFill>
              </a:rPr>
              <a:t>الفصل الثاني : ادراج الكائنات في مايكروسوفت وورد 2010</a:t>
            </a:r>
            <a:endParaRPr lang="ar-IQ"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29092"/>
            <a:ext cx="9144000" cy="5272591"/>
          </a:xfrm>
          <a:prstGeom prst="rect">
            <a:avLst/>
          </a:prstGeom>
          <a:noFill/>
          <a:ln>
            <a:noFill/>
          </a:ln>
        </p:spPr>
      </p:pic>
    </p:spTree>
    <p:extLst>
      <p:ext uri="{BB962C8B-B14F-4D97-AF65-F5344CB8AC3E}">
        <p14:creationId xmlns:p14="http://schemas.microsoft.com/office/powerpoint/2010/main" val="159500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Slipstream</Template>
  <TotalTime>0</TotalTime>
  <Words>317</Words>
  <Application>Microsoft Office PowerPoint</Application>
  <PresentationFormat>On-screen Show (16:9)</PresentationFormat>
  <Paragraphs>21</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أساسيات الحاسوب وتطبيقاته المكتبية (الجزء الثاني) المرحلة الثانية </vt:lpstr>
      <vt:lpstr>الفصل الثاني : ادراج الكائنات في مايكروسوفت وورد 2010</vt:lpstr>
      <vt:lpstr>الفصل الثاني : ادراج الكائنات في مايكروسوفت وورد 2010</vt:lpstr>
      <vt:lpstr>الفصل الثاني : ادراج الكائنات في مايكروسوفت وورد 2010</vt:lpstr>
      <vt:lpstr>الفصل الثاني : ادراج الكائنات في مايكروسوفت وورد 2010</vt:lpstr>
      <vt:lpstr>الفصل الثاني : ادراج الكائنات في مايكروسوفت وورد 2010</vt:lpstr>
      <vt:lpstr>الفصل الثاني : ادراج الكائنات في مايكروسوفت وورد 2010</vt:lpstr>
      <vt:lpstr>الفصل الثاني : ادراج الكائنات في مايكروسوفت وورد 2010</vt:lpstr>
      <vt:lpstr>الفصل الثاني : ادراج الكائنات في مايكروسوفت وورد 2010</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2020-03-29T03:07:15Z</dcterms:modified>
</cp:coreProperties>
</file>