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57" r:id="rId3"/>
    <p:sldId id="261" r:id="rId4"/>
    <p:sldId id="262" r:id="rId5"/>
    <p:sldId id="263" r:id="rId6"/>
    <p:sldId id="265" r:id="rId7"/>
    <p:sldId id="258" r:id="rId8"/>
    <p:sldId id="260"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62"/>
    <a:srgbClr val="9EFF29"/>
    <a:srgbClr val="A4660C"/>
    <a:srgbClr val="952F69"/>
    <a:srgbClr val="FF856D"/>
    <a:srgbClr val="FF2549"/>
    <a:srgbClr val="003635"/>
    <a:srgbClr val="005856"/>
    <a:srgbClr val="007033"/>
    <a:srgbClr val="5E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9" d="100"/>
          <a:sy n="129" d="100"/>
        </p:scale>
        <p:origin x="-90" y="70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3/29/2020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dirty="0"/>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50B06-B074-48FC-8CFD-53D2CD8FB95F}" type="slidenum">
              <a:rPr lang="en-US" smtClean="0"/>
              <a:t>8</a:t>
            </a:fld>
            <a:endParaRPr lang="en-US" dirty="0"/>
          </a:p>
        </p:txBody>
      </p:sp>
    </p:spTree>
    <p:extLst>
      <p:ext uri="{BB962C8B-B14F-4D97-AF65-F5344CB8AC3E}">
        <p14:creationId xmlns:p14="http://schemas.microsoft.com/office/powerpoint/2010/main" val="1284596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49593" y="2389238"/>
            <a:ext cx="7989723" cy="1644446"/>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a:t>
            </a:r>
            <a:r>
              <a:rPr lang="en-US" dirty="0" smtClean="0"/>
              <a:t/>
            </a:r>
            <a:br>
              <a:rPr lang="en-US" dirty="0" smtClean="0"/>
            </a:br>
            <a:r>
              <a:rPr lang="en-US" dirty="0" smtClean="0"/>
              <a:t>Master </a:t>
            </a:r>
            <a:r>
              <a:rPr lang="en-US" dirty="0"/>
              <a:t>title style</a:t>
            </a:r>
          </a:p>
        </p:txBody>
      </p:sp>
      <p:sp>
        <p:nvSpPr>
          <p:cNvPr id="3" name="Subtitle 2"/>
          <p:cNvSpPr>
            <a:spLocks noGrp="1"/>
          </p:cNvSpPr>
          <p:nvPr>
            <p:ph type="subTitle" idx="1"/>
          </p:nvPr>
        </p:nvSpPr>
        <p:spPr>
          <a:xfrm>
            <a:off x="549597" y="4026320"/>
            <a:ext cx="7975483" cy="685791"/>
          </a:xfrm>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6842" y="327573"/>
            <a:ext cx="8246070"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26843" y="1260987"/>
            <a:ext cx="8246070" cy="327687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7816" y="465530"/>
            <a:ext cx="6461299" cy="725349"/>
          </a:xfrm>
        </p:spPr>
        <p:txBody>
          <a:bodyPr>
            <a:normAutofit/>
          </a:bodyPr>
          <a:lstStyle>
            <a:lvl1pPr algn="l">
              <a:defRPr sz="3600">
                <a:solidFill>
                  <a:srgbClr val="A40062"/>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77816" y="1229055"/>
            <a:ext cx="6461299"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2691" y="441250"/>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96535"/>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68932"/>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96535"/>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68932"/>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3/29/2020</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
        <p:nvSpPr>
          <p:cNvPr id="7" name="TextBox 6">
            <a:extLst>
              <a:ext uri="{FF2B5EF4-FFF2-40B4-BE49-F238E27FC236}">
                <a16:creationId xmlns=""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728" y="2662085"/>
            <a:ext cx="8203575" cy="1364225"/>
          </a:xfrm>
        </p:spPr>
        <p:txBody>
          <a:bodyPr>
            <a:normAutofit/>
          </a:bodyPr>
          <a:lstStyle/>
          <a:p>
            <a:pPr algn="r" rtl="1"/>
            <a:r>
              <a:rPr lang="ar-IQ" sz="3200" dirty="0">
                <a:solidFill>
                  <a:prstClr val="white"/>
                </a:solidFill>
              </a:rPr>
              <a:t>أساسيات الحاسوب وتطبيقاته المكتبية (الجزء الثاني)</a:t>
            </a:r>
            <a:br>
              <a:rPr lang="ar-IQ" sz="3200" dirty="0">
                <a:solidFill>
                  <a:prstClr val="white"/>
                </a:solidFill>
              </a:rPr>
            </a:br>
            <a:r>
              <a:rPr lang="ar-IQ" sz="3200" dirty="0">
                <a:solidFill>
                  <a:prstClr val="white"/>
                </a:solidFill>
              </a:rPr>
              <a:t>المرحلة الثانية </a:t>
            </a:r>
            <a:endParaRPr lang="en-US" dirty="0"/>
          </a:p>
        </p:txBody>
      </p:sp>
      <p:sp>
        <p:nvSpPr>
          <p:cNvPr id="3" name="Subtitle 2"/>
          <p:cNvSpPr>
            <a:spLocks noGrp="1"/>
          </p:cNvSpPr>
          <p:nvPr>
            <p:ph type="subTitle" idx="1"/>
          </p:nvPr>
        </p:nvSpPr>
        <p:spPr>
          <a:xfrm>
            <a:off x="461104" y="4120921"/>
            <a:ext cx="8188953" cy="763525"/>
          </a:xfrm>
        </p:spPr>
        <p:txBody>
          <a:bodyPr/>
          <a:lstStyle/>
          <a:p>
            <a:pPr lvl="0"/>
            <a:r>
              <a:rPr lang="ar-IQ" dirty="0">
                <a:solidFill>
                  <a:prstClr val="black"/>
                </a:solidFill>
              </a:rPr>
              <a:t>م.م.بسمة</a:t>
            </a:r>
            <a:r>
              <a:rPr lang="ar-IQ" dirty="0">
                <a:solidFill>
                  <a:prstClr val="black"/>
                </a:solidFill>
              </a:rPr>
              <a:t> سالم بازل</a:t>
            </a:r>
            <a:endParaRPr lang="en-US" dirty="0">
              <a:solidFill>
                <a:prstClr val="black"/>
              </a:solidFill>
            </a:endParaRPr>
          </a:p>
          <a:p>
            <a:endParaRPr lang="en-US"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chemeClr val="tx1"/>
                </a:solidFill>
              </a:rPr>
              <a:t>الفصل الثاني : ادراج الكائنات في مايكروسوفت وورد 2010</a:t>
            </a:r>
            <a:endParaRPr lang="en-US" dirty="0">
              <a:solidFill>
                <a:schemeClr val="tx1"/>
              </a:solidFill>
            </a:endParaRPr>
          </a:p>
        </p:txBody>
      </p:sp>
      <p:sp>
        <p:nvSpPr>
          <p:cNvPr id="3" name="Content Placeholder 2"/>
          <p:cNvSpPr>
            <a:spLocks noGrp="1"/>
          </p:cNvSpPr>
          <p:nvPr>
            <p:ph idx="1"/>
          </p:nvPr>
        </p:nvSpPr>
        <p:spPr>
          <a:xfrm>
            <a:off x="477816" y="1229055"/>
            <a:ext cx="6122087" cy="3511061"/>
          </a:xfrm>
        </p:spPr>
        <p:txBody>
          <a:bodyPr/>
          <a:lstStyle/>
          <a:p>
            <a:pPr marL="0" lvl="0" indent="0" algn="just" rtl="1">
              <a:buNone/>
            </a:pPr>
            <a:r>
              <a:rPr lang="ar-IQ" sz="2000" dirty="0" smtClean="0"/>
              <a:t>3.</a:t>
            </a:r>
            <a:r>
              <a:rPr lang="ar-IQ" sz="2000" dirty="0"/>
              <a:t> مجوعة رسومات توضيحية  </a:t>
            </a:r>
            <a:r>
              <a:rPr lang="en-US" sz="2000" b="1" dirty="0">
                <a:solidFill>
                  <a:srgbClr val="FF0000"/>
                </a:solidFill>
              </a:rPr>
              <a:t>Illustrations</a:t>
            </a:r>
            <a:r>
              <a:rPr lang="ar-IQ" sz="2000" dirty="0"/>
              <a:t>: </a:t>
            </a:r>
            <a:r>
              <a:rPr lang="ar-IQ" sz="2000" dirty="0" smtClean="0"/>
              <a:t>تستخدم ايعازات هذه المجموعة </a:t>
            </a:r>
            <a:r>
              <a:rPr lang="ar-IQ" sz="2000" dirty="0"/>
              <a:t>لإدراج انواع مختلفة من الرسوم التوضيحية مثل الصور </a:t>
            </a:r>
            <a:r>
              <a:rPr lang="en-US" sz="2000" b="1" dirty="0">
                <a:solidFill>
                  <a:srgbClr val="FF0000"/>
                </a:solidFill>
              </a:rPr>
              <a:t>Pictures</a:t>
            </a:r>
            <a:r>
              <a:rPr lang="en-US" sz="2000" dirty="0"/>
              <a:t> </a:t>
            </a:r>
            <a:r>
              <a:rPr lang="ar-IQ" sz="2000" dirty="0"/>
              <a:t>او القصاصات الفنية </a:t>
            </a:r>
            <a:r>
              <a:rPr lang="en-US" sz="2000" b="1" dirty="0">
                <a:solidFill>
                  <a:srgbClr val="FF0000"/>
                </a:solidFill>
              </a:rPr>
              <a:t>Clip Art</a:t>
            </a:r>
            <a:r>
              <a:rPr lang="en-US" sz="2000" dirty="0">
                <a:solidFill>
                  <a:srgbClr val="FF0000"/>
                </a:solidFill>
              </a:rPr>
              <a:t> </a:t>
            </a:r>
            <a:r>
              <a:rPr lang="ar-IQ" sz="2000" dirty="0" smtClean="0">
                <a:solidFill>
                  <a:srgbClr val="FF0000"/>
                </a:solidFill>
              </a:rPr>
              <a:t> </a:t>
            </a:r>
            <a:r>
              <a:rPr lang="ar-IQ" sz="2000" dirty="0" smtClean="0"/>
              <a:t>والاشكال </a:t>
            </a:r>
            <a:r>
              <a:rPr lang="en-US" sz="2000" b="1" dirty="0">
                <a:solidFill>
                  <a:srgbClr val="FF0000"/>
                </a:solidFill>
              </a:rPr>
              <a:t>Shapes</a:t>
            </a:r>
            <a:r>
              <a:rPr lang="ar-IQ" sz="2000" dirty="0"/>
              <a:t> ولقطات </a:t>
            </a:r>
            <a:r>
              <a:rPr lang="en-US" sz="2000" dirty="0" smtClean="0"/>
              <a:t>    </a:t>
            </a:r>
            <a:r>
              <a:rPr lang="en-US" sz="2000" b="1" dirty="0" smtClean="0">
                <a:solidFill>
                  <a:srgbClr val="FF0000"/>
                </a:solidFill>
              </a:rPr>
              <a:t>Screenshot</a:t>
            </a:r>
            <a:r>
              <a:rPr lang="en-US" sz="2000" dirty="0" smtClean="0"/>
              <a:t> </a:t>
            </a:r>
            <a:r>
              <a:rPr lang="ar-IQ" sz="2000" dirty="0"/>
              <a:t>حيث تستعمل هذه الرسومات لتوضيح عملية ما كان يكون شرح خوارزمية او لغرض عرض توضيحي عن اخطار التدخين فيتم ادراج صور عن التدخين وطرق الاقلاع عنه وما الى ذلك الى مستند </a:t>
            </a:r>
            <a:r>
              <a:rPr lang="ar-IQ" sz="2000" dirty="0"/>
              <a:t>الوورد</a:t>
            </a:r>
            <a:r>
              <a:rPr lang="ar-IQ" sz="2000" dirty="0" smtClean="0"/>
              <a:t>.</a:t>
            </a:r>
          </a:p>
          <a:p>
            <a:pPr marL="0" lvl="0" indent="0" algn="just" rtl="1">
              <a:buNone/>
            </a:pPr>
            <a:endParaRPr lang="en-US" sz="2000" dirty="0"/>
          </a:p>
          <a:p>
            <a:pPr marL="0" indent="0" algn="just" rtl="1">
              <a:buNone/>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8355" y="3405034"/>
            <a:ext cx="5267325" cy="923925"/>
          </a:xfrm>
          <a:prstGeom prst="rect">
            <a:avLst/>
          </a:prstGeom>
          <a:noFill/>
          <a:ln>
            <a:noFill/>
          </a:ln>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chemeClr val="tx1"/>
                </a:solidFill>
              </a:rPr>
              <a:t>الفصل الثاني : ادراج الكائنات في مايكروسوفت وورد 2010</a:t>
            </a:r>
            <a:endParaRPr lang="en-US" dirty="0">
              <a:solidFill>
                <a:schemeClr val="tx1"/>
              </a:solidFill>
            </a:endParaRPr>
          </a:p>
        </p:txBody>
      </p:sp>
      <p:sp>
        <p:nvSpPr>
          <p:cNvPr id="3" name="Content Placeholder 2"/>
          <p:cNvSpPr>
            <a:spLocks noGrp="1"/>
          </p:cNvSpPr>
          <p:nvPr>
            <p:ph idx="1"/>
          </p:nvPr>
        </p:nvSpPr>
        <p:spPr/>
        <p:txBody>
          <a:bodyPr>
            <a:normAutofit/>
          </a:bodyPr>
          <a:lstStyle/>
          <a:p>
            <a:pPr lvl="0" algn="just" rtl="1">
              <a:lnSpc>
                <a:spcPct val="115000"/>
              </a:lnSpc>
              <a:spcAft>
                <a:spcPts val="1000"/>
              </a:spcAft>
              <a:buFont typeface="Symbol"/>
              <a:buChar char=""/>
            </a:pPr>
            <a:r>
              <a:rPr lang="ar-IQ" sz="1900" dirty="0" smtClean="0"/>
              <a:t>4.</a:t>
            </a:r>
            <a:r>
              <a:rPr lang="ar-IQ" sz="1900" dirty="0">
                <a:latin typeface="Century Gothic"/>
                <a:ea typeface="Century Gothic"/>
                <a:cs typeface="Tahoma"/>
              </a:rPr>
              <a:t> مجموعة ارتباطات </a:t>
            </a:r>
            <a:r>
              <a:rPr lang="en-US" sz="1900" b="1" dirty="0">
                <a:solidFill>
                  <a:srgbClr val="FF0000"/>
                </a:solidFill>
                <a:latin typeface="Century Gothic"/>
                <a:ea typeface="Century Gothic"/>
                <a:cs typeface="Tahoma"/>
              </a:rPr>
              <a:t>Links</a:t>
            </a:r>
            <a:r>
              <a:rPr lang="en-US" sz="1900" dirty="0">
                <a:solidFill>
                  <a:srgbClr val="FF0000"/>
                </a:solidFill>
                <a:latin typeface="Tahoma"/>
                <a:ea typeface="Century Gothic"/>
                <a:cs typeface="Tahoma"/>
              </a:rPr>
              <a:t> </a:t>
            </a:r>
            <a:r>
              <a:rPr lang="ar-IQ" sz="1900" dirty="0">
                <a:latin typeface="Century Gothic"/>
                <a:ea typeface="Century Gothic"/>
                <a:cs typeface="Tahoma"/>
              </a:rPr>
              <a:t>: وهي عملية ربط محتوى ما في مستند بصفحة ويب او بمكان في نفس المستند او مستند اخر حيث تتيح هذه المجموعة من انشاء علامات او ارشادات مرجعية فعند الضغط على هذه المجموعة واختيار </a:t>
            </a:r>
            <a:r>
              <a:rPr lang="en-US" sz="1900" dirty="0">
                <a:latin typeface="Century Gothic"/>
                <a:ea typeface="Century Gothic"/>
                <a:cs typeface="Tahoma"/>
              </a:rPr>
              <a:t>Hyperlink</a:t>
            </a:r>
            <a:r>
              <a:rPr lang="ar-IQ" sz="1900" dirty="0">
                <a:latin typeface="Century Gothic"/>
                <a:ea typeface="Century Gothic"/>
                <a:cs typeface="Tahoma"/>
              </a:rPr>
              <a:t> سوف تظهر لنا نافذة لاختيار الملف او الصورة المراد ربط المستند به.</a:t>
            </a:r>
            <a:endParaRPr lang="en-US" sz="1900" dirty="0">
              <a:latin typeface="Century Gothic"/>
              <a:ea typeface="Century Gothic"/>
              <a:cs typeface="Tahoma"/>
            </a:endParaRPr>
          </a:p>
          <a:p>
            <a:pPr marL="0" indent="0" algn="r" rtl="1">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413" y="3051534"/>
            <a:ext cx="4426975" cy="1857375"/>
          </a:xfrm>
          <a:prstGeom prst="rect">
            <a:avLst/>
          </a:prstGeom>
          <a:noFill/>
          <a:ln>
            <a:noFill/>
          </a:ln>
        </p:spPr>
      </p:pic>
    </p:spTree>
    <p:extLst>
      <p:ext uri="{BB962C8B-B14F-4D97-AF65-F5344CB8AC3E}">
        <p14:creationId xmlns:p14="http://schemas.microsoft.com/office/powerpoint/2010/main" val="214939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chemeClr val="tx1"/>
                </a:solidFill>
              </a:rPr>
              <a:t>الفصل الثاني : ادراج الكائنات في مايكروسوفت وورد 2010</a:t>
            </a:r>
            <a:endParaRPr lang="en-US" dirty="0">
              <a:solidFill>
                <a:schemeClr val="tx1"/>
              </a:solidFill>
            </a:endParaRPr>
          </a:p>
        </p:txBody>
      </p:sp>
      <p:sp>
        <p:nvSpPr>
          <p:cNvPr id="3" name="Content Placeholder 2"/>
          <p:cNvSpPr>
            <a:spLocks noGrp="1"/>
          </p:cNvSpPr>
          <p:nvPr>
            <p:ph idx="1"/>
          </p:nvPr>
        </p:nvSpPr>
        <p:spPr/>
        <p:txBody>
          <a:bodyPr>
            <a:normAutofit/>
          </a:bodyPr>
          <a:lstStyle/>
          <a:p>
            <a:pPr lvl="0" algn="just" rtl="1">
              <a:lnSpc>
                <a:spcPct val="115000"/>
              </a:lnSpc>
              <a:spcAft>
                <a:spcPts val="1000"/>
              </a:spcAft>
              <a:buFont typeface="Symbol"/>
              <a:buChar char=""/>
            </a:pPr>
            <a:r>
              <a:rPr lang="ar-IQ" sz="1900" dirty="0" smtClean="0"/>
              <a:t>5.</a:t>
            </a:r>
            <a:r>
              <a:rPr lang="ar-IQ" sz="1900" dirty="0">
                <a:latin typeface="Century Gothic"/>
                <a:ea typeface="Century Gothic"/>
                <a:cs typeface="Tahoma"/>
              </a:rPr>
              <a:t> مجموعة رأس وتذييل</a:t>
            </a:r>
            <a:r>
              <a:rPr lang="ar-IQ" sz="1900" b="1" dirty="0">
                <a:solidFill>
                  <a:srgbClr val="FF0000"/>
                </a:solidFill>
                <a:latin typeface="Century Gothic"/>
                <a:ea typeface="Century Gothic"/>
                <a:cs typeface="Tahoma"/>
              </a:rPr>
              <a:t> </a:t>
            </a:r>
            <a:r>
              <a:rPr lang="en-US" sz="1900" b="1" dirty="0">
                <a:solidFill>
                  <a:srgbClr val="FF0000"/>
                </a:solidFill>
                <a:latin typeface="Century Gothic"/>
                <a:ea typeface="Century Gothic"/>
                <a:cs typeface="Tahoma"/>
              </a:rPr>
              <a:t>Header and Footer</a:t>
            </a:r>
            <a:r>
              <a:rPr lang="ar-IQ" sz="1900" dirty="0">
                <a:latin typeface="Century Gothic"/>
                <a:ea typeface="Century Gothic"/>
                <a:cs typeface="Tahoma"/>
              </a:rPr>
              <a:t>: يعتبر الرأس والتذييل من ملفات الاوفيس المهمة خاصة مستندات </a:t>
            </a:r>
            <a:r>
              <a:rPr lang="ar-IQ" sz="1900" dirty="0">
                <a:latin typeface="Century Gothic"/>
                <a:ea typeface="Century Gothic"/>
                <a:cs typeface="Tahoma"/>
              </a:rPr>
              <a:t>الوورد</a:t>
            </a:r>
            <a:r>
              <a:rPr lang="ar-IQ" sz="1900" dirty="0">
                <a:latin typeface="Century Gothic"/>
                <a:ea typeface="Century Gothic"/>
                <a:cs typeface="Tahoma"/>
              </a:rPr>
              <a:t> حيث تضم ارقام الصفحات والعناوين المراد تكرارها في كل صفحة فأي شيء يظهر في اعلى كل مستند يسمى الرأس </a:t>
            </a:r>
            <a:r>
              <a:rPr lang="en-US" sz="1900" b="1" dirty="0">
                <a:solidFill>
                  <a:srgbClr val="FF0000"/>
                </a:solidFill>
                <a:latin typeface="Century Gothic"/>
                <a:ea typeface="Century Gothic"/>
                <a:cs typeface="Tahoma"/>
              </a:rPr>
              <a:t>Header</a:t>
            </a:r>
            <a:r>
              <a:rPr lang="en-US" sz="1900" dirty="0">
                <a:solidFill>
                  <a:srgbClr val="FF0000"/>
                </a:solidFill>
                <a:latin typeface="Tahoma"/>
                <a:ea typeface="Century Gothic"/>
                <a:cs typeface="Tahoma"/>
              </a:rPr>
              <a:t> </a:t>
            </a:r>
            <a:r>
              <a:rPr lang="ar-IQ" sz="1900" dirty="0">
                <a:latin typeface="Century Gothic"/>
                <a:ea typeface="Century Gothic"/>
                <a:cs typeface="Tahoma"/>
              </a:rPr>
              <a:t>واي معلومة تظهر في اسفل الصفحة يسمى تذييل </a:t>
            </a:r>
            <a:r>
              <a:rPr lang="en-US" sz="1900" b="1" dirty="0">
                <a:solidFill>
                  <a:srgbClr val="FF0000"/>
                </a:solidFill>
                <a:latin typeface="Century Gothic"/>
                <a:ea typeface="Century Gothic"/>
                <a:cs typeface="Tahoma"/>
              </a:rPr>
              <a:t>Footer</a:t>
            </a:r>
            <a:r>
              <a:rPr lang="ar-IQ" sz="1900" dirty="0">
                <a:latin typeface="Century Gothic"/>
                <a:ea typeface="Century Gothic"/>
                <a:cs typeface="Tahoma"/>
              </a:rPr>
              <a:t> .</a:t>
            </a:r>
            <a:endParaRPr lang="en-US" sz="1900" dirty="0">
              <a:latin typeface="Century Gothic"/>
              <a:ea typeface="Century Gothic"/>
              <a:cs typeface="Tahoma"/>
            </a:endParaRPr>
          </a:p>
          <a:p>
            <a:pPr marL="0" indent="0" algn="r" rtl="1">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3252" y="3226057"/>
            <a:ext cx="3400425" cy="1552575"/>
          </a:xfrm>
          <a:prstGeom prst="rect">
            <a:avLst/>
          </a:prstGeom>
          <a:noFill/>
          <a:ln>
            <a:noFill/>
          </a:ln>
        </p:spPr>
      </p:pic>
    </p:spTree>
    <p:extLst>
      <p:ext uri="{BB962C8B-B14F-4D97-AF65-F5344CB8AC3E}">
        <p14:creationId xmlns:p14="http://schemas.microsoft.com/office/powerpoint/2010/main" val="1251002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chemeClr val="tx1"/>
                </a:solidFill>
              </a:rPr>
              <a:t>الفصل الثاني : ادراج الكائنات في مايكروسوفت وورد 2010</a:t>
            </a:r>
            <a:endParaRPr lang="en-US" dirty="0">
              <a:solidFill>
                <a:schemeClr val="tx1"/>
              </a:solidFill>
            </a:endParaRPr>
          </a:p>
        </p:txBody>
      </p:sp>
      <p:sp>
        <p:nvSpPr>
          <p:cNvPr id="3" name="Content Placeholder 2"/>
          <p:cNvSpPr>
            <a:spLocks noGrp="1"/>
          </p:cNvSpPr>
          <p:nvPr>
            <p:ph idx="1"/>
          </p:nvPr>
        </p:nvSpPr>
        <p:spPr/>
        <p:txBody>
          <a:bodyPr/>
          <a:lstStyle/>
          <a:p>
            <a:pPr lvl="0" algn="r" rtl="1">
              <a:lnSpc>
                <a:spcPct val="115000"/>
              </a:lnSpc>
              <a:buFont typeface="Symbol"/>
              <a:buChar char=""/>
              <a:tabLst>
                <a:tab pos="1340485" algn="l"/>
              </a:tabLst>
            </a:pPr>
            <a:r>
              <a:rPr lang="ar-IQ" sz="1800" dirty="0">
                <a:latin typeface="Century Gothic"/>
                <a:ea typeface="Century Gothic"/>
                <a:cs typeface="Tahoma"/>
              </a:rPr>
              <a:t>مجموعة نص </a:t>
            </a:r>
            <a:r>
              <a:rPr lang="en-US" sz="1800" b="1" dirty="0">
                <a:solidFill>
                  <a:srgbClr val="FF0000"/>
                </a:solidFill>
                <a:latin typeface="Century Gothic"/>
                <a:ea typeface="Century Gothic"/>
                <a:cs typeface="Tahoma"/>
              </a:rPr>
              <a:t>Text</a:t>
            </a:r>
            <a:r>
              <a:rPr lang="ar-IQ" sz="1800" dirty="0">
                <a:latin typeface="Century Gothic"/>
                <a:ea typeface="Century Gothic"/>
                <a:cs typeface="Tahoma"/>
              </a:rPr>
              <a:t>: هي مجموعة من الايعازات الخاصة بتنسيق النص وكالاتي:</a:t>
            </a:r>
            <a:endParaRPr lang="en-US" sz="1800" dirty="0">
              <a:latin typeface="Century Gothic"/>
              <a:ea typeface="Century Gothic"/>
              <a:cs typeface="Tahoma"/>
            </a:endParaRPr>
          </a:p>
          <a:p>
            <a:pPr lvl="0" algn="r" rtl="1">
              <a:lnSpc>
                <a:spcPct val="115000"/>
              </a:lnSpc>
              <a:buFont typeface="Symbol"/>
              <a:buChar char=""/>
              <a:tabLst>
                <a:tab pos="1340485" algn="l"/>
              </a:tabLst>
            </a:pPr>
            <a:r>
              <a:rPr lang="ar-IQ" sz="1800" dirty="0">
                <a:latin typeface="Century Gothic"/>
                <a:ea typeface="Century Gothic"/>
                <a:cs typeface="Tahoma"/>
              </a:rPr>
              <a:t>ادراج مربع نص </a:t>
            </a:r>
            <a:endParaRPr lang="en-US" sz="1800" dirty="0">
              <a:latin typeface="Century Gothic"/>
              <a:ea typeface="Century Gothic"/>
              <a:cs typeface="Tahoma"/>
            </a:endParaRPr>
          </a:p>
          <a:p>
            <a:pPr lvl="0" algn="r" rtl="1">
              <a:lnSpc>
                <a:spcPct val="115000"/>
              </a:lnSpc>
              <a:buFont typeface="Symbol"/>
              <a:buChar char=""/>
              <a:tabLst>
                <a:tab pos="1340485" algn="l"/>
              </a:tabLst>
            </a:pPr>
            <a:r>
              <a:rPr lang="ar-IQ" sz="1800" dirty="0">
                <a:latin typeface="Century Gothic"/>
                <a:ea typeface="Century Gothic"/>
                <a:cs typeface="Tahoma"/>
              </a:rPr>
              <a:t>الاجزاء السريعة</a:t>
            </a:r>
            <a:endParaRPr lang="en-US" sz="1800" dirty="0">
              <a:latin typeface="Century Gothic"/>
              <a:ea typeface="Century Gothic"/>
              <a:cs typeface="Tahoma"/>
            </a:endParaRPr>
          </a:p>
          <a:p>
            <a:pPr lvl="0" algn="r" rtl="1">
              <a:lnSpc>
                <a:spcPct val="115000"/>
              </a:lnSpc>
              <a:spcAft>
                <a:spcPts val="1000"/>
              </a:spcAft>
              <a:buFont typeface="Symbol"/>
              <a:buChar char=""/>
              <a:tabLst>
                <a:tab pos="1340485" algn="l"/>
              </a:tabLst>
            </a:pPr>
            <a:r>
              <a:rPr lang="en-US" sz="1800" dirty="0">
                <a:latin typeface="Century Gothic"/>
                <a:ea typeface="Century Gothic"/>
                <a:cs typeface="Tahoma"/>
              </a:rPr>
              <a:t>Word art</a:t>
            </a:r>
          </a:p>
          <a:p>
            <a:pPr marL="0" indent="0" algn="r" rtl="1">
              <a:buNone/>
            </a:pPr>
            <a:endParaRPr lang="en-US"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46878" y="3176588"/>
            <a:ext cx="5276850" cy="1209675"/>
          </a:xfrm>
          <a:prstGeom prst="rect">
            <a:avLst/>
          </a:prstGeom>
          <a:noFill/>
          <a:ln>
            <a:noFill/>
          </a:ln>
        </p:spPr>
      </p:pic>
    </p:spTree>
    <p:extLst>
      <p:ext uri="{BB962C8B-B14F-4D97-AF65-F5344CB8AC3E}">
        <p14:creationId xmlns:p14="http://schemas.microsoft.com/office/powerpoint/2010/main" val="2706727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sz="3200" dirty="0">
                <a:solidFill>
                  <a:schemeClr val="tx1"/>
                </a:solidFill>
              </a:rPr>
              <a:t>الفصل الثاني : ادراج الكائنات في مايكروسوفت وورد 2010</a:t>
            </a:r>
            <a:endParaRPr lang="en-US" dirty="0">
              <a:solidFill>
                <a:schemeClr val="tx1"/>
              </a:solidFill>
            </a:endParaRPr>
          </a:p>
        </p:txBody>
      </p:sp>
      <p:sp>
        <p:nvSpPr>
          <p:cNvPr id="3" name="Content Placeholder 2"/>
          <p:cNvSpPr>
            <a:spLocks noGrp="1"/>
          </p:cNvSpPr>
          <p:nvPr>
            <p:ph idx="1"/>
          </p:nvPr>
        </p:nvSpPr>
        <p:spPr/>
        <p:txBody>
          <a:bodyPr/>
          <a:lstStyle/>
          <a:p>
            <a:pPr lvl="0" algn="r" rtl="1">
              <a:lnSpc>
                <a:spcPct val="115000"/>
              </a:lnSpc>
              <a:buFont typeface="Symbol"/>
              <a:buChar char=""/>
              <a:tabLst>
                <a:tab pos="1340485" algn="l"/>
              </a:tabLst>
            </a:pPr>
            <a:r>
              <a:rPr lang="ar-IQ" sz="1800" dirty="0">
                <a:latin typeface="Century Gothic"/>
                <a:ea typeface="Century Gothic"/>
                <a:cs typeface="Tahoma"/>
              </a:rPr>
              <a:t>مجموعة نص </a:t>
            </a:r>
            <a:r>
              <a:rPr lang="en-US" sz="1800" b="1" dirty="0">
                <a:solidFill>
                  <a:srgbClr val="FF0000"/>
                </a:solidFill>
                <a:latin typeface="Century Gothic"/>
                <a:ea typeface="Century Gothic"/>
                <a:cs typeface="Tahoma"/>
              </a:rPr>
              <a:t>Text</a:t>
            </a:r>
            <a:r>
              <a:rPr lang="ar-IQ" sz="1800" dirty="0">
                <a:latin typeface="Century Gothic"/>
                <a:ea typeface="Century Gothic"/>
                <a:cs typeface="Tahoma"/>
              </a:rPr>
              <a:t>: هي مجموعة من الايعازات الخاصة بتنسيق النص وكالاتي:</a:t>
            </a:r>
            <a:endParaRPr lang="en-US" sz="1800" dirty="0">
              <a:latin typeface="Century Gothic"/>
              <a:ea typeface="Century Gothic"/>
              <a:cs typeface="Tahoma"/>
            </a:endParaRPr>
          </a:p>
          <a:p>
            <a:pPr lvl="0" algn="r" rtl="1">
              <a:lnSpc>
                <a:spcPct val="115000"/>
              </a:lnSpc>
              <a:buFont typeface="Symbol"/>
              <a:buChar char=""/>
              <a:tabLst>
                <a:tab pos="1340485" algn="l"/>
              </a:tabLst>
            </a:pPr>
            <a:r>
              <a:rPr lang="ar-IQ" sz="1800" dirty="0">
                <a:latin typeface="Century Gothic"/>
                <a:ea typeface="Century Gothic"/>
                <a:cs typeface="Tahoma"/>
              </a:rPr>
              <a:t>ادراج مربع نص </a:t>
            </a:r>
            <a:endParaRPr lang="en-US" sz="1800" dirty="0">
              <a:latin typeface="Century Gothic"/>
              <a:ea typeface="Century Gothic"/>
              <a:cs typeface="Tahoma"/>
            </a:endParaRPr>
          </a:p>
          <a:p>
            <a:pPr lvl="0" algn="r" rtl="1">
              <a:lnSpc>
                <a:spcPct val="115000"/>
              </a:lnSpc>
              <a:buFont typeface="Symbol"/>
              <a:buChar char=""/>
              <a:tabLst>
                <a:tab pos="1340485" algn="l"/>
              </a:tabLst>
            </a:pPr>
            <a:r>
              <a:rPr lang="ar-IQ" sz="1800" dirty="0">
                <a:latin typeface="Century Gothic"/>
                <a:ea typeface="Century Gothic"/>
                <a:cs typeface="Tahoma"/>
              </a:rPr>
              <a:t>الاجزاء السريعة</a:t>
            </a:r>
            <a:endParaRPr lang="en-US" sz="1800" dirty="0">
              <a:latin typeface="Century Gothic"/>
              <a:ea typeface="Century Gothic"/>
              <a:cs typeface="Tahoma"/>
            </a:endParaRPr>
          </a:p>
          <a:p>
            <a:pPr lvl="0" algn="r" rtl="1">
              <a:lnSpc>
                <a:spcPct val="115000"/>
              </a:lnSpc>
              <a:spcAft>
                <a:spcPts val="1000"/>
              </a:spcAft>
              <a:buFont typeface="Symbol"/>
              <a:buChar char=""/>
              <a:tabLst>
                <a:tab pos="1340485" algn="l"/>
              </a:tabLst>
            </a:pPr>
            <a:r>
              <a:rPr lang="en-US" sz="1800" dirty="0">
                <a:latin typeface="Century Gothic"/>
                <a:ea typeface="Century Gothic"/>
                <a:cs typeface="Tahoma"/>
              </a:rPr>
              <a:t>Word art</a:t>
            </a:r>
          </a:p>
          <a:p>
            <a:pPr marL="0" indent="0" algn="r" rtl="1">
              <a:buNone/>
            </a:pPr>
            <a:endParaRPr lang="en-US" sz="1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46878" y="3176588"/>
            <a:ext cx="5276850" cy="1209675"/>
          </a:xfrm>
          <a:prstGeom prst="rect">
            <a:avLst/>
          </a:prstGeom>
          <a:noFill/>
          <a:ln>
            <a:noFill/>
          </a:ln>
        </p:spPr>
      </p:pic>
    </p:spTree>
    <p:extLst>
      <p:ext uri="{BB962C8B-B14F-4D97-AF65-F5344CB8AC3E}">
        <p14:creationId xmlns:p14="http://schemas.microsoft.com/office/powerpoint/2010/main" val="3249135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ar-IQ" sz="3200" dirty="0">
                <a:solidFill>
                  <a:prstClr val="white"/>
                </a:solidFill>
              </a:rPr>
              <a:t>الفصل الثاني : ادراج الكائنات في مايكروسوفت وورد 2010</a:t>
            </a:r>
            <a:endParaRPr lang="en-US" dirty="0"/>
          </a:p>
        </p:txBody>
      </p:sp>
      <p:sp>
        <p:nvSpPr>
          <p:cNvPr id="9" name="Content Placeholder 8"/>
          <p:cNvSpPr>
            <a:spLocks noGrp="1"/>
          </p:cNvSpPr>
          <p:nvPr>
            <p:ph sz="half" idx="2"/>
          </p:nvPr>
        </p:nvSpPr>
        <p:spPr>
          <a:xfrm>
            <a:off x="73742" y="1515867"/>
            <a:ext cx="7187532" cy="2276294"/>
          </a:xfrm>
        </p:spPr>
        <p:txBody>
          <a:bodyPr>
            <a:normAutofit/>
          </a:bodyPr>
          <a:lstStyle/>
          <a:p>
            <a:pPr marL="0" lvl="0" indent="0" algn="r" rtl="1">
              <a:lnSpc>
                <a:spcPct val="115000"/>
              </a:lnSpc>
              <a:spcAft>
                <a:spcPts val="1000"/>
              </a:spcAft>
              <a:buNone/>
              <a:tabLst>
                <a:tab pos="1340485" algn="l"/>
              </a:tabLst>
            </a:pPr>
            <a:r>
              <a:rPr lang="ar-IQ" sz="1800" dirty="0" smtClean="0">
                <a:latin typeface="Century Gothic"/>
                <a:ea typeface="Century Gothic"/>
                <a:cs typeface="Tahoma"/>
              </a:rPr>
              <a:t>6. مجموعة </a:t>
            </a:r>
            <a:r>
              <a:rPr lang="ar-IQ" sz="1800" dirty="0">
                <a:latin typeface="Century Gothic"/>
                <a:ea typeface="Century Gothic"/>
                <a:cs typeface="Tahoma"/>
              </a:rPr>
              <a:t>الرموز </a:t>
            </a:r>
            <a:r>
              <a:rPr lang="en-US" sz="1800" b="1" dirty="0">
                <a:solidFill>
                  <a:srgbClr val="FF0000"/>
                </a:solidFill>
                <a:latin typeface="Century Gothic"/>
                <a:ea typeface="Century Gothic"/>
                <a:cs typeface="Tahoma"/>
              </a:rPr>
              <a:t>Symbols</a:t>
            </a:r>
            <a:r>
              <a:rPr lang="en-US" sz="1800" dirty="0">
                <a:solidFill>
                  <a:srgbClr val="FF0000"/>
                </a:solidFill>
                <a:latin typeface="Tahoma"/>
                <a:ea typeface="Century Gothic"/>
                <a:cs typeface="Tahoma"/>
              </a:rPr>
              <a:t> </a:t>
            </a:r>
            <a:r>
              <a:rPr lang="ar-IQ" sz="1800" dirty="0">
                <a:latin typeface="Century Gothic"/>
                <a:ea typeface="Century Gothic"/>
                <a:cs typeface="Tahoma"/>
              </a:rPr>
              <a:t>: وهي المجموعة الخاصة باستخدام رموز واشكال خاص يمكن الاستفادة منها في العمليات الرياضية فهي تحتوي على معادلات </a:t>
            </a:r>
            <a:r>
              <a:rPr lang="en-US" sz="1800" b="1" dirty="0">
                <a:solidFill>
                  <a:srgbClr val="FF0000"/>
                </a:solidFill>
                <a:latin typeface="Century Gothic"/>
                <a:ea typeface="Century Gothic"/>
                <a:cs typeface="Tahoma"/>
              </a:rPr>
              <a:t>Equations </a:t>
            </a:r>
            <a:r>
              <a:rPr lang="ar-IQ" sz="1800" dirty="0">
                <a:latin typeface="Century Gothic"/>
                <a:ea typeface="Century Gothic"/>
                <a:cs typeface="Tahoma"/>
              </a:rPr>
              <a:t> مخزونة تلقائيا في البرنامج ويمكن التعديل عليها حسب حاجة المستخدم اضافة الى خيار الرمز </a:t>
            </a:r>
            <a:r>
              <a:rPr lang="en-US" sz="1800" b="1" dirty="0">
                <a:solidFill>
                  <a:srgbClr val="FF0000"/>
                </a:solidFill>
                <a:latin typeface="Century Gothic"/>
                <a:ea typeface="Century Gothic"/>
                <a:cs typeface="Tahoma"/>
              </a:rPr>
              <a:t>Symbols</a:t>
            </a:r>
            <a:r>
              <a:rPr lang="ar-IQ" sz="1800" dirty="0">
                <a:latin typeface="Century Gothic"/>
                <a:ea typeface="Century Gothic"/>
                <a:cs typeface="Tahoma"/>
              </a:rPr>
              <a:t> مثل الرموز اللاتينية والاسلامية وغيرها.</a:t>
            </a:r>
            <a:endParaRPr lang="en-US" sz="1800" dirty="0">
              <a:latin typeface="Century Gothic"/>
              <a:ea typeface="Century Gothic"/>
              <a:cs typeface="Tahoma"/>
            </a:endParaRPr>
          </a:p>
          <a:p>
            <a:pPr marL="0" indent="0" algn="r" rtl="1">
              <a:buNone/>
            </a:pPr>
            <a:endParaRPr lang="ar-IQ" dirty="0"/>
          </a:p>
        </p:txBody>
      </p:sp>
      <p:pic>
        <p:nvPicPr>
          <p:cNvPr id="11" name="Picture 10"/>
          <p:cNvPicPr/>
          <p:nvPr/>
        </p:nvPicPr>
        <p:blipFill>
          <a:blip r:embed="rId2">
            <a:extLst>
              <a:ext uri="{28A0092B-C50C-407E-A947-70E740481C1C}">
                <a14:useLocalDpi xmlns:a14="http://schemas.microsoft.com/office/drawing/2010/main" val="0"/>
              </a:ext>
            </a:extLst>
          </a:blip>
          <a:srcRect/>
          <a:stretch>
            <a:fillRect/>
          </a:stretch>
        </p:blipFill>
        <p:spPr bwMode="auto">
          <a:xfrm>
            <a:off x="1753982" y="3180735"/>
            <a:ext cx="5267325" cy="876300"/>
          </a:xfrm>
          <a:prstGeom prst="rect">
            <a:avLst/>
          </a:prstGeom>
          <a:noFill/>
          <a:ln>
            <a:noFill/>
          </a:ln>
        </p:spPr>
      </p:pic>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65" y="-199103"/>
            <a:ext cx="9239865" cy="5342603"/>
          </a:xfrm>
          <a:prstGeom prst="rect">
            <a:avLst/>
          </a:prstGeom>
        </p:spPr>
      </p:pic>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On-screen Show (16:9)</PresentationFormat>
  <Paragraphs>21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أساسيات الحاسوب وتطبيقاته المكتبية (الجزء الثاني) المرحلة الثانية </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الفصل الثاني : ادراج الكائنات في مايكروسوفت وورد 2010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2020-03-29T04:10:42Z</dcterms:modified>
</cp:coreProperties>
</file>