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99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5CF0CAA-3F7C-456D-9C78-5A8AA6279D8D}" type="datetimeFigureOut">
              <a:rPr lang="ar-IQ" smtClean="0"/>
              <a:t>07/08/1441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EA1B9BA-8073-4298-BF85-CB3C37360A8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67180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1B9BA-8073-4298-BF85-CB3C37360A89}" type="slidenum">
              <a:rPr lang="ar-IQ" smtClean="0"/>
              <a:t>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46898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9678-26C1-4B7B-A87B-BD99CFABFFB0}" type="datetimeFigureOut">
              <a:rPr lang="ar-IQ" smtClean="0"/>
              <a:t>07/08/1441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8201-86B8-4B76-AE4F-283DBAC0D0CF}" type="slidenum">
              <a:rPr lang="ar-IQ" smtClean="0"/>
              <a:t>‹#›</a:t>
            </a:fld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9678-26C1-4B7B-A87B-BD99CFABFFB0}" type="datetimeFigureOut">
              <a:rPr lang="ar-IQ" smtClean="0"/>
              <a:t>07/08/1441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8201-86B8-4B76-AE4F-283DBAC0D0C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9678-26C1-4B7B-A87B-BD99CFABFFB0}" type="datetimeFigureOut">
              <a:rPr lang="ar-IQ" smtClean="0"/>
              <a:t>07/08/1441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8201-86B8-4B76-AE4F-283DBAC0D0C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9678-26C1-4B7B-A87B-BD99CFABFFB0}" type="datetimeFigureOut">
              <a:rPr lang="ar-IQ" smtClean="0"/>
              <a:t>07/08/1441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8201-86B8-4B76-AE4F-283DBAC0D0CF}" type="slidenum">
              <a:rPr lang="ar-IQ" smtClean="0"/>
              <a:t>‹#›</a:t>
            </a:fld>
            <a:endParaRPr lang="ar-IQ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9678-26C1-4B7B-A87B-BD99CFABFFB0}" type="datetimeFigureOut">
              <a:rPr lang="ar-IQ" smtClean="0"/>
              <a:t>07/08/1441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8201-86B8-4B76-AE4F-283DBAC0D0C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9678-26C1-4B7B-A87B-BD99CFABFFB0}" type="datetimeFigureOut">
              <a:rPr lang="ar-IQ" smtClean="0"/>
              <a:t>07/08/1441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8201-86B8-4B76-AE4F-283DBAC0D0C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9678-26C1-4B7B-A87B-BD99CFABFFB0}" type="datetimeFigureOut">
              <a:rPr lang="ar-IQ" smtClean="0"/>
              <a:t>07/08/1441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8201-86B8-4B76-AE4F-283DBAC0D0C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9678-26C1-4B7B-A87B-BD99CFABFFB0}" type="datetimeFigureOut">
              <a:rPr lang="ar-IQ" smtClean="0"/>
              <a:t>07/08/1441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8201-86B8-4B76-AE4F-283DBAC0D0C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9678-26C1-4B7B-A87B-BD99CFABFFB0}" type="datetimeFigureOut">
              <a:rPr lang="ar-IQ" smtClean="0"/>
              <a:t>07/08/1441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8201-86B8-4B76-AE4F-283DBAC0D0C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9678-26C1-4B7B-A87B-BD99CFABFFB0}" type="datetimeFigureOut">
              <a:rPr lang="ar-IQ" smtClean="0"/>
              <a:t>07/08/1441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8201-86B8-4B76-AE4F-283DBAC0D0C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9678-26C1-4B7B-A87B-BD99CFABFFB0}" type="datetimeFigureOut">
              <a:rPr lang="ar-IQ" smtClean="0"/>
              <a:t>07/08/1441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8201-86B8-4B76-AE4F-283DBAC0D0C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C41C9678-26C1-4B7B-A87B-BD99CFABFFB0}" type="datetimeFigureOut">
              <a:rPr lang="ar-IQ" smtClean="0"/>
              <a:t>07/08/1441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4AE78201-86B8-4B76-AE4F-283DBAC0D0CF}" type="slidenum">
              <a:rPr lang="ar-IQ" smtClean="0"/>
              <a:t>‹#›</a:t>
            </a:fld>
            <a:endParaRPr lang="ar-IQ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dirty="0" smtClean="0"/>
              <a:t>الاسم التجاري</a:t>
            </a:r>
            <a:endParaRPr lang="ar-IQ" dirty="0"/>
          </a:p>
        </p:txBody>
      </p:sp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IQ" dirty="0" smtClean="0"/>
              <a:t>واجبات التاجر</a:t>
            </a:r>
            <a:endParaRPr lang="ar-IQ" dirty="0"/>
          </a:p>
        </p:txBody>
      </p:sp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63846"/>
      </p:ext>
    </p:extLst>
  </p:cSld>
  <p:clrMapOvr>
    <a:masterClrMapping/>
  </p:clrMapOvr>
  <p:transition spd="slow" advTm="10554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تعريف الاسم التجاري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ar-IQ" sz="2800" dirty="0" smtClean="0"/>
          </a:p>
          <a:p>
            <a:r>
              <a:rPr lang="ar-IQ" sz="2800" dirty="0"/>
              <a:t>كل تسمية يزاول النشاط التجاري بموجبها اي شخص طبيعي او </a:t>
            </a:r>
            <a:r>
              <a:rPr lang="ar-IQ" sz="2800" dirty="0" smtClean="0"/>
              <a:t>معنوي.</a:t>
            </a:r>
          </a:p>
          <a:p>
            <a:r>
              <a:rPr lang="ar-IQ" sz="2800" dirty="0" smtClean="0"/>
              <a:t>ان الاسم التجاري عنصر موضوعي يتعلق بالمؤسسة التجارية لغرض تمييزها عن غيرها من المؤسسات.</a:t>
            </a:r>
            <a:endParaRPr lang="ar-IQ" sz="2800" dirty="0"/>
          </a:p>
        </p:txBody>
      </p:sp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7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3085">
        <p14:reveal thruBlk="1" dir="r"/>
      </p:transition>
    </mc:Choice>
    <mc:Fallback xmlns="">
      <p:transition spd="slow" advTm="230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تمييز الاسم التجاري عن غيره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ar-IQ" sz="2800" dirty="0" smtClean="0"/>
              <a:t>يختلف الاسم التجاري عن العنوان التجاري بان الاخير هو الاسم الذي التاجر لأجراء معاملاته والتوقيع به على الاوراق المتعلقة بالنشاط التجاري.</a:t>
            </a:r>
          </a:p>
          <a:p>
            <a:r>
              <a:rPr lang="ar-IQ" sz="2800" dirty="0" smtClean="0"/>
              <a:t>اما عناصر العنوان التجاري هي الاسم المدني واسم الاسرة.</a:t>
            </a:r>
          </a:p>
          <a:p>
            <a:r>
              <a:rPr lang="ar-IQ" sz="2800" dirty="0" smtClean="0"/>
              <a:t>وعليه فالعنوان التجاري هو عنصر ذاتي ينصرف للشخص ليميزه عن غيره ولا يمكن التصرف به وليس له قيمة مالية .</a:t>
            </a:r>
            <a:endParaRPr lang="ar-IQ" sz="2800" dirty="0"/>
          </a:p>
        </p:txBody>
      </p:sp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13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763">
        <p:circle/>
      </p:transition>
    </mc:Choice>
    <mc:Fallback xmlns="">
      <p:transition spd="slow" advTm="50763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تمييز الاسم التجاري عن غيره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ar-IQ" sz="2800" dirty="0" smtClean="0"/>
              <a:t>ويختلف الاسم التجاري عن العلامة التجارية اذ ان الاخيرة تتمثل بأي رمز من شأنه تمييز السلع المعروضة في السوق من قبل منتج معين .</a:t>
            </a:r>
          </a:p>
          <a:p>
            <a:r>
              <a:rPr lang="ar-IQ" sz="2800" dirty="0" smtClean="0"/>
              <a:t>العلامة التجارية تتألف من حروف او اشكال هندسية او من مجموعة الوان متناسقة .</a:t>
            </a:r>
          </a:p>
          <a:p>
            <a:r>
              <a:rPr lang="ar-IQ" sz="2800" dirty="0" smtClean="0"/>
              <a:t>العلامة التجارية تعد مالا معنويا وعنصرا من عناصر المحل التجاري .</a:t>
            </a:r>
            <a:endParaRPr lang="ar-IQ" sz="2800" dirty="0"/>
          </a:p>
        </p:txBody>
      </p:sp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0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4390">
        <p:split orient="vert"/>
      </p:transition>
    </mc:Choice>
    <mc:Fallback xmlns="">
      <p:transition spd="slow" advTm="5439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تمييز الاسم التجاري عن غيره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ar-IQ" sz="2800" dirty="0" smtClean="0"/>
              <a:t>واخيرا ان الاسم التجاري يختلف عن الرسم الصناعي والذي يقصد به كل ما </a:t>
            </a:r>
            <a:r>
              <a:rPr lang="ar-IQ" sz="2800" smtClean="0"/>
              <a:t>يؤدي لكسب </a:t>
            </a:r>
            <a:r>
              <a:rPr lang="ar-IQ" sz="2800" dirty="0" smtClean="0"/>
              <a:t>الانتاج مظهرا خاصا ويمكن استعماله كتصميم له بطريقة صناعية او حرفية .</a:t>
            </a:r>
          </a:p>
          <a:p>
            <a:r>
              <a:rPr lang="ar-IQ" sz="2800" dirty="0" smtClean="0"/>
              <a:t>اما النموذج الصناعي فهو كل تشكيل يمكن استعماله كتصميم لعمل انتاج صناعي معين مثاله نماذج السفن والطائرات.</a:t>
            </a:r>
          </a:p>
          <a:p>
            <a:r>
              <a:rPr lang="ar-IQ" sz="2800" dirty="0" smtClean="0"/>
              <a:t>ان الرسوم والنماذج الصناعية من عناصر المحل التجاري المعنوية فهي تمثل مالا منقولا معنويا .</a:t>
            </a:r>
            <a:endParaRPr lang="ar-IQ" sz="2800" dirty="0"/>
          </a:p>
        </p:txBody>
      </p:sp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56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3191">
        <p:circle/>
      </p:transition>
    </mc:Choice>
    <mc:Fallback xmlns="">
      <p:transition spd="slow" advTm="63191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النتائج المترتبة على اتخاذ الاسم التجاري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ar-IQ" sz="2800" dirty="0" smtClean="0"/>
              <a:t>ضرورة تسجيل الاسم من قبل مسجل الاسماء التجارية.</a:t>
            </a:r>
          </a:p>
          <a:p>
            <a:r>
              <a:rPr lang="ar-IQ" sz="2800" dirty="0" smtClean="0"/>
              <a:t>ضرورة نشر قرار قيد الاسم او رفض القيد في النشرة الصادرة من الغرف التجارية .</a:t>
            </a:r>
          </a:p>
          <a:p>
            <a:r>
              <a:rPr lang="ar-IQ" sz="2800" dirty="0" smtClean="0"/>
              <a:t>ضرورة شطب الاسم التجاري اذا كان مخالفا للقانون .</a:t>
            </a:r>
            <a:endParaRPr lang="ar-IQ" sz="2800" dirty="0"/>
          </a:p>
        </p:txBody>
      </p:sp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066691"/>
      </p:ext>
    </p:extLst>
  </p:cSld>
  <p:clrMapOvr>
    <a:masterClrMapping/>
  </p:clrMapOvr>
  <p:transition spd="slow" advTm="28769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حماية الاسم التجاري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ar-IQ" sz="2800" dirty="0" smtClean="0"/>
              <a:t>ان تسجيل الاسم التجاري تفرض حماية تتمثل بحق معارضة من سجل الاسم للغير في استعماله في النشاط التجاري .</a:t>
            </a:r>
          </a:p>
          <a:p>
            <a:r>
              <a:rPr lang="ar-IQ" sz="2800" dirty="0" smtClean="0"/>
              <a:t>يتعرض من يتخذ اسم تجاري غير ملائم لواقع النشاط التجاري او يؤدي الى تظليل الجمهور او مخالفا للنظام العام لعقوبة جزائية .</a:t>
            </a:r>
          </a:p>
          <a:p>
            <a:r>
              <a:rPr lang="ar-IQ" sz="2800" dirty="0" smtClean="0"/>
              <a:t>اذا ما لحق ضرر الى الغير بسبب استعمال الغير لاسمه التجاري ان يطالب بالتعويض طبقا لأحكام المسؤولية المدنية.</a:t>
            </a:r>
            <a:endParaRPr lang="ar-IQ" sz="2800" dirty="0"/>
          </a:p>
        </p:txBody>
      </p:sp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40921"/>
      </p:ext>
    </p:extLst>
  </p:cSld>
  <p:clrMapOvr>
    <a:masterClrMapping/>
  </p:clrMapOvr>
  <p:transition spd="slow" advTm="67815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6" y="116632"/>
            <a:ext cx="9143999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صوت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55939"/>
      </p:ext>
    </p:extLst>
  </p:cSld>
  <p:clrMapOvr>
    <a:masterClrMapping/>
  </p:clrMapOvr>
  <p:transition spd="slow" advTm="1923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أفق">
  <a:themeElements>
    <a:clrScheme name="أف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أف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أف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590</TotalTime>
  <Words>313</Words>
  <Application>Microsoft Office PowerPoint</Application>
  <PresentationFormat>عرض على الشاشة (3:4)‏</PresentationFormat>
  <Paragraphs>27</Paragraphs>
  <Slides>8</Slides>
  <Notes>1</Notes>
  <HiddenSlides>0</HiddenSlides>
  <MMClips>8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أفق</vt:lpstr>
      <vt:lpstr>واجبات التاجر</vt:lpstr>
      <vt:lpstr>تعريف الاسم التجاري</vt:lpstr>
      <vt:lpstr>تمييز الاسم التجاري عن غيره</vt:lpstr>
      <vt:lpstr>تمييز الاسم التجاري عن غيره</vt:lpstr>
      <vt:lpstr>تمييز الاسم التجاري عن غيره </vt:lpstr>
      <vt:lpstr>النتائج المترتبة على اتخاذ الاسم التجاري</vt:lpstr>
      <vt:lpstr>حماية الاسم التجاري</vt:lpstr>
      <vt:lpstr>عرض تقديمي في PowerPoint</vt:lpstr>
    </vt:vector>
  </TitlesOfParts>
  <Company>Microsoft (C)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واجبات التاجر</dc:title>
  <dc:creator>مختبر الحاسبات</dc:creator>
  <cp:lastModifiedBy>مختبر الحاسبات</cp:lastModifiedBy>
  <cp:revision>23</cp:revision>
  <dcterms:created xsi:type="dcterms:W3CDTF">2020-03-24T23:48:26Z</dcterms:created>
  <dcterms:modified xsi:type="dcterms:W3CDTF">2020-03-31T00:53:48Z</dcterms:modified>
</cp:coreProperties>
</file>