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Lst>
  <p:sldIdLst>
    <p:sldId id="256" r:id="rId2"/>
    <p:sldId id="259" r:id="rId3"/>
    <p:sldId id="260" r:id="rId4"/>
    <p:sldId id="258" r:id="rId5"/>
    <p:sldId id="257"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65441" autoAdjust="0"/>
    <p:restoredTop sz="86323" autoAdjust="0"/>
  </p:normalViewPr>
  <p:slideViewPr>
    <p:cSldViewPr>
      <p:cViewPr varScale="1">
        <p:scale>
          <a:sx n="74" d="100"/>
          <a:sy n="74" d="100"/>
        </p:scale>
        <p:origin x="-190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C88EB88-07C1-4C38-B588-A94EC1960921}" type="datetimeFigureOut">
              <a:rPr lang="ar-IQ" smtClean="0"/>
              <a:t>13/08/1441</a:t>
            </a:fld>
            <a:endParaRPr lang="ar-IQ"/>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IQ"/>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EE99BB98-F09D-4EFF-9E2E-3640CBF52BC8}"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C88EB88-07C1-4C38-B588-A94EC1960921}" type="datetimeFigureOut">
              <a:rPr lang="ar-IQ" smtClean="0"/>
              <a:t>13/08/1441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E99BB98-F09D-4EFF-9E2E-3640CBF52BC8}"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2C88EB88-07C1-4C38-B588-A94EC1960921}" type="datetimeFigureOut">
              <a:rPr lang="ar-IQ" smtClean="0"/>
              <a:t>13/08/1441</a:t>
            </a:fld>
            <a:endParaRPr lang="ar-IQ"/>
          </a:p>
        </p:txBody>
      </p:sp>
      <p:sp>
        <p:nvSpPr>
          <p:cNvPr id="5" name="عنصر نائب للتذييل 4"/>
          <p:cNvSpPr>
            <a:spLocks noGrp="1"/>
          </p:cNvSpPr>
          <p:nvPr>
            <p:ph type="ftr" sz="quarter" idx="11"/>
          </p:nvPr>
        </p:nvSpPr>
        <p:spPr>
          <a:xfrm>
            <a:off x="457201" y="6248207"/>
            <a:ext cx="5573483" cy="365125"/>
          </a:xfrm>
        </p:spPr>
        <p:txBody>
          <a:bodyPr/>
          <a:lstStyle/>
          <a:p>
            <a:endParaRPr lang="ar-IQ"/>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EE99BB98-F09D-4EFF-9E2E-3640CBF52BC8}"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2C88EB88-07C1-4C38-B588-A94EC1960921}" type="datetimeFigureOut">
              <a:rPr lang="ar-IQ" smtClean="0"/>
              <a:t>13/08/1441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EE99BB98-F09D-4EFF-9E2E-3640CBF52BC8}" type="slidenum">
              <a:rPr lang="ar-IQ" smtClean="0"/>
              <a:t>‹#›</a:t>
            </a:fld>
            <a:endParaRPr lang="ar-IQ"/>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2C88EB88-07C1-4C38-B588-A94EC1960921}" type="datetimeFigureOut">
              <a:rPr lang="ar-IQ" smtClean="0"/>
              <a:t>13/08/1441</a:t>
            </a:fld>
            <a:endParaRPr lang="ar-IQ"/>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E99BB98-F09D-4EFF-9E2E-3640CBF52BC8}" type="slidenum">
              <a:rPr lang="ar-IQ" smtClean="0"/>
              <a:t>‹#›</a:t>
            </a:fld>
            <a:endParaRPr lang="ar-IQ"/>
          </a:p>
        </p:txBody>
      </p:sp>
      <p:sp>
        <p:nvSpPr>
          <p:cNvPr id="14" name="عنصر نائب للتذييل 13"/>
          <p:cNvSpPr>
            <a:spLocks noGrp="1"/>
          </p:cNvSpPr>
          <p:nvPr>
            <p:ph type="ftr" sz="quarter" idx="12"/>
          </p:nvPr>
        </p:nvSpPr>
        <p:spPr/>
        <p:txBody>
          <a:bodyPr/>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2C88EB88-07C1-4C38-B588-A94EC1960921}" type="datetimeFigureOut">
              <a:rPr lang="ar-IQ" smtClean="0"/>
              <a:t>13/08/1441</a:t>
            </a:fld>
            <a:endParaRPr lang="ar-IQ"/>
          </a:p>
        </p:txBody>
      </p:sp>
      <p:sp>
        <p:nvSpPr>
          <p:cNvPr id="10" name="عنصر نائب لرقم الشريحة 9"/>
          <p:cNvSpPr>
            <a:spLocks noGrp="1"/>
          </p:cNvSpPr>
          <p:nvPr>
            <p:ph type="sldNum" sz="quarter" idx="16"/>
          </p:nvPr>
        </p:nvSpPr>
        <p:spPr/>
        <p:txBody>
          <a:bodyPr rtlCol="0"/>
          <a:lstStyle/>
          <a:p>
            <a:fld id="{EE99BB98-F09D-4EFF-9E2E-3640CBF52BC8}" type="slidenum">
              <a:rPr lang="ar-IQ" smtClean="0"/>
              <a:t>‹#›</a:t>
            </a:fld>
            <a:endParaRPr lang="ar-IQ"/>
          </a:p>
        </p:txBody>
      </p:sp>
      <p:sp>
        <p:nvSpPr>
          <p:cNvPr id="12" name="عنصر نائب للتذييل 11"/>
          <p:cNvSpPr>
            <a:spLocks noGrp="1"/>
          </p:cNvSpPr>
          <p:nvPr>
            <p:ph type="ftr" sz="quarter" idx="17"/>
          </p:nvPr>
        </p:nvSpPr>
        <p:spPr/>
        <p:txBody>
          <a:bodyPr rtlCol="0"/>
          <a:lstStyle/>
          <a:p>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2C88EB88-07C1-4C38-B588-A94EC1960921}" type="datetimeFigureOut">
              <a:rPr lang="ar-IQ" smtClean="0"/>
              <a:t>13/08/1441</a:t>
            </a:fld>
            <a:endParaRPr lang="ar-IQ"/>
          </a:p>
        </p:txBody>
      </p:sp>
      <p:sp>
        <p:nvSpPr>
          <p:cNvPr id="12" name="عنصر نائب لرقم الشريحة 11"/>
          <p:cNvSpPr>
            <a:spLocks noGrp="1"/>
          </p:cNvSpPr>
          <p:nvPr>
            <p:ph type="sldNum" sz="quarter" idx="16"/>
          </p:nvPr>
        </p:nvSpPr>
        <p:spPr/>
        <p:txBody>
          <a:bodyPr rtlCol="0"/>
          <a:lstStyle/>
          <a:p>
            <a:fld id="{EE99BB98-F09D-4EFF-9E2E-3640CBF52BC8}" type="slidenum">
              <a:rPr lang="ar-IQ" smtClean="0"/>
              <a:t>‹#›</a:t>
            </a:fld>
            <a:endParaRPr lang="ar-IQ"/>
          </a:p>
        </p:txBody>
      </p:sp>
      <p:sp>
        <p:nvSpPr>
          <p:cNvPr id="14" name="عنصر نائب للتذييل 13"/>
          <p:cNvSpPr>
            <a:spLocks noGrp="1"/>
          </p:cNvSpPr>
          <p:nvPr>
            <p:ph type="ftr" sz="quarter" idx="17"/>
          </p:nvPr>
        </p:nvSpPr>
        <p:spPr/>
        <p:txBody>
          <a:bodyPr rtlCol="0"/>
          <a:lstStyle/>
          <a:p>
            <a:endParaRPr lang="ar-IQ"/>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2C88EB88-07C1-4C38-B588-A94EC1960921}" type="datetimeFigureOut">
              <a:rPr lang="ar-IQ" smtClean="0"/>
              <a:t>13/08/1441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EE99BB98-F09D-4EFF-9E2E-3640CBF52BC8}"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C88EB88-07C1-4C38-B588-A94EC1960921}" type="datetimeFigureOut">
              <a:rPr lang="ar-IQ" smtClean="0"/>
              <a:t>13/08/1441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EE99BB98-F09D-4EFF-9E2E-3640CBF52BC8}"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2C88EB88-07C1-4C38-B588-A94EC1960921}" type="datetimeFigureOut">
              <a:rPr lang="ar-IQ" smtClean="0"/>
              <a:t>13/08/1441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EE99BB98-F09D-4EFF-9E2E-3640CBF52BC8}" type="slidenum">
              <a:rPr lang="ar-IQ" smtClean="0"/>
              <a:t>‹#›</a:t>
            </a:fld>
            <a:endParaRPr lang="ar-IQ"/>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2C88EB88-07C1-4C38-B588-A94EC1960921}" type="datetimeFigureOut">
              <a:rPr lang="ar-IQ" smtClean="0"/>
              <a:t>13/08/1441</a:t>
            </a:fld>
            <a:endParaRPr lang="ar-IQ"/>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EE99BB98-F09D-4EFF-9E2E-3640CBF52BC8}" type="slidenum">
              <a:rPr lang="ar-IQ" smtClean="0"/>
              <a:t>‹#›</a:t>
            </a:fld>
            <a:endParaRPr lang="ar-IQ"/>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IQ"/>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الأيقونة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C88EB88-07C1-4C38-B588-A94EC1960921}" type="datetimeFigureOut">
              <a:rPr lang="ar-IQ" smtClean="0"/>
              <a:t>13/08/1441</a:t>
            </a:fld>
            <a:endParaRPr lang="ar-IQ"/>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IQ"/>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E99BB98-F09D-4EFF-9E2E-3640CBF52BC8}"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051720" y="476672"/>
            <a:ext cx="6477000" cy="1152128"/>
          </a:xfrm>
        </p:spPr>
        <p:txBody>
          <a:bodyPr>
            <a:normAutofit fontScale="90000"/>
          </a:bodyPr>
          <a:lstStyle/>
          <a:p>
            <a:r>
              <a:rPr lang="en-US" dirty="0"/>
              <a:t/>
            </a:r>
            <a:br>
              <a:rPr lang="en-US" dirty="0"/>
            </a:br>
            <a:r>
              <a:rPr lang="ar-IQ" b="1" dirty="0"/>
              <a:t>التمييز بين المديونية والمسؤولية</a:t>
            </a:r>
            <a:endParaRPr lang="ar-IQ" dirty="0"/>
          </a:p>
        </p:txBody>
      </p:sp>
      <p:sp>
        <p:nvSpPr>
          <p:cNvPr id="3" name="عنوان فرعي 2"/>
          <p:cNvSpPr>
            <a:spLocks noGrp="1"/>
          </p:cNvSpPr>
          <p:nvPr>
            <p:ph type="subTitle" idx="1"/>
          </p:nvPr>
        </p:nvSpPr>
        <p:spPr>
          <a:xfrm>
            <a:off x="395536" y="1916833"/>
            <a:ext cx="8640960" cy="3816423"/>
          </a:xfrm>
        </p:spPr>
        <p:txBody>
          <a:bodyPr>
            <a:normAutofit/>
          </a:bodyPr>
          <a:lstStyle/>
          <a:p>
            <a:r>
              <a:rPr lang="ar-IQ" dirty="0"/>
              <a:t>ميز القانون الروماني بين عنصرين يتحلل اليهما الإلتزام . الأول ، عنصر المديونية الذي يفرض على المدين الوفاء بالدين ويجبر الدائن على القبول ، والثاني عنصر المسؤولية الذي يقهر المدين على الوفاء .</a:t>
            </a:r>
            <a:endParaRPr lang="en-US" dirty="0"/>
          </a:p>
          <a:p>
            <a:r>
              <a:rPr lang="ar-IQ" dirty="0"/>
              <a:t>وقد ذهب جانب من الفقه الى اعتبار الإلتزام رابطة موحدة </a:t>
            </a:r>
            <a:r>
              <a:rPr lang="ar-IQ" dirty="0" err="1"/>
              <a:t>الإ</a:t>
            </a:r>
            <a:r>
              <a:rPr lang="ar-IQ" dirty="0"/>
              <a:t> أن التمييز بينهما ما زال قائما لوجود حالات كثيرة لا يمكن تفسيرها الا على أساس </a:t>
            </a:r>
            <a:r>
              <a:rPr lang="ar-IQ" dirty="0" err="1"/>
              <a:t>إزدواج</a:t>
            </a:r>
            <a:r>
              <a:rPr lang="ar-IQ" dirty="0"/>
              <a:t> رابطة الإلتزام ، فقد توجد المديونية دون المسؤولية كما في صورة الإلتزام الطبيعي </a:t>
            </a:r>
            <a:r>
              <a:rPr lang="ar-IQ" dirty="0" smtClean="0"/>
              <a:t>.</a:t>
            </a:r>
            <a:endParaRPr lang="en-US" dirty="0"/>
          </a:p>
        </p:txBody>
      </p:sp>
    </p:spTree>
    <p:extLst>
      <p:ext uri="{BB962C8B-B14F-4D97-AF65-F5344CB8AC3E}">
        <p14:creationId xmlns:p14="http://schemas.microsoft.com/office/powerpoint/2010/main" val="3299360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b="1" u="sng" dirty="0" smtClean="0"/>
              <a:t/>
            </a:r>
            <a:br>
              <a:rPr lang="ar-IQ" b="1" u="sng" dirty="0" smtClean="0"/>
            </a:br>
            <a:r>
              <a:rPr lang="ar-IQ" b="1" u="sng" dirty="0" smtClean="0"/>
              <a:t>الإلتزام </a:t>
            </a:r>
            <a:r>
              <a:rPr lang="ar-IQ" b="1" u="sng" dirty="0"/>
              <a:t>المدني </a:t>
            </a:r>
            <a:r>
              <a:rPr lang="ar-IQ" b="1" u="sng" dirty="0" err="1"/>
              <a:t>والإلتزام</a:t>
            </a:r>
            <a:r>
              <a:rPr lang="ar-IQ" b="1" u="sng" dirty="0"/>
              <a:t> الطبيعي </a:t>
            </a:r>
            <a:r>
              <a:rPr lang="en-US" dirty="0"/>
              <a:t/>
            </a:r>
            <a:br>
              <a:rPr lang="en-US" dirty="0"/>
            </a:br>
            <a:endParaRPr lang="ar-IQ" dirty="0"/>
          </a:p>
        </p:txBody>
      </p:sp>
      <p:sp>
        <p:nvSpPr>
          <p:cNvPr id="3" name="عنصر نائب للمحتوى 2"/>
          <p:cNvSpPr>
            <a:spLocks noGrp="1"/>
          </p:cNvSpPr>
          <p:nvPr>
            <p:ph sz="quarter" idx="1"/>
          </p:nvPr>
        </p:nvSpPr>
        <p:spPr/>
        <p:txBody>
          <a:bodyPr/>
          <a:lstStyle/>
          <a:p>
            <a:r>
              <a:rPr lang="ar-IQ" dirty="0"/>
              <a:t>اذا اجتمع عنصر المديونية وعنصر المسؤولية في الإلتزام سمي التزاما مدنيا ، أما إذا تخلف عنصر المسؤولية في الإلتزام عندئذ يسمى </a:t>
            </a:r>
            <a:r>
              <a:rPr lang="ar-IQ" dirty="0" err="1"/>
              <a:t>بالإلتزام</a:t>
            </a:r>
            <a:r>
              <a:rPr lang="ar-IQ" dirty="0"/>
              <a:t> الطبيعي الذي يبرز فيه عنصر المديونية الذي يفرض على المدين الوفاء بالتزامه دون إجبار .</a:t>
            </a:r>
            <a:endParaRPr lang="en-US" dirty="0"/>
          </a:p>
        </p:txBody>
      </p:sp>
    </p:spTree>
    <p:extLst>
      <p:ext uri="{BB962C8B-B14F-4D97-AF65-F5344CB8AC3E}">
        <p14:creationId xmlns:p14="http://schemas.microsoft.com/office/powerpoint/2010/main" val="3084318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27584" y="260648"/>
            <a:ext cx="8011616" cy="5606752"/>
          </a:xfrm>
        </p:spPr>
        <p:txBody>
          <a:bodyPr>
            <a:normAutofit fontScale="90000"/>
          </a:bodyPr>
          <a:lstStyle/>
          <a:p>
            <a:r>
              <a:rPr lang="ar-IQ" dirty="0"/>
              <a:t>يضم الإلتزام المدني عنصرين هما المسؤولية والمديونية ، لذا فإن تنفيذه يتضمن ما يأتي :</a:t>
            </a:r>
            <a:r>
              <a:rPr lang="en-US" dirty="0"/>
              <a:t/>
            </a:r>
            <a:br>
              <a:rPr lang="en-US" dirty="0"/>
            </a:br>
            <a:r>
              <a:rPr lang="ar-IQ" dirty="0"/>
              <a:t>قيام المدين بتنفيذ عين ما التزم به ، وهذا ما يسمى بالتنفيذ العيني </a:t>
            </a:r>
            <a:r>
              <a:rPr lang="ar-IQ" dirty="0" err="1"/>
              <a:t>الإختياري</a:t>
            </a:r>
            <a:r>
              <a:rPr lang="ar-IQ" dirty="0"/>
              <a:t> والذي ينقضي بالوفاء .</a:t>
            </a:r>
            <a:r>
              <a:rPr lang="en-US" dirty="0"/>
              <a:t/>
            </a:r>
            <a:br>
              <a:rPr lang="en-US" dirty="0"/>
            </a:br>
            <a:r>
              <a:rPr lang="ar-IQ" dirty="0"/>
              <a:t>إذا لم يقم المدين بالتنفيذ العيني </a:t>
            </a:r>
            <a:r>
              <a:rPr lang="ar-IQ" dirty="0" err="1"/>
              <a:t>الإختياري</a:t>
            </a:r>
            <a:r>
              <a:rPr lang="ar-IQ" dirty="0"/>
              <a:t> جاز للدائن إجباره على التنفيذ </a:t>
            </a:r>
            <a:r>
              <a:rPr lang="ar-IQ" dirty="0" err="1"/>
              <a:t>بالإستعانة</a:t>
            </a:r>
            <a:r>
              <a:rPr lang="ar-IQ" dirty="0"/>
              <a:t> بالسلطة العامة ويسمى ذلك بالتنفيذ العيني الجبري </a:t>
            </a:r>
          </a:p>
        </p:txBody>
      </p:sp>
      <p:sp>
        <p:nvSpPr>
          <p:cNvPr id="3" name="عنوان فرعي 2"/>
          <p:cNvSpPr>
            <a:spLocks noGrp="1"/>
          </p:cNvSpPr>
          <p:nvPr>
            <p:ph type="subTitle" idx="1"/>
          </p:nvPr>
        </p:nvSpPr>
        <p:spPr/>
        <p:txBody>
          <a:bodyPr>
            <a:noAutofit/>
          </a:bodyPr>
          <a:lstStyle/>
          <a:p>
            <a:pPr algn="ctr"/>
            <a:r>
              <a:rPr lang="ar-IQ" sz="5400" b="1" u="sng" dirty="0"/>
              <a:t>تنفيذ الإلتزام المدني  </a:t>
            </a:r>
            <a:endParaRPr lang="en-US" sz="5400" dirty="0"/>
          </a:p>
        </p:txBody>
      </p:sp>
    </p:spTree>
    <p:extLst>
      <p:ext uri="{BB962C8B-B14F-4D97-AF65-F5344CB8AC3E}">
        <p14:creationId xmlns:p14="http://schemas.microsoft.com/office/powerpoint/2010/main" val="598330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b="1" u="sng" dirty="0"/>
              <a:t>شروط التنفيذ العيني الجبري </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85000" lnSpcReduction="20000"/>
          </a:bodyPr>
          <a:lstStyle/>
          <a:p>
            <a:r>
              <a:rPr lang="ar-IQ" b="1" u="sng" dirty="0" smtClean="0"/>
              <a:t>أولا </a:t>
            </a:r>
            <a:r>
              <a:rPr lang="ar-IQ" b="1" u="sng" dirty="0"/>
              <a:t>: أن يكون التنفيذ العيني ممكنا </a:t>
            </a:r>
            <a:endParaRPr lang="en-US" dirty="0"/>
          </a:p>
          <a:p>
            <a:r>
              <a:rPr lang="ar-IQ" dirty="0"/>
              <a:t>أجاز القانون للدائن مطالبة مدينه بالتنفيذ العيني وللمحكمة ان تقضي به اذا كان ممكنا ـ أما اذا كان مستحيلا فعندئذ ينظر الى سبب </a:t>
            </a:r>
            <a:r>
              <a:rPr lang="ar-IQ" dirty="0" err="1"/>
              <a:t>الإستحالة</a:t>
            </a:r>
            <a:r>
              <a:rPr lang="ar-IQ" dirty="0"/>
              <a:t> ، فإن كانت راجعة لخطأ المدين فعندئذ يتم العدول الى التعويض بدلا من التنفيذ العيني . أما اذا كانت </a:t>
            </a:r>
            <a:r>
              <a:rPr lang="ar-IQ" dirty="0" err="1"/>
              <a:t>الإستحالة</a:t>
            </a:r>
            <a:r>
              <a:rPr lang="ar-IQ" dirty="0"/>
              <a:t> لسبب أجنبي فعندئذ ينقضي  التزام المدين ويمتنع الرجوع عليه بالتعويض .</a:t>
            </a:r>
            <a:endParaRPr lang="en-US" dirty="0"/>
          </a:p>
          <a:p>
            <a:r>
              <a:rPr lang="ar-IQ" dirty="0"/>
              <a:t>ان استحالة تنفيذ التزام المدين عينا تتأثر بعاملين هما :</a:t>
            </a:r>
            <a:endParaRPr lang="en-US" dirty="0"/>
          </a:p>
          <a:p>
            <a:pPr lvl="0"/>
            <a:r>
              <a:rPr lang="ar-IQ" b="1" dirty="0"/>
              <a:t>: طبيعة الإلتزام  :</a:t>
            </a:r>
            <a:r>
              <a:rPr lang="ar-IQ" dirty="0"/>
              <a:t> ويقصد به ان عدم امكان التنفيذ يختلف باختلاف المحل مثاله الإلتزام بنقل حق عيني على عقار تكون </a:t>
            </a:r>
            <a:r>
              <a:rPr lang="ar-IQ" dirty="0" err="1"/>
              <a:t>الإستحالة</a:t>
            </a:r>
            <a:r>
              <a:rPr lang="ar-IQ" dirty="0"/>
              <a:t> عن طريق امتناع البائع عن التسجيل في دائرة التسجيل العقاري </a:t>
            </a:r>
            <a:endParaRPr lang="en-US" dirty="0"/>
          </a:p>
          <a:p>
            <a:r>
              <a:rPr lang="ar-IQ" b="1" dirty="0"/>
              <a:t>2-ميعاد الإلتزام : </a:t>
            </a:r>
            <a:r>
              <a:rPr lang="ar-IQ" dirty="0"/>
              <a:t>فإذا تم تحديد موعد لتنفيذ الإلتزام ولم يقم المدين بالتنفيذ خلال تلك المدة فلا جدوى من </a:t>
            </a:r>
            <a:r>
              <a:rPr lang="ar-IQ" dirty="0" err="1"/>
              <a:t>التتنفيذ</a:t>
            </a:r>
            <a:r>
              <a:rPr lang="ar-IQ" dirty="0"/>
              <a:t> العيني بعد فوات الأوان .</a:t>
            </a:r>
            <a:endParaRPr lang="en-US" dirty="0"/>
          </a:p>
          <a:p>
            <a:endParaRPr lang="ar-IQ" dirty="0"/>
          </a:p>
        </p:txBody>
      </p:sp>
    </p:spTree>
    <p:extLst>
      <p:ext uri="{BB962C8B-B14F-4D97-AF65-F5344CB8AC3E}">
        <p14:creationId xmlns:p14="http://schemas.microsoft.com/office/powerpoint/2010/main" val="3510814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sz="3600" b="1" u="sng" dirty="0" smtClean="0"/>
              <a:t/>
            </a:r>
            <a:br>
              <a:rPr lang="ar-IQ" sz="3600" b="1" u="sng" dirty="0" smtClean="0"/>
            </a:br>
            <a:r>
              <a:rPr lang="ar-IQ" sz="3600" b="1" u="sng" dirty="0" smtClean="0"/>
              <a:t>ثانيا </a:t>
            </a:r>
            <a:r>
              <a:rPr lang="ar-IQ" sz="3600" b="1" u="sng" dirty="0"/>
              <a:t>: أن لا يكون في التنفيذ العيني إرهاق للمدين أو يكون فيه إرهاق ولكن العدول عنه يلحق ضرراً بالدائن </a:t>
            </a:r>
            <a:r>
              <a:rPr lang="en-US" dirty="0"/>
              <a:t/>
            </a:r>
            <a:br>
              <a:rPr lang="en-US" dirty="0"/>
            </a:br>
            <a:endParaRPr lang="ar-IQ" dirty="0"/>
          </a:p>
        </p:txBody>
      </p:sp>
      <p:sp>
        <p:nvSpPr>
          <p:cNvPr id="3" name="عنصر نائب للمحتوى 2"/>
          <p:cNvSpPr>
            <a:spLocks noGrp="1"/>
          </p:cNvSpPr>
          <p:nvPr>
            <p:ph sz="quarter" idx="1"/>
          </p:nvPr>
        </p:nvSpPr>
        <p:spPr>
          <a:xfrm>
            <a:off x="612648" y="1844824"/>
            <a:ext cx="8153400" cy="3384376"/>
          </a:xfrm>
        </p:spPr>
        <p:txBody>
          <a:bodyPr/>
          <a:lstStyle/>
          <a:p>
            <a:r>
              <a:rPr lang="ar-IQ" dirty="0" smtClean="0"/>
              <a:t>يقصد </a:t>
            </a:r>
            <a:r>
              <a:rPr lang="ar-IQ" dirty="0"/>
              <a:t>بالإرهاق الخسارة الجسيمة التي تلحق بالمدين بسبب التنفيذ العيني ولا يدخل في معنى الإرهاق زيادة الكلفة </a:t>
            </a:r>
            <a:r>
              <a:rPr lang="ar-IQ" dirty="0" err="1"/>
              <a:t>لإرتفاع</a:t>
            </a:r>
            <a:r>
              <a:rPr lang="ar-IQ" dirty="0"/>
              <a:t> الأسعار ، ومع ذلك فان الإرهاق وحده لا يكفي لعدول المدين عن التنفيذ العيني ، بل يجب أن لا يتسبب العدول بسبب الإرهاق ضررا يلحق بالدائن لأن الأخير أجدر بالرعاية لأنه لم يتعسف في المطالبة بحقه مع ذلك فان القضاء يقوم بالموازنة بين مصلحتي الدائن والمدين .</a:t>
            </a:r>
            <a:endParaRPr lang="en-US" dirty="0"/>
          </a:p>
          <a:p>
            <a:endParaRPr lang="ar-IQ" dirty="0"/>
          </a:p>
        </p:txBody>
      </p:sp>
    </p:spTree>
    <p:extLst>
      <p:ext uri="{BB962C8B-B14F-4D97-AF65-F5344CB8AC3E}">
        <p14:creationId xmlns:p14="http://schemas.microsoft.com/office/powerpoint/2010/main" val="1344681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835696" y="980728"/>
            <a:ext cx="6477000" cy="4608512"/>
          </a:xfrm>
        </p:spPr>
        <p:txBody>
          <a:bodyPr>
            <a:normAutofit fontScale="90000"/>
          </a:bodyPr>
          <a:lstStyle/>
          <a:p>
            <a:r>
              <a:rPr lang="ar-IQ" b="1" u="sng" dirty="0"/>
              <a:t>ثالثا : ان يطلب الدائن التنفيذ العيني </a:t>
            </a:r>
            <a:r>
              <a:rPr lang="en-US" dirty="0"/>
              <a:t/>
            </a:r>
            <a:br>
              <a:rPr lang="en-US" dirty="0"/>
            </a:br>
            <a:r>
              <a:rPr lang="ar-IQ" dirty="0"/>
              <a:t>ان التنفيذ العيني الجبري يتم بناء" على طلب مقدم من قبل الدائن عندها ليس للمدين الامتناع عن التنفيذ ـ أما إذا لم يطالب الدائن بالتنفيذ وطالب بالتعويض وعرض المدين التنفيذ العيني حكم القضاء بالتنفيذ العيني </a:t>
            </a:r>
            <a:r>
              <a:rPr lang="ar-IQ" dirty="0" err="1"/>
              <a:t>الإختياري</a:t>
            </a:r>
            <a:r>
              <a:rPr lang="ar-IQ" dirty="0"/>
              <a:t> ولا يحق للدائن رفضه .</a:t>
            </a:r>
            <a:r>
              <a:rPr lang="en-US" dirty="0"/>
              <a:t/>
            </a:r>
            <a:br>
              <a:rPr lang="en-US" dirty="0"/>
            </a:br>
            <a:endParaRPr lang="ar-IQ" dirty="0"/>
          </a:p>
        </p:txBody>
      </p:sp>
      <p:sp>
        <p:nvSpPr>
          <p:cNvPr id="3" name="عنوان فرعي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3315558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332656"/>
            <a:ext cx="8083624" cy="5760640"/>
          </a:xfrm>
        </p:spPr>
        <p:txBody>
          <a:bodyPr>
            <a:normAutofit fontScale="90000"/>
          </a:bodyPr>
          <a:lstStyle/>
          <a:p>
            <a:r>
              <a:rPr lang="ar-IQ" sz="3600" b="1" u="sng" dirty="0"/>
              <a:t>رابعا : ان يكون بيد الدائن سند تنفيذي واجب النفاذ </a:t>
            </a:r>
            <a:r>
              <a:rPr lang="en-US" sz="3600" dirty="0"/>
              <a:t/>
            </a:r>
            <a:br>
              <a:rPr lang="en-US" sz="3600" dirty="0"/>
            </a:br>
            <a:r>
              <a:rPr lang="ar-IQ" sz="3600" dirty="0"/>
              <a:t>لابد من ثبوت الحق ووضوحه كي تتقدم السلطة العامة بمساعدة صاحبه عن طريق التنفيذ العيني الجبري . ويثبت الحق عن طريق الوثائق التي عند وجودها لا تتردد السلطة العامة في قهر المدين على التنفيذ ، وتسمى هذه الوثائق بالسندات التنفيذية .</a:t>
            </a:r>
            <a:r>
              <a:rPr lang="en-US" sz="3600" dirty="0"/>
              <a:t/>
            </a:r>
            <a:br>
              <a:rPr lang="en-US" sz="3600" dirty="0"/>
            </a:br>
            <a:r>
              <a:rPr lang="ar-IQ" sz="3600" b="1" u="sng" dirty="0"/>
              <a:t>خامسا : أن يكون امتناع المدين عن التنفيذ أو تأخره غير مشروع </a:t>
            </a:r>
            <a:r>
              <a:rPr lang="en-US" sz="3600" dirty="0"/>
              <a:t/>
            </a:r>
            <a:br>
              <a:rPr lang="en-US" sz="3600" dirty="0"/>
            </a:br>
            <a:r>
              <a:rPr lang="ar-IQ" sz="3600" dirty="0"/>
              <a:t>وهذا الشرط مستخلص من نصوص القانون التي بمقتضاها يحق للمدين الامتناع عن تنفيذ التزامه إذا لم يقم الدائن بتنفيذ التزامه ويكون امتناع المدين عندئذ امتناعا مشروعا</a:t>
            </a:r>
            <a:r>
              <a:rPr lang="ar-IQ" dirty="0"/>
              <a:t>.</a:t>
            </a:r>
            <a:endParaRPr lang="en-US" dirty="0"/>
          </a:p>
        </p:txBody>
      </p:sp>
      <p:sp>
        <p:nvSpPr>
          <p:cNvPr id="3" name="عنوان فرعي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122945869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16</TotalTime>
  <Words>344</Words>
  <Application>Microsoft Office PowerPoint</Application>
  <PresentationFormat>عرض على الشاشة (3:4)‏</PresentationFormat>
  <Paragraphs>17</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ألوان متوسطة</vt:lpstr>
      <vt:lpstr> التمييز بين المديونية والمسؤولية</vt:lpstr>
      <vt:lpstr> الإلتزام المدني والإلتزام الطبيعي  </vt:lpstr>
      <vt:lpstr>يضم الإلتزام المدني عنصرين هما المسؤولية والمديونية ، لذا فإن تنفيذه يتضمن ما يأتي : قيام المدين بتنفيذ عين ما التزم به ، وهذا ما يسمى بالتنفيذ العيني الإختياري والذي ينقضي بالوفاء . إذا لم يقم المدين بالتنفيذ العيني الإختياري جاز للدائن إجباره على التنفيذ بالإستعانة بالسلطة العامة ويسمى ذلك بالتنفيذ العيني الجبري </vt:lpstr>
      <vt:lpstr>شروط التنفيذ العيني الجبري  </vt:lpstr>
      <vt:lpstr> ثانيا : أن لا يكون في التنفيذ العيني إرهاق للمدين أو يكون فيه إرهاق ولكن العدول عنه يلحق ضرراً بالدائن  </vt:lpstr>
      <vt:lpstr>ثالثا : ان يطلب الدائن التنفيذ العيني  ان التنفيذ العيني الجبري يتم بناء" على طلب مقدم من قبل الدائن عندها ليس للمدين الامتناع عن التنفيذ ـ أما إذا لم يطالب الدائن بالتنفيذ وطالب بالتعويض وعرض المدين التنفيذ العيني حكم القضاء بالتنفيذ العيني الإختياري ولا يحق للدائن رفضه . </vt:lpstr>
      <vt:lpstr>رابعا : ان يكون بيد الدائن سند تنفيذي واجب النفاذ  لابد من ثبوت الحق ووضوحه كي تتقدم السلطة العامة بمساعدة صاحبه عن طريق التنفيذ العيني الجبري . ويثبت الحق عن طريق الوثائق التي عند وجودها لا تتردد السلطة العامة في قهر المدين على التنفيذ ، وتسمى هذه الوثائق بالسندات التنفيذية . خامسا : أن يكون امتناع المدين عن التنفيذ أو تأخره غير مشروع  وهذا الشرط مستخلص من نصوص القانون التي بمقتضاها يحق للمدين الامتناع عن تنفيذ التزامه إذا لم يقم الدائن بتنفيذ التزامه ويكون امتناع المدين عندئذ امتناعا مشروعا.</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التمييز بين المديونية والمسؤولية</dc:title>
  <dc:creator>skype</dc:creator>
  <cp:lastModifiedBy>skype</cp:lastModifiedBy>
  <cp:revision>3</cp:revision>
  <dcterms:created xsi:type="dcterms:W3CDTF">2020-04-06T08:29:23Z</dcterms:created>
  <dcterms:modified xsi:type="dcterms:W3CDTF">2020-04-06T08:46:28Z</dcterms:modified>
</cp:coreProperties>
</file>