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3" r:id="rId5"/>
    <p:sldId id="261" r:id="rId6"/>
    <p:sldId id="264" r:id="rId7"/>
    <p:sldId id="262" r:id="rId8"/>
    <p:sldId id="26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404"/>
    <a:srgbClr val="FF9900"/>
    <a:srgbClr val="9900CC"/>
    <a:srgbClr val="D99B01"/>
    <a:srgbClr val="FF66CC"/>
    <a:srgbClr val="FF67AC"/>
    <a:srgbClr val="CC0099"/>
    <a:srgbClr val="FFDC47"/>
    <a:srgbClr val="5EEC3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684" y="3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51111-AA21-48F6-BB4B-5E5DFE3A630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129A1-5CE2-4AF7-996B-5B0C9F99B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8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019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1502815"/>
            <a:ext cx="8093364" cy="138382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2877160"/>
            <a:ext cx="8093365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259FD9DF-6596-4329-B03B-8977AC5672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69"/>
            <a:ext cx="8246070" cy="106893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09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433880"/>
            <a:ext cx="626090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C740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198559"/>
            <a:ext cx="6260905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1" cy="106893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87040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87040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EA185B1-2A56-4653-8E6D-3FDAD875AE8F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Dubai" panose="020B0503030403030204" pitchFamily="34" charset="-78"/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  <a:latin typeface="Dubai" panose="020B0503030403030204" pitchFamily="34" charset="-78"/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أساسيات </a:t>
            </a:r>
            <a:r>
              <a:rPr lang="ar-IQ" dirty="0"/>
              <a:t>الحاسوب وتطبيقاته المكتبية (الجزء الثاني)</a:t>
            </a:r>
            <a:br>
              <a:rPr lang="ar-IQ" dirty="0"/>
            </a:br>
            <a:r>
              <a:rPr lang="ar-IQ" dirty="0"/>
              <a:t>المرحلة الثانية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err="1" smtClean="0"/>
              <a:t>م.م</a:t>
            </a:r>
            <a:r>
              <a:rPr lang="ar-IQ" dirty="0" smtClean="0"/>
              <a:t>. بسمة سالم بازل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>
                <a:effectLst/>
              </a:rPr>
              <a:t>الفصل الثالث: مهام اضافية لمايكروسوفت وورد 2010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61" y="1347670"/>
            <a:ext cx="8704184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907080" y="2626460"/>
            <a:ext cx="0" cy="1166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96261" y="3793390"/>
            <a:ext cx="1221639" cy="7635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جدول المحتويات</a:t>
            </a:r>
            <a:endParaRPr lang="ar-IQ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434130" y="2626460"/>
            <a:ext cx="0" cy="1166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70605" y="3793390"/>
            <a:ext cx="1221640" cy="7635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الحواشي السفلية</a:t>
            </a:r>
            <a:endParaRPr lang="ar-IQ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655770" y="2626460"/>
            <a:ext cx="0" cy="1166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044949" y="3793390"/>
            <a:ext cx="1068935" cy="7635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المراجع والاقتباسات</a:t>
            </a:r>
            <a:endParaRPr lang="ar-IQ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030115" y="2624020"/>
            <a:ext cx="0" cy="1169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266590" y="3785162"/>
            <a:ext cx="1068935" cy="7635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تسميات توضيحية</a:t>
            </a:r>
            <a:endParaRPr lang="ar-IQ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099050" y="2626460"/>
            <a:ext cx="0" cy="1166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488230" y="3793390"/>
            <a:ext cx="1068935" cy="7635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الفهرس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899" y="281175"/>
            <a:ext cx="7329841" cy="916229"/>
          </a:xfrm>
        </p:spPr>
        <p:txBody>
          <a:bodyPr>
            <a:normAutofit fontScale="90000"/>
          </a:bodyPr>
          <a:lstStyle/>
          <a:p>
            <a:pPr algn="r" rtl="1">
              <a:tabLst>
                <a:tab pos="182563" algn="l"/>
                <a:tab pos="446088" algn="l"/>
              </a:tabLst>
            </a:pPr>
            <a:r>
              <a:rPr lang="ar-SA" dirty="0">
                <a:effectLst/>
              </a:rPr>
              <a:t>الفصل الثالث: مهام اضافية لمايكروسوفت وورد </a:t>
            </a:r>
            <a:r>
              <a:rPr lang="ar-SA" dirty="0" smtClean="0">
                <a:effectLst/>
              </a:rPr>
              <a:t>201</a:t>
            </a:r>
            <a:r>
              <a:rPr lang="ar-IQ" dirty="0" smtClean="0">
                <a:effectLst/>
              </a:rPr>
              <a:t>0</a:t>
            </a:r>
            <a:endParaRPr lang="en-US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r" rtl="1"/>
            <a:r>
              <a:rPr lang="ar-IQ" b="1" dirty="0">
                <a:solidFill>
                  <a:srgbClr val="FF0000"/>
                </a:solidFill>
              </a:rPr>
              <a:t>تبويب مراجع </a:t>
            </a:r>
            <a:r>
              <a:rPr lang="en-US" b="1" dirty="0">
                <a:solidFill>
                  <a:srgbClr val="FF0000"/>
                </a:solidFill>
              </a:rPr>
              <a:t>Reference Tab</a:t>
            </a:r>
            <a:r>
              <a:rPr lang="ar-IQ" b="1" dirty="0"/>
              <a:t>:</a:t>
            </a:r>
            <a:r>
              <a:rPr lang="ar-IQ" dirty="0"/>
              <a:t> يستخدم هذا التبويب لإضافة جدول المحتويات ولإدراج الحواشي السفلية والتعليقات الختامية وتسميات توضيحية للمستند.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r>
              <a:rPr lang="ar-IQ" dirty="0" smtClean="0"/>
              <a:t>     </a:t>
            </a:r>
            <a:r>
              <a:rPr lang="ar-IQ" b="1" u="sng" dirty="0" smtClean="0">
                <a:solidFill>
                  <a:srgbClr val="FF0000"/>
                </a:solidFill>
              </a:rPr>
              <a:t>يضم </a:t>
            </a:r>
            <a:r>
              <a:rPr lang="ar-IQ" b="1" u="sng" dirty="0">
                <a:solidFill>
                  <a:srgbClr val="FF0000"/>
                </a:solidFill>
              </a:rPr>
              <a:t>تبويب المراجع المجاميع الاتية :</a:t>
            </a:r>
            <a:endParaRPr lang="en-US" b="1" u="sng" dirty="0">
              <a:solidFill>
                <a:srgbClr val="FF0000"/>
              </a:solidFill>
            </a:endParaRPr>
          </a:p>
          <a:p>
            <a:pPr lvl="0" algn="r" rtl="1"/>
            <a:r>
              <a:rPr lang="ar-IQ" dirty="0"/>
              <a:t>مجموعة جدول المحتويات </a:t>
            </a:r>
            <a:r>
              <a:rPr lang="en-US" b="1" dirty="0">
                <a:solidFill>
                  <a:schemeClr val="accent1"/>
                </a:solidFill>
              </a:rPr>
              <a:t>Table of Contents</a:t>
            </a:r>
            <a:endParaRPr lang="en-US" dirty="0">
              <a:solidFill>
                <a:schemeClr val="accent1"/>
              </a:solidFill>
            </a:endParaRPr>
          </a:p>
          <a:p>
            <a:pPr lvl="0" algn="r" rtl="1"/>
            <a:r>
              <a:rPr lang="ar-IQ" dirty="0"/>
              <a:t>مجموعة الحواشي السفلية </a:t>
            </a:r>
            <a:r>
              <a:rPr lang="en-US" b="1" dirty="0">
                <a:solidFill>
                  <a:schemeClr val="accent1"/>
                </a:solidFill>
              </a:rPr>
              <a:t>Footnotes</a:t>
            </a:r>
            <a:endParaRPr lang="en-US" dirty="0">
              <a:solidFill>
                <a:schemeClr val="accent1"/>
              </a:solidFill>
            </a:endParaRPr>
          </a:p>
          <a:p>
            <a:pPr lvl="0" algn="r" rtl="1"/>
            <a:r>
              <a:rPr lang="ar-IQ" dirty="0"/>
              <a:t>مجموعة المراجع والاقتباسات </a:t>
            </a:r>
            <a:r>
              <a:rPr lang="en-US" b="1" dirty="0">
                <a:solidFill>
                  <a:schemeClr val="accent1"/>
                </a:solidFill>
              </a:rPr>
              <a:t>Citations &amp;Bibliography </a:t>
            </a:r>
            <a:endParaRPr lang="en-US" dirty="0">
              <a:solidFill>
                <a:schemeClr val="accent1"/>
              </a:solidFill>
            </a:endParaRPr>
          </a:p>
          <a:p>
            <a:pPr lvl="0" algn="r" rtl="1"/>
            <a:r>
              <a:rPr lang="ar-IQ" dirty="0"/>
              <a:t>مجموعة تسميات توضيحية </a:t>
            </a:r>
            <a:r>
              <a:rPr lang="en-US" b="1" dirty="0">
                <a:solidFill>
                  <a:schemeClr val="accent1"/>
                </a:solidFill>
              </a:rPr>
              <a:t>Captions</a:t>
            </a:r>
            <a:endParaRPr lang="en-US" dirty="0">
              <a:solidFill>
                <a:schemeClr val="accent1"/>
              </a:solidFill>
            </a:endParaRPr>
          </a:p>
          <a:p>
            <a:pPr lvl="0" algn="r" rtl="1"/>
            <a:r>
              <a:rPr lang="ar-IQ" dirty="0"/>
              <a:t>مجموعة فهرس </a:t>
            </a:r>
            <a:r>
              <a:rPr lang="en-US" b="1" dirty="0">
                <a:solidFill>
                  <a:schemeClr val="accent1"/>
                </a:solidFill>
              </a:rPr>
              <a:t>Index</a:t>
            </a:r>
            <a:endParaRPr lang="en-US" dirty="0">
              <a:solidFill>
                <a:schemeClr val="accent1"/>
              </a:solidFill>
            </a:endParaRPr>
          </a:p>
          <a:p>
            <a:pPr lvl="0" algn="r" rtl="1"/>
            <a:r>
              <a:rPr lang="ar-IQ" dirty="0"/>
              <a:t>مجموعة جدول المصادر </a:t>
            </a:r>
            <a:r>
              <a:rPr lang="en-US" b="1" dirty="0">
                <a:solidFill>
                  <a:schemeClr val="accent1"/>
                </a:solidFill>
              </a:rPr>
              <a:t>Table of Author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>
                <a:effectLst/>
              </a:rPr>
              <a:t>الفصل الثالث: مهام اضافية لمايكروسوفت وورد 2010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IQ" sz="2000" b="1" dirty="0">
                <a:solidFill>
                  <a:srgbClr val="FF0000"/>
                </a:solidFill>
              </a:rPr>
              <a:t>المجموعة الاولى : مجموعة جدول المحتويات </a:t>
            </a:r>
            <a:r>
              <a:rPr lang="ar-IQ" sz="2000" b="1" dirty="0"/>
              <a:t>:</a:t>
            </a:r>
            <a:r>
              <a:rPr lang="ar-IQ" sz="2000" dirty="0"/>
              <a:t> تعمل على اضافة جدول لإدراج محتويات كتاب (المواضيع الفرعية والرئيسية ) او مقالة .... كمثال محتويات كتاب أساسيات الحاسوب </a:t>
            </a:r>
            <a:r>
              <a:rPr lang="ar-IQ" sz="2000" dirty="0" smtClean="0"/>
              <a:t>.</a:t>
            </a:r>
          </a:p>
          <a:p>
            <a:pPr marL="0" indent="0" algn="just" rtl="1">
              <a:buNone/>
            </a:pPr>
            <a:endParaRPr lang="en-US" sz="2000" dirty="0"/>
          </a:p>
          <a:p>
            <a:pPr algn="just" rtl="1"/>
            <a:r>
              <a:rPr lang="ar-IQ" sz="2000" b="1" dirty="0">
                <a:solidFill>
                  <a:srgbClr val="FF0000"/>
                </a:solidFill>
              </a:rPr>
              <a:t>المجموعة الثانية : مجموعة الحواشي السفلية </a:t>
            </a:r>
            <a:r>
              <a:rPr lang="ar-IQ" sz="2000" b="1" dirty="0"/>
              <a:t>:</a:t>
            </a:r>
            <a:r>
              <a:rPr lang="ar-IQ" sz="2000" dirty="0"/>
              <a:t> تستخدم الحواشي السفلية من اجل تعليقات تفصيلية وادراج المصادر في نهاية الصفحة والتعليقات الختامية لاقتباسات المصادر</a:t>
            </a:r>
            <a:r>
              <a:rPr lang="ar-IQ" sz="2000" dirty="0" smtClean="0"/>
              <a:t>.</a:t>
            </a:r>
          </a:p>
          <a:p>
            <a:pPr marL="0" indent="0" algn="just" rtl="1">
              <a:buNone/>
            </a:pPr>
            <a:endParaRPr lang="en-US" sz="2000" dirty="0"/>
          </a:p>
          <a:p>
            <a:pPr algn="just" rtl="1"/>
            <a:r>
              <a:rPr lang="ar-IQ" sz="2000" b="1" dirty="0">
                <a:solidFill>
                  <a:srgbClr val="FF0000"/>
                </a:solidFill>
              </a:rPr>
              <a:t>المجموعة الثالثة : مجموعة المراجع والاقتباسات </a:t>
            </a:r>
            <a:r>
              <a:rPr lang="ar-IQ" sz="2000" b="1" dirty="0"/>
              <a:t>:</a:t>
            </a:r>
            <a:r>
              <a:rPr lang="ar-IQ" sz="2000" dirty="0"/>
              <a:t> عبارة عن قائمة من المصادر التي تم الرجوع اليها او الاقتباس منها خلال انشاء المستند او كتابة مقالة حيث يتم وضعها عادة في نهاية المستند.</a:t>
            </a:r>
            <a:endParaRPr lang="en-US" sz="2000" dirty="0"/>
          </a:p>
          <a:p>
            <a:pPr marL="0" indent="0" algn="r" rtl="1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31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>
                <a:effectLst/>
              </a:rPr>
              <a:t>الفصل الثالث: مهام اضافية لمايكروسوفت وورد 2010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1"/>
            <a:r>
              <a:rPr lang="ar-IQ" b="1" dirty="0">
                <a:solidFill>
                  <a:srgbClr val="FF0000"/>
                </a:solidFill>
              </a:rPr>
              <a:t>المجموعة الرابعة : مجموعة تسميات توضيحية </a:t>
            </a:r>
            <a:r>
              <a:rPr lang="ar-IQ" b="1" dirty="0"/>
              <a:t>:</a:t>
            </a:r>
            <a:r>
              <a:rPr lang="ar-IQ" dirty="0"/>
              <a:t> </a:t>
            </a:r>
            <a:r>
              <a:rPr lang="ar-IQ" dirty="0" smtClean="0"/>
              <a:t>هي </a:t>
            </a:r>
            <a:r>
              <a:rPr lang="ar-IQ" dirty="0"/>
              <a:t>عبارة عن تسمية مرقمة يمكن اضافتها الى رسم توضيحي او جدول او معادلة او كائن اخر ويمكن ايضا استخدام التسميات التوضيحية لإنشاء جدول يضم العناصر التي اضيفت تسميات توضيحية لها. </a:t>
            </a:r>
            <a:endParaRPr lang="ar-IQ" dirty="0" smtClean="0"/>
          </a:p>
          <a:p>
            <a:pPr marL="0" indent="0" algn="just" rtl="1">
              <a:buNone/>
            </a:pPr>
            <a:endParaRPr lang="en-US" dirty="0"/>
          </a:p>
          <a:p>
            <a:pPr algn="just" rtl="1"/>
            <a:r>
              <a:rPr lang="ar-IQ" b="1" dirty="0">
                <a:solidFill>
                  <a:srgbClr val="FF0000"/>
                </a:solidFill>
              </a:rPr>
              <a:t>المجموعة الخامسة : مجموعة فهرس </a:t>
            </a:r>
            <a:r>
              <a:rPr lang="ar-IQ" b="1" dirty="0"/>
              <a:t>: </a:t>
            </a:r>
            <a:r>
              <a:rPr lang="ar-IQ" dirty="0"/>
              <a:t>وتضم هذه المجموعة</a:t>
            </a:r>
            <a:r>
              <a:rPr lang="ar-IQ" b="1" dirty="0"/>
              <a:t> </a:t>
            </a:r>
            <a:r>
              <a:rPr lang="ar-IQ" dirty="0"/>
              <a:t>الامران ادراج فهرس وتحديث الفهرس ، يمكن ان تكون عملية تضمين الفهرس طويلة وصعبة عند كتابة الكتاب او التقرير لكن يعمل برنامج </a:t>
            </a:r>
            <a:r>
              <a:rPr lang="ar-IQ" dirty="0" err="1"/>
              <a:t>الوورد</a:t>
            </a:r>
            <a:r>
              <a:rPr lang="ar-IQ" dirty="0"/>
              <a:t> على جعل عملية انشــاء الفهرس اقــل صعوبة بعملية تتكون </a:t>
            </a:r>
            <a:r>
              <a:rPr lang="ar-IQ" b="1" dirty="0"/>
              <a:t>من فرعين هما :</a:t>
            </a:r>
            <a:r>
              <a:rPr lang="ar-IQ" dirty="0"/>
              <a:t> تمييز الادخالات وانشاء الفهرس</a:t>
            </a:r>
            <a:r>
              <a:rPr lang="ar-IQ" dirty="0" smtClean="0"/>
              <a:t>.</a:t>
            </a:r>
          </a:p>
          <a:p>
            <a:pPr marL="0" indent="0" algn="just" rtl="1">
              <a:buNone/>
            </a:pPr>
            <a:endParaRPr lang="en-US" dirty="0"/>
          </a:p>
          <a:p>
            <a:pPr algn="just" rtl="1"/>
            <a:r>
              <a:rPr lang="ar-IQ" b="1" dirty="0">
                <a:solidFill>
                  <a:srgbClr val="FF0000"/>
                </a:solidFill>
              </a:rPr>
              <a:t>المجموعة السادسة : مجموعة جدول المصادر </a:t>
            </a:r>
            <a:r>
              <a:rPr lang="ar-IQ" b="1" dirty="0"/>
              <a:t>: </a:t>
            </a:r>
            <a:r>
              <a:rPr lang="ar-IQ" dirty="0"/>
              <a:t>تضم المجموعة الامرين ادراج جدول المصادر ووضع علامة الاقتباس فعند انشاء جدول المصادر يبحث </a:t>
            </a:r>
            <a:r>
              <a:rPr lang="ar-IQ" dirty="0" err="1"/>
              <a:t>الوورد</a:t>
            </a:r>
            <a:r>
              <a:rPr lang="ar-IQ" dirty="0"/>
              <a:t> عن المصادر او المراجع التي تم اعتماد عليها في كتابة المقالة او الكتاب مع الاشارة الى رقم الصفحات وسنة النشر.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714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>
                <a:effectLst/>
              </a:rPr>
              <a:t>الفصل الثالث: مهام اضافية لمايكروسوفت وورد 2010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endParaRPr lang="en-US" dirty="0"/>
          </a:p>
          <a:p>
            <a:pPr algn="r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5" y="1197405"/>
            <a:ext cx="8820150" cy="1285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cxnSp>
        <p:nvCxnSpPr>
          <p:cNvPr id="5" name="Straight Arrow Connector 4"/>
          <p:cNvCxnSpPr/>
          <p:nvPr/>
        </p:nvCxnSpPr>
        <p:spPr>
          <a:xfrm>
            <a:off x="601670" y="2483280"/>
            <a:ext cx="0" cy="1157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43555" y="3640685"/>
            <a:ext cx="1374345" cy="7635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انشاء مغلفات وتسمية</a:t>
            </a:r>
            <a:endParaRPr lang="ar-IQ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81425" y="2483280"/>
            <a:ext cx="0" cy="1157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70605" y="3640682"/>
            <a:ext cx="1527050" cy="7635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/>
              <a:t>بدء دمج المراسلات </a:t>
            </a:r>
          </a:p>
        </p:txBody>
      </p:sp>
      <p:cxnSp>
        <p:nvCxnSpPr>
          <p:cNvPr id="11" name="Straight Arrow Connector 10"/>
          <p:cNvCxnSpPr>
            <a:stCxn id="2050" idx="2"/>
          </p:cNvCxnSpPr>
          <p:nvPr/>
        </p:nvCxnSpPr>
        <p:spPr>
          <a:xfrm>
            <a:off x="4553630" y="2483280"/>
            <a:ext cx="0" cy="1157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350360" y="3640685"/>
            <a:ext cx="1832460" cy="7635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/>
              <a:t>كتابة الحقول وادراجها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862575" y="2483280"/>
            <a:ext cx="0" cy="1157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488230" y="3640683"/>
            <a:ext cx="2137870" cy="7635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/>
              <a:t>معاينة النتائج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542330" y="2483280"/>
            <a:ext cx="0" cy="1157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778805" y="3640684"/>
            <a:ext cx="1184899" cy="7635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/>
              <a:t> انهاء </a:t>
            </a:r>
          </a:p>
        </p:txBody>
      </p:sp>
    </p:spTree>
    <p:extLst>
      <p:ext uri="{BB962C8B-B14F-4D97-AF65-F5344CB8AC3E}">
        <p14:creationId xmlns:p14="http://schemas.microsoft.com/office/powerpoint/2010/main" val="3558309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>
                <a:effectLst/>
              </a:rPr>
              <a:t>الفصل الثالث: مهام اضافية لمايكروسوفت وورد 2010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 rtl="1"/>
            <a:r>
              <a:rPr lang="ar-IQ" sz="2400" b="1" dirty="0">
                <a:solidFill>
                  <a:srgbClr val="FF0000"/>
                </a:solidFill>
              </a:rPr>
              <a:t>تبويب المراسلات </a:t>
            </a:r>
            <a:r>
              <a:rPr lang="en-US" sz="2400" b="1" dirty="0">
                <a:solidFill>
                  <a:srgbClr val="FF0000"/>
                </a:solidFill>
              </a:rPr>
              <a:t>Mailing</a:t>
            </a:r>
            <a:r>
              <a:rPr lang="ar-IQ" sz="2400" b="1" dirty="0"/>
              <a:t>: </a:t>
            </a:r>
            <a:r>
              <a:rPr lang="ar-IQ" sz="2400" dirty="0"/>
              <a:t>تضم تبويب المراسلات عدد من المهام اهمها دمج المراسلات (</a:t>
            </a:r>
            <a:r>
              <a:rPr lang="ar-IQ" sz="2400" b="1" dirty="0"/>
              <a:t>وهي اداة مفيدة تسمح بكتابة خطابات متعددة</a:t>
            </a:r>
            <a:r>
              <a:rPr lang="ar-IQ" sz="2400" dirty="0"/>
              <a:t>) وتصميم الاغلفة باستخدام قاعدة او جدول بيانات. اي تستخدم لإنشاء رسالة نموذجية يراد طباعتها او ارسالها عبر البريد الالكتروني.</a:t>
            </a:r>
            <a:endParaRPr lang="en-US" sz="2400" dirty="0"/>
          </a:p>
          <a:p>
            <a:pPr marL="0" indent="0" algn="just" rtl="1">
              <a:buNone/>
            </a:pPr>
            <a:endParaRPr lang="en-US" sz="2400" dirty="0"/>
          </a:p>
          <a:p>
            <a:pPr marL="0" indent="0" algn="just" rtl="1">
              <a:buNone/>
            </a:pPr>
            <a:r>
              <a:rPr lang="ar-IQ" sz="2400" dirty="0" smtClean="0"/>
              <a:t>     يضم </a:t>
            </a:r>
            <a:r>
              <a:rPr lang="ar-IQ" sz="2400" dirty="0"/>
              <a:t>تبويب المراسلات المجاميع الاتية:</a:t>
            </a:r>
            <a:endParaRPr lang="en-US" sz="2400" dirty="0"/>
          </a:p>
          <a:p>
            <a:pPr lvl="0" algn="just" rtl="1"/>
            <a:r>
              <a:rPr lang="ar-IQ" sz="2400" dirty="0"/>
              <a:t>مجموعة انشاء (مغلفات وتسميات) </a:t>
            </a:r>
            <a:r>
              <a:rPr lang="en-US" sz="2400" b="1" dirty="0">
                <a:solidFill>
                  <a:srgbClr val="0070C0"/>
                </a:solidFill>
              </a:rPr>
              <a:t>Create</a:t>
            </a:r>
            <a:endParaRPr lang="en-US" sz="2400" dirty="0">
              <a:solidFill>
                <a:srgbClr val="0070C0"/>
              </a:solidFill>
            </a:endParaRPr>
          </a:p>
          <a:p>
            <a:pPr lvl="0" algn="just" rtl="1"/>
            <a:r>
              <a:rPr lang="ar-IQ" sz="2400" dirty="0"/>
              <a:t>مجموعة بدء دمج المراسلات </a:t>
            </a:r>
            <a:r>
              <a:rPr lang="en-US" sz="2400" b="1" dirty="0">
                <a:solidFill>
                  <a:srgbClr val="0070C0"/>
                </a:solidFill>
              </a:rPr>
              <a:t>Start Mail Merge</a:t>
            </a:r>
            <a:endParaRPr lang="en-US" sz="2400" dirty="0">
              <a:solidFill>
                <a:srgbClr val="0070C0"/>
              </a:solidFill>
            </a:endParaRPr>
          </a:p>
          <a:p>
            <a:pPr lvl="0" algn="just" rtl="1"/>
            <a:r>
              <a:rPr lang="ar-IQ" sz="2400" dirty="0"/>
              <a:t>مجموعة كتابة الحقول وادراجها </a:t>
            </a:r>
            <a:r>
              <a:rPr lang="en-US" sz="2400" b="1" dirty="0">
                <a:solidFill>
                  <a:srgbClr val="0070C0"/>
                </a:solidFill>
              </a:rPr>
              <a:t>Write &amp; Insert Field</a:t>
            </a:r>
            <a:endParaRPr lang="en-US" sz="2400" dirty="0">
              <a:solidFill>
                <a:srgbClr val="0070C0"/>
              </a:solidFill>
            </a:endParaRPr>
          </a:p>
          <a:p>
            <a:pPr lvl="0" algn="just" rtl="1"/>
            <a:r>
              <a:rPr lang="ar-IQ" sz="2400" dirty="0"/>
              <a:t>مجموعة معاينة النتائج </a:t>
            </a:r>
            <a:r>
              <a:rPr lang="en-US" sz="2400" b="1" dirty="0">
                <a:solidFill>
                  <a:srgbClr val="0070C0"/>
                </a:solidFill>
              </a:rPr>
              <a:t>Preview Results</a:t>
            </a:r>
            <a:endParaRPr lang="en-US" sz="2400" dirty="0">
              <a:solidFill>
                <a:srgbClr val="0070C0"/>
              </a:solidFill>
            </a:endParaRPr>
          </a:p>
          <a:p>
            <a:pPr lvl="0" algn="just" rtl="1"/>
            <a:r>
              <a:rPr lang="ar-IQ" sz="2400" dirty="0"/>
              <a:t>مجموعة انهاء </a:t>
            </a:r>
            <a:r>
              <a:rPr lang="en-US" sz="2400" b="1" dirty="0">
                <a:solidFill>
                  <a:srgbClr val="0070C0"/>
                </a:solidFill>
              </a:rPr>
              <a:t>Finish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77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438</Words>
  <Application>Microsoft Office PowerPoint</Application>
  <PresentationFormat>On-screen Show (16:9)</PresentationFormat>
  <Paragraphs>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أساسيات الحاسوب وتطبيقاته المكتبية (الجزء الثاني) المرحلة الثانية </vt:lpstr>
      <vt:lpstr>الفصل الثالث: مهام اضافية لمايكروسوفت وورد 2010</vt:lpstr>
      <vt:lpstr>الفصل الثالث: مهام اضافية لمايكروسوفت وورد 2010</vt:lpstr>
      <vt:lpstr>الفصل الثالث: مهام اضافية لمايكروسوفت وورد 2010</vt:lpstr>
      <vt:lpstr>الفصل الثالث: مهام اضافية لمايكروسوفت وورد 2010</vt:lpstr>
      <vt:lpstr>الفصل الثالث: مهام اضافية لمايكروسوفت وورد 2010</vt:lpstr>
      <vt:lpstr>الفصل الثالث: مهام اضافية لمايكروسوفت وورد 2010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Maher</cp:lastModifiedBy>
  <cp:revision>148</cp:revision>
  <dcterms:created xsi:type="dcterms:W3CDTF">2013-08-21T19:17:07Z</dcterms:created>
  <dcterms:modified xsi:type="dcterms:W3CDTF">2020-04-07T02:51:39Z</dcterms:modified>
</cp:coreProperties>
</file>