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63" r:id="rId6"/>
    <p:sldId id="26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00217E"/>
    <a:srgbClr val="600000"/>
    <a:srgbClr val="FF8225"/>
    <a:srgbClr val="5DD5FF"/>
    <a:srgbClr val="FF0D97"/>
    <a:srgbClr val="0000CC"/>
    <a:srgbClr val="003635"/>
    <a:srgbClr val="9EFF29"/>
    <a:srgbClr val="C8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0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441" y="1637069"/>
            <a:ext cx="8015750" cy="152645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563" y="3395816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3" y="31282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467465"/>
            <a:ext cx="8244349" cy="328151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976" y="539273"/>
            <a:ext cx="6626227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17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136" y="1312606"/>
            <a:ext cx="6651523" cy="350862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301139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7026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1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4266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7026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1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4266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59" y="1570704"/>
            <a:ext cx="8037871" cy="1600199"/>
          </a:xfrm>
        </p:spPr>
        <p:txBody>
          <a:bodyPr>
            <a:normAutofit/>
          </a:bodyPr>
          <a:lstStyle/>
          <a:p>
            <a:r>
              <a:rPr lang="ar-IQ" dirty="0"/>
              <a:t>أساسيات الحاسوب وتطبيقاته المكتبية (الجزء الثاني)</a:t>
            </a:r>
            <a:br>
              <a:rPr lang="ar-IQ" dirty="0"/>
            </a:br>
            <a:r>
              <a:rPr lang="ar-IQ" dirty="0"/>
              <a:t>المرحلة الثانية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931" y="3369999"/>
            <a:ext cx="7986252" cy="730043"/>
          </a:xfrm>
        </p:spPr>
        <p:txBody>
          <a:bodyPr/>
          <a:lstStyle/>
          <a:p>
            <a:r>
              <a:rPr lang="ar-IQ" dirty="0" err="1" smtClean="0"/>
              <a:t>م.م</a:t>
            </a:r>
            <a:r>
              <a:rPr lang="ar-IQ" dirty="0" smtClean="0"/>
              <a:t>. بسمة سالم بازل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17"/>
    </mc:Choice>
    <mc:Fallback>
      <p:transition spd="slow" advTm="23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effectLst/>
              </a:rPr>
              <a:t>الفصل الثالث: مهام اضافية لمايكروسوفت وورد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3375" y="1450181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000" dirty="0"/>
              <a:t> </a:t>
            </a:r>
          </a:p>
          <a:p>
            <a:pPr algn="r" rtl="1"/>
            <a:r>
              <a:rPr lang="ar-IQ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50181"/>
            <a:ext cx="6715126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19250" y="2774156"/>
            <a:ext cx="1" cy="788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7250" y="3562350"/>
            <a:ext cx="104775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/>
              <a:t>تدقيق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05100" y="2774156"/>
            <a:ext cx="0" cy="883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28825" y="3657600"/>
            <a:ext cx="1085850" cy="7429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 اللغة</a:t>
            </a:r>
            <a:endParaRPr lang="ar-IQ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38575" y="2774156"/>
            <a:ext cx="0" cy="883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14700" y="3657600"/>
            <a:ext cx="900113" cy="7429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تعليقات</a:t>
            </a:r>
            <a:endParaRPr lang="ar-IQ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43500" y="2774156"/>
            <a:ext cx="9525" cy="950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81499" y="3724275"/>
            <a:ext cx="1057275" cy="6762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تعقب</a:t>
            </a:r>
            <a:endParaRPr lang="ar-IQ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191251" y="2774156"/>
            <a:ext cx="0" cy="950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86550" y="2774156"/>
            <a:ext cx="9525" cy="950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2600" y="3724274"/>
            <a:ext cx="866775" cy="6762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/>
              <a:t>تغييرات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2250" y="3724276"/>
            <a:ext cx="781050" cy="6762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/>
              <a:t>مقارنة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286625" y="2774156"/>
            <a:ext cx="542925" cy="950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429500" y="3724276"/>
            <a:ext cx="1333500" cy="676274"/>
          </a:xfrm>
          <a:prstGeom prst="rect">
            <a:avLst/>
          </a:prstGeom>
          <a:solidFill>
            <a:srgbClr val="FF25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/>
              <a:t>حماية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20"/>
    </mc:Choice>
    <mc:Fallback>
      <p:transition spd="slow" advTm="84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effectLst/>
              </a:rPr>
              <a:t>الفصل الثالث: مهام اضافية لمايكروسوفت وورد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3375" y="1450181"/>
            <a:ext cx="84296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ar-IQ" sz="2000" b="1" dirty="0">
                <a:solidFill>
                  <a:srgbClr val="FF0000"/>
                </a:solidFill>
              </a:rPr>
              <a:t>تبويب مراجعة </a:t>
            </a:r>
            <a:r>
              <a:rPr lang="en-US" sz="2000" b="1" dirty="0">
                <a:solidFill>
                  <a:srgbClr val="FF0000"/>
                </a:solidFill>
              </a:rPr>
              <a:t>:Review Tab </a:t>
            </a:r>
            <a:r>
              <a:rPr lang="ar-IQ" sz="2000" dirty="0"/>
              <a:t>تتضمن مجموعة عمليات تجري على المستند مثل التدقيق الاملائي  ، للكتابة ومتابعة التعديلات التي تجري عليه مع امكانية عمل حماية للتغيرات على المستند من قبل المستخدم.</a:t>
            </a:r>
            <a:endParaRPr lang="en-US" sz="2000" dirty="0"/>
          </a:p>
          <a:p>
            <a:pPr algn="r" rtl="1"/>
            <a:r>
              <a:rPr lang="en-US" sz="2000" dirty="0"/>
              <a:t> </a:t>
            </a:r>
          </a:p>
          <a:p>
            <a:pPr algn="r" rtl="1"/>
            <a:r>
              <a:rPr lang="ar-IQ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ar-IQ" sz="20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يضم تبويب  مراجعة المجاميع الاتية:</a:t>
            </a:r>
            <a:endParaRPr lang="en-US" sz="20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IQ" sz="2000" dirty="0"/>
              <a:t>مجموعة تدقيق </a:t>
            </a:r>
            <a:r>
              <a:rPr lang="en-US" sz="2000" b="1" dirty="0" smtClean="0">
                <a:solidFill>
                  <a:srgbClr val="FF0000"/>
                </a:solidFill>
              </a:rPr>
              <a:t>Proofing</a:t>
            </a:r>
            <a:r>
              <a:rPr lang="ar-IQ" sz="2000" b="1" dirty="0" smtClean="0">
                <a:solidFill>
                  <a:srgbClr val="FF0000"/>
                </a:solidFill>
              </a:rPr>
              <a:t>   </a:t>
            </a:r>
            <a:r>
              <a:rPr lang="ar-IQ" sz="2000" b="1" dirty="0" smtClean="0"/>
              <a:t>                         </a:t>
            </a:r>
            <a:r>
              <a:rPr lang="ar-IQ" sz="2000" dirty="0"/>
              <a:t>مجموعة تعقب </a:t>
            </a:r>
            <a:r>
              <a:rPr lang="en-US" sz="2000" b="1" dirty="0">
                <a:solidFill>
                  <a:srgbClr val="FF0000"/>
                </a:solidFill>
              </a:rPr>
              <a:t>Tracking</a:t>
            </a:r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IQ" sz="2000" dirty="0"/>
              <a:t>مجموعة تغييرات </a:t>
            </a:r>
            <a:r>
              <a:rPr lang="en-US" sz="2000" b="1" dirty="0">
                <a:solidFill>
                  <a:srgbClr val="FF0000"/>
                </a:solidFill>
              </a:rPr>
              <a:t>Changes</a:t>
            </a:r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IQ" sz="2000" dirty="0"/>
              <a:t>مجموعة مقارنة </a:t>
            </a:r>
            <a:r>
              <a:rPr lang="en-US" sz="2000" b="1" dirty="0">
                <a:solidFill>
                  <a:srgbClr val="FF0000"/>
                </a:solidFill>
              </a:rPr>
              <a:t>Compare</a:t>
            </a:r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IQ" sz="2000" dirty="0"/>
              <a:t>مجموعة حماية </a:t>
            </a:r>
            <a:r>
              <a:rPr lang="en-US" sz="2000" b="1" dirty="0" smtClean="0">
                <a:solidFill>
                  <a:srgbClr val="FF0000"/>
                </a:solidFill>
              </a:rPr>
              <a:t>Protect</a:t>
            </a:r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IQ" sz="2000" dirty="0"/>
              <a:t>مجموعة اللغة </a:t>
            </a:r>
            <a:r>
              <a:rPr lang="en-US" sz="2000" b="1" dirty="0">
                <a:solidFill>
                  <a:srgbClr val="FF0000"/>
                </a:solidFill>
              </a:rPr>
              <a:t>Language</a:t>
            </a:r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IQ" sz="2000" dirty="0"/>
              <a:t>مجموعة تعليقات </a:t>
            </a:r>
            <a:r>
              <a:rPr lang="en-US" sz="2000" b="1" dirty="0" smtClean="0">
                <a:solidFill>
                  <a:srgbClr val="FF0000"/>
                </a:solidFill>
              </a:rPr>
              <a:t>Comments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5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5"/>
    </mc:Choice>
    <mc:Fallback>
      <p:transition spd="slow" advTm="6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>
                <a:effectLst/>
              </a:rPr>
              <a:t>الفصل الثالث: مهام اضافية لمايكروسوفت وورد 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IQ" sz="2000" b="1" dirty="0">
                <a:solidFill>
                  <a:srgbClr val="FF0000"/>
                </a:solidFill>
              </a:rPr>
              <a:t>المجموعة الاولى : مجموعة تدقيق </a:t>
            </a:r>
            <a:r>
              <a:rPr lang="ar-IQ" sz="2000" b="1" dirty="0"/>
              <a:t>:</a:t>
            </a:r>
            <a:r>
              <a:rPr lang="ar-IQ" sz="2000" dirty="0"/>
              <a:t>تحتوي على عمليات التدقيق الاملائي والنحوي لمحتويات المستند</a:t>
            </a:r>
            <a:r>
              <a:rPr lang="ar-IQ" sz="2000" dirty="0" smtClean="0"/>
              <a:t>.</a:t>
            </a:r>
          </a:p>
          <a:p>
            <a:pPr marL="0" indent="0" algn="just" rtl="1">
              <a:buNone/>
            </a:pPr>
            <a:endParaRPr lang="en-US" sz="2000" dirty="0"/>
          </a:p>
          <a:p>
            <a:pPr algn="just" rtl="1"/>
            <a:r>
              <a:rPr lang="ar-IQ" sz="2000" b="1" dirty="0">
                <a:solidFill>
                  <a:srgbClr val="FF0000"/>
                </a:solidFill>
              </a:rPr>
              <a:t>المجموعة الثانية : مجموعة اللغة </a:t>
            </a:r>
            <a:r>
              <a:rPr lang="ar-IQ" sz="2000" b="1" dirty="0"/>
              <a:t>:</a:t>
            </a:r>
            <a:r>
              <a:rPr lang="ar-IQ" sz="2000" dirty="0"/>
              <a:t>يتم من خلال هذه المجموعة ترجمة النص بأكمله او جزء محدد منه من خلال ايعاز الترجمة كما تتيح هذه المجموعة امكانية اختيار اللغة من خلال ايعاز اللغة</a:t>
            </a:r>
            <a:r>
              <a:rPr lang="ar-IQ" sz="2000" dirty="0" smtClean="0"/>
              <a:t>.</a:t>
            </a:r>
          </a:p>
          <a:p>
            <a:pPr marL="0" indent="0" algn="just" rtl="1">
              <a:buNone/>
            </a:pPr>
            <a:endParaRPr lang="en-US" sz="2000" dirty="0"/>
          </a:p>
          <a:p>
            <a:pPr algn="just" rtl="1"/>
            <a:r>
              <a:rPr lang="ar-IQ" sz="2000" b="1" dirty="0">
                <a:solidFill>
                  <a:srgbClr val="FF0000"/>
                </a:solidFill>
              </a:rPr>
              <a:t>المجموعة الثالثة : مجموعة تعليقات </a:t>
            </a:r>
            <a:r>
              <a:rPr lang="ar-IQ" sz="2000" b="1" dirty="0"/>
              <a:t>:</a:t>
            </a:r>
            <a:r>
              <a:rPr lang="ar-IQ" sz="2000" dirty="0"/>
              <a:t>تستخدم لإدراج تعليق من قبل المستخدم او للقارئ للإشارة الى ملاحظة في مستند من خلال ايعاز </a:t>
            </a:r>
            <a:r>
              <a:rPr lang="ar-IQ" sz="2000" b="1" dirty="0">
                <a:solidFill>
                  <a:srgbClr val="FF0000"/>
                </a:solidFill>
              </a:rPr>
              <a:t>تعليق جديد</a:t>
            </a:r>
            <a:r>
              <a:rPr lang="ar-IQ" sz="2000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algn="l" rtl="1">
              <a:buNone/>
            </a:pP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2"/>
    </mc:Choice>
    <mc:Fallback>
      <p:transition spd="slow" advTm="2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effectLst/>
              </a:rPr>
              <a:t>الفصل الثالث: مهام اضافية لمايكروسوفت وورد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3375" y="1450181"/>
            <a:ext cx="8429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0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375" y="1466820"/>
            <a:ext cx="85058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000" b="1" dirty="0">
                <a:solidFill>
                  <a:srgbClr val="FF0000"/>
                </a:solidFill>
              </a:rPr>
              <a:t>المجموعة الرابعة : مجموعة تعقب </a:t>
            </a:r>
            <a:r>
              <a:rPr lang="ar-IQ" sz="2000" b="1" dirty="0"/>
              <a:t>:</a:t>
            </a:r>
            <a:r>
              <a:rPr lang="ar-IQ" sz="2000" dirty="0"/>
              <a:t>تستخدم في تعقب التغييرات التي تمت على المستند بما فيها تنسيق النصوص وادراج الكائنات والاشكال والحذف كما يمكن من خلال هذه المجموعة من تغيير شكل ولون اشارات التعقب. </a:t>
            </a:r>
          </a:p>
          <a:p>
            <a:pPr algn="r" rtl="1"/>
            <a:endParaRPr lang="en-US" sz="2000" dirty="0"/>
          </a:p>
          <a:p>
            <a:pPr algn="r" rtl="1"/>
            <a:r>
              <a:rPr lang="ar-IQ" sz="2000" b="1" dirty="0">
                <a:solidFill>
                  <a:srgbClr val="FF0000"/>
                </a:solidFill>
              </a:rPr>
              <a:t>المجموعة الخامسة : مجموعة تغييرات </a:t>
            </a:r>
            <a:r>
              <a:rPr lang="ar-IQ" sz="2000" b="1" dirty="0"/>
              <a:t>:</a:t>
            </a:r>
            <a:r>
              <a:rPr lang="ar-IQ" sz="2000" dirty="0"/>
              <a:t> تضم الاوامر قبول التغيير الحالي او الرفض والانتقال الى التغيير المقترح التالي كما ويمكن قبول او رفض تغييرات عديدة في وقت واحد من الايعاز</a:t>
            </a:r>
            <a:r>
              <a:rPr lang="ar-IQ" sz="2000" dirty="0" smtClean="0"/>
              <a:t>.</a:t>
            </a:r>
          </a:p>
          <a:p>
            <a:pPr algn="r" rtl="1"/>
            <a:endParaRPr lang="en-US" sz="2000" dirty="0"/>
          </a:p>
          <a:p>
            <a:pPr algn="r" rtl="1"/>
            <a:r>
              <a:rPr lang="ar-IQ" sz="2000" b="1" dirty="0">
                <a:solidFill>
                  <a:srgbClr val="FF0000"/>
                </a:solidFill>
              </a:rPr>
              <a:t>المجموعة السادسة : مجموعة مقارنة </a:t>
            </a:r>
            <a:r>
              <a:rPr lang="ar-IQ" sz="2000" b="1" dirty="0"/>
              <a:t>:</a:t>
            </a:r>
            <a:r>
              <a:rPr lang="ar-IQ" sz="2000" dirty="0"/>
              <a:t> يمكن من خلال ايعاز مقارنة من اجراء مقارنة بين ملفين يتم اختيارهما </a:t>
            </a:r>
            <a:r>
              <a:rPr lang="ar-IQ" sz="2000" dirty="0" smtClean="0"/>
              <a:t>.</a:t>
            </a:r>
          </a:p>
          <a:p>
            <a:pPr algn="r" rtl="1"/>
            <a:endParaRPr lang="ar-IQ" sz="2000" dirty="0"/>
          </a:p>
          <a:p>
            <a:pPr algn="r" rtl="1"/>
            <a:r>
              <a:rPr lang="ar-IQ" sz="2000" b="1" dirty="0">
                <a:solidFill>
                  <a:srgbClr val="FF0000"/>
                </a:solidFill>
              </a:rPr>
              <a:t>المجموعة السابعة: مجموعة حماية</a:t>
            </a:r>
            <a:r>
              <a:rPr lang="ar-IQ" sz="2000" b="1" dirty="0"/>
              <a:t>:</a:t>
            </a:r>
            <a:r>
              <a:rPr lang="ar-IQ" sz="2000" dirty="0"/>
              <a:t> يضع قيود على الطريقة التي يتم فيها الوصول للملف (مثل كلمة المرور) التعديل على المحتوى في المستند.</a:t>
            </a:r>
            <a:endParaRPr lang="en-US" sz="2000" dirty="0"/>
          </a:p>
          <a:p>
            <a:pPr algn="r" rtl="1"/>
            <a:endParaRPr lang="en-US" sz="20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76"/>
    </mc:Choice>
    <mc:Fallback>
      <p:transition spd="slow" advTm="38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13"/>
    </mc:Choice>
    <mc:Fallback>
      <p:transition spd="slow" advTm="22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On-screen Show (16:9)</PresentationFormat>
  <Paragraphs>38</Paragraphs>
  <Slides>6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أساسيات الحاسوب وتطبيقاته المكتبية (الجزء الثاني) المرحلة الثانية </vt:lpstr>
      <vt:lpstr>الفصل الثالث: مهام اضافية لمايكروسوفت وورد 2010</vt:lpstr>
      <vt:lpstr>الفصل الثالث: مهام اضافية لمايكروسوفت وورد 2010</vt:lpstr>
      <vt:lpstr>الفصل الثالث: مهام اضافية لمايكروسوفت وورد 2010</vt:lpstr>
      <vt:lpstr>الفصل الثالث: مهام اضافية لمايكروسوفت وورد 2010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2020-04-07T03:35:14Z</dcterms:modified>
</cp:coreProperties>
</file>