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9"/>
            <a:ext cx="7416824" cy="864095"/>
          </a:xfrm>
        </p:spPr>
        <p:txBody>
          <a:bodyPr/>
          <a:lstStyle/>
          <a:p>
            <a:r>
              <a:rPr lang="ar-IQ" sz="2000" dirty="0" smtClean="0"/>
              <a:t>الازدواج</a:t>
            </a:r>
            <a:r>
              <a:rPr lang="ar-IQ" dirty="0" smtClean="0"/>
              <a:t> </a:t>
            </a:r>
            <a:r>
              <a:rPr lang="ar-IQ" sz="2000" dirty="0" smtClean="0"/>
              <a:t>الضريبي</a:t>
            </a:r>
            <a:endParaRPr lang="ar-IQ" sz="2000" dirty="0"/>
          </a:p>
        </p:txBody>
      </p:sp>
      <p:sp>
        <p:nvSpPr>
          <p:cNvPr id="3" name="عنوان فرعي 2"/>
          <p:cNvSpPr>
            <a:spLocks noGrp="1"/>
          </p:cNvSpPr>
          <p:nvPr>
            <p:ph type="subTitle" idx="1"/>
          </p:nvPr>
        </p:nvSpPr>
        <p:spPr>
          <a:xfrm>
            <a:off x="323528" y="1268760"/>
            <a:ext cx="7920880" cy="3600400"/>
          </a:xfrm>
        </p:spPr>
        <p:txBody>
          <a:bodyPr>
            <a:normAutofit fontScale="25000" lnSpcReduction="20000"/>
          </a:bodyPr>
          <a:lstStyle/>
          <a:p>
            <a:pPr algn="r"/>
            <a:r>
              <a:rPr lang="ar-IQ" sz="9600" b="1" dirty="0"/>
              <a:t>لازدواج الضريبي: يقصد به فرض الضريبة نفسها أكثر من مرة على الشخص نفسه والمال نفسه، والمدة نفسها</a:t>
            </a:r>
            <a:r>
              <a:rPr lang="ar-IQ" sz="9600" b="1" dirty="0" smtClean="0"/>
              <a:t>.</a:t>
            </a:r>
            <a:endParaRPr lang="ar-IQ" sz="9600" b="1" dirty="0"/>
          </a:p>
          <a:p>
            <a:pPr algn="r"/>
            <a:r>
              <a:rPr lang="ar-IQ" sz="9600" b="1" dirty="0"/>
              <a:t>أولا: شروط الازدواج الضريبي</a:t>
            </a:r>
            <a:r>
              <a:rPr lang="ar-IQ" sz="9600" b="1" dirty="0" smtClean="0"/>
              <a:t>:   </a:t>
            </a:r>
            <a:endParaRPr lang="ar-IQ" sz="9600" b="1" dirty="0"/>
          </a:p>
          <a:p>
            <a:pPr algn="r"/>
            <a:r>
              <a:rPr lang="ar-IQ" sz="9600" b="1" dirty="0"/>
              <a:t>1- وحدة الضريبة: يشترط لوجود ازدواج ضريبي أن تفرض ضريبتان من نوع واحد، كالضريبة على الدخل الإجمالي على الأرباح التجارية والصناعية.</a:t>
            </a:r>
          </a:p>
          <a:p>
            <a:pPr algn="r"/>
            <a:endParaRPr lang="ar-IQ" sz="9600" b="1" dirty="0"/>
          </a:p>
          <a:p>
            <a:pPr algn="r"/>
            <a:r>
              <a:rPr lang="ar-IQ" sz="9600" b="1" dirty="0"/>
              <a:t>2- وحدة الممول: ويعني أن يكون الشخص الذي فرضت عليه الضريبتان هو الشخص نفسه</a:t>
            </a:r>
            <a:r>
              <a:rPr lang="ar-IQ" sz="9600" b="1" dirty="0" smtClean="0"/>
              <a:t>.</a:t>
            </a:r>
            <a:endParaRPr lang="ar-IQ" sz="9600" b="1" dirty="0"/>
          </a:p>
          <a:p>
            <a:pPr algn="r"/>
            <a:r>
              <a:rPr lang="ar-IQ" sz="9600" b="1" dirty="0"/>
              <a:t>3- وحدة المادة الخاضعة للضريبة: يشترط أن يكون وعاء الضريبة في مرات فرضها واحدا، كأن </a:t>
            </a:r>
            <a:r>
              <a:rPr lang="ar-IQ" sz="9600" b="1" dirty="0" smtClean="0"/>
              <a:t>تفرض الجزائر </a:t>
            </a:r>
            <a:r>
              <a:rPr lang="ar-IQ" sz="9600" b="1" dirty="0"/>
              <a:t>ضريبة على دخل الأسهم والسندات الأجنبية التي يملكها الأجانب </a:t>
            </a:r>
            <a:r>
              <a:rPr lang="ar-IQ" sz="9600" b="1" dirty="0" smtClean="0"/>
              <a:t>الفرنسيون </a:t>
            </a:r>
            <a:r>
              <a:rPr lang="ar-IQ" sz="9600" b="1" dirty="0"/>
              <a:t>المستوطنون في الجزائر، وتفرض فرنسا ضريبة على الدخل </a:t>
            </a:r>
            <a:r>
              <a:rPr lang="ar-IQ" sz="8000" b="1" dirty="0" smtClean="0"/>
              <a:t>نفسه.</a:t>
            </a:r>
          </a:p>
          <a:p>
            <a:pPr algn="r"/>
            <a:r>
              <a:rPr lang="ar-IQ" sz="8000" b="1" dirty="0"/>
              <a:t>4</a:t>
            </a:r>
            <a:r>
              <a:rPr lang="ar-IQ" sz="8000" b="1" dirty="0" smtClean="0"/>
              <a:t>- </a:t>
            </a:r>
            <a:r>
              <a:rPr lang="ar-IQ" sz="8000" b="1" dirty="0"/>
              <a:t>وحدة المدة: وهو أن تفرض الضريبتان المدة نفسها، أي في عام 2013فإذا اختلفت السنة لم نكن أمام ازدواج ضريبي</a:t>
            </a:r>
          </a:p>
          <a:p>
            <a:pPr algn="r"/>
            <a:r>
              <a:rPr lang="en-US" sz="8000" b="1" dirty="0" smtClean="0"/>
              <a:t> </a:t>
            </a:r>
          </a:p>
          <a:p>
            <a:pPr algn="r"/>
            <a:endParaRPr lang="ar-IQ" sz="8000" b="1" dirty="0"/>
          </a:p>
        </p:txBody>
      </p:sp>
    </p:spTree>
    <p:extLst>
      <p:ext uri="{BB962C8B-B14F-4D97-AF65-F5344CB8AC3E}">
        <p14:creationId xmlns:p14="http://schemas.microsoft.com/office/powerpoint/2010/main" val="261758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075240" cy="922114"/>
          </a:xfrm>
        </p:spPr>
        <p:txBody>
          <a:bodyPr>
            <a:normAutofit/>
          </a:bodyPr>
          <a:lstStyle/>
          <a:p>
            <a:r>
              <a:rPr lang="ar-IQ" sz="2400" dirty="0" smtClean="0"/>
              <a:t>انواع الازدواج الضريبي</a:t>
            </a:r>
            <a:endParaRPr lang="ar-IQ" sz="2400" dirty="0"/>
          </a:p>
        </p:txBody>
      </p:sp>
      <p:sp>
        <p:nvSpPr>
          <p:cNvPr id="3" name="عنصر نائب للمحتوى 2"/>
          <p:cNvSpPr>
            <a:spLocks noGrp="1"/>
          </p:cNvSpPr>
          <p:nvPr>
            <p:ph idx="1"/>
          </p:nvPr>
        </p:nvSpPr>
        <p:spPr/>
        <p:txBody>
          <a:bodyPr>
            <a:normAutofit fontScale="77500" lnSpcReduction="20000"/>
          </a:bodyPr>
          <a:lstStyle/>
          <a:p>
            <a:r>
              <a:rPr lang="ar-IQ" dirty="0"/>
              <a:t>انيا: أنواع الازدواج الضريبي: قد يكون الازدواج الضريبي داخليا أو دوليا. وقد يكون مقصودا أو غير مقصود.</a:t>
            </a:r>
          </a:p>
          <a:p>
            <a:endParaRPr lang="ar-IQ" dirty="0"/>
          </a:p>
          <a:p>
            <a:r>
              <a:rPr lang="ar-IQ" dirty="0"/>
              <a:t>1- الازدواج الداخلي والازدواج الدولي: يكون الازدواج داخليا إذا تم فرض الضرائب التي يتحقق بها الازدواج من الدولة الواحدة، أيا كان شكل هذه الدولة. وتطبق كل من السلطات المالية التابعة لها قانون الضريبة على الشخص نفسه والوعاء نفسه والمدة نفسها.</a:t>
            </a:r>
          </a:p>
          <a:p>
            <a:endParaRPr lang="ar-IQ" dirty="0"/>
          </a:p>
          <a:p>
            <a:r>
              <a:rPr lang="ar-IQ" dirty="0"/>
              <a:t>أما الازدواج الدولي فيتحقق عندما تقوم دولتان أو أكثر بفرض الضريبة نفسها، أو ضرائب متشابهة على نفس الوعاء ونفس الشخص، ومثال ذلك في حالة ضريبة التركات إذا ما كان المورِّث تابعا لدولة ما والورثة تابعين لدولة أخرى، والتركة قائمة في دولة ثالثة، وتقوم هذه الدول الثلاث بفرض ضريبة التركات على التركة كلها أو على حصة كل وارث منها</a:t>
            </a:r>
          </a:p>
        </p:txBody>
      </p:sp>
    </p:spTree>
    <p:extLst>
      <p:ext uri="{BB962C8B-B14F-4D97-AF65-F5344CB8AC3E}">
        <p14:creationId xmlns:p14="http://schemas.microsoft.com/office/powerpoint/2010/main" val="302749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fontScale="90000"/>
          </a:bodyPr>
          <a:lstStyle/>
          <a:p>
            <a:r>
              <a:rPr lang="ar-IQ" dirty="0"/>
              <a:t/>
            </a:r>
            <a:br>
              <a:rPr lang="ar-IQ" dirty="0"/>
            </a:br>
            <a:r>
              <a:rPr lang="ar-IQ" dirty="0"/>
              <a:t/>
            </a:r>
            <a:br>
              <a:rPr lang="ar-IQ" dirty="0"/>
            </a:br>
            <a:r>
              <a:rPr lang="ar-IQ" dirty="0"/>
              <a:t>2- الازدواج المقصود والازدواج غير المقصود</a:t>
            </a:r>
          </a:p>
        </p:txBody>
      </p:sp>
      <p:sp>
        <p:nvSpPr>
          <p:cNvPr id="3" name="عنصر نائب للمحتوى 2"/>
          <p:cNvSpPr>
            <a:spLocks noGrp="1"/>
          </p:cNvSpPr>
          <p:nvPr>
            <p:ph idx="1"/>
          </p:nvPr>
        </p:nvSpPr>
        <p:spPr/>
        <p:txBody>
          <a:bodyPr>
            <a:normAutofit fontScale="55000" lnSpcReduction="20000"/>
          </a:bodyPr>
          <a:lstStyle/>
          <a:p>
            <a:pPr marL="0" indent="0">
              <a:buNone/>
            </a:pPr>
            <a:endParaRPr lang="ar-IQ" dirty="0"/>
          </a:p>
          <a:p>
            <a:endParaRPr lang="ar-IQ" dirty="0"/>
          </a:p>
          <a:p>
            <a:r>
              <a:rPr lang="ar-IQ" dirty="0"/>
              <a:t>2- </a:t>
            </a:r>
            <a:r>
              <a:rPr lang="ar-IQ" sz="4500" b="1" dirty="0"/>
              <a:t>الازدواج المقصود والازدواج غير المقصود</a:t>
            </a:r>
            <a:r>
              <a:rPr lang="ar-IQ" dirty="0"/>
              <a:t>: </a:t>
            </a:r>
            <a:r>
              <a:rPr lang="ar-IQ" sz="3600" dirty="0"/>
              <a:t>الازدواج المقصود هو الذي يعمد المشرع إلى إحداثه رغبة في تحقيق أهداف معينة لتحقيق أهداف تتركز في زيادة الحصيلة الضريبية.</a:t>
            </a:r>
          </a:p>
          <a:p>
            <a:endParaRPr lang="ar-IQ" sz="3600" dirty="0"/>
          </a:p>
          <a:p>
            <a:r>
              <a:rPr lang="ar-IQ" sz="3600" dirty="0"/>
              <a:t>فقد يكون الازدواج الداخلي </a:t>
            </a:r>
            <a:r>
              <a:rPr lang="ar-IQ" sz="3600" dirty="0" smtClean="0"/>
              <a:t>مقصودا  </a:t>
            </a:r>
            <a:r>
              <a:rPr lang="ar-IQ" sz="3600" dirty="0"/>
              <a:t>من طرف المشرع الغرض منه زيادة الحصيلة الضريبية لتغطية عجز مالي، أو رغبة الدولة في عدم مواجهة الجمهور بسعر الضريبة المرتفع.</a:t>
            </a:r>
          </a:p>
          <a:p>
            <a:endParaRPr lang="ar-IQ" sz="3600" dirty="0"/>
          </a:p>
          <a:p>
            <a:r>
              <a:rPr lang="ar-IQ" sz="3600" dirty="0"/>
              <a:t>أما الازدواج غير المقصود فهو الذي يحدث دون أن تتجه نية المشرع إلى إحداثه. كأن يكون سببه اختلاف الأسس التي تقوم عليها النظم الضريبية </a:t>
            </a:r>
            <a:r>
              <a:rPr lang="ar-IQ" sz="3600" dirty="0" err="1" smtClean="0"/>
              <a:t>المختلفةاو</a:t>
            </a:r>
            <a:r>
              <a:rPr lang="ar-IQ" sz="3600" dirty="0" smtClean="0"/>
              <a:t> اخطاء في الصياغة التشريعية للضرائب</a:t>
            </a:r>
            <a:endParaRPr lang="ar-IQ" sz="3600" dirty="0"/>
          </a:p>
          <a:p>
            <a:endParaRPr lang="ar-IQ" sz="3600" dirty="0"/>
          </a:p>
          <a:p>
            <a:r>
              <a:rPr lang="ar-IQ" sz="3600" dirty="0"/>
              <a:t>ويكون الازدواج الدولي مقصودا وذلك لتحقيق أغراض اقتصادية معينة، كما لو فرضت دولة على إيراد القيم المنقولة التي يملكها مواطنو الدولة في الخارج في الوقت الذي تفرض فيه</a:t>
            </a:r>
            <a:r>
              <a:rPr lang="ar-IQ" dirty="0"/>
              <a:t> </a:t>
            </a:r>
            <a:r>
              <a:rPr lang="ar-IQ" sz="3600" dirty="0"/>
              <a:t>الدولة مصدرة هذه القيم الضريبة نفسها.</a:t>
            </a:r>
          </a:p>
          <a:p>
            <a:endParaRPr lang="ar-IQ" dirty="0"/>
          </a:p>
        </p:txBody>
      </p:sp>
    </p:spTree>
    <p:extLst>
      <p:ext uri="{BB962C8B-B14F-4D97-AF65-F5344CB8AC3E}">
        <p14:creationId xmlns:p14="http://schemas.microsoft.com/office/powerpoint/2010/main" val="262908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dirty="0" smtClean="0"/>
              <a:t>وسائل منع الازدواج الضريبي</a:t>
            </a:r>
            <a:endParaRPr lang="ar-IQ" sz="2400" dirty="0"/>
          </a:p>
        </p:txBody>
      </p:sp>
      <p:sp>
        <p:nvSpPr>
          <p:cNvPr id="3" name="عنصر نائب للمحتوى 2"/>
          <p:cNvSpPr>
            <a:spLocks noGrp="1"/>
          </p:cNvSpPr>
          <p:nvPr>
            <p:ph idx="1"/>
          </p:nvPr>
        </p:nvSpPr>
        <p:spPr/>
        <p:txBody>
          <a:bodyPr>
            <a:noAutofit/>
          </a:bodyPr>
          <a:lstStyle/>
          <a:p>
            <a:pPr marL="0" indent="0">
              <a:buNone/>
            </a:pPr>
            <a:endParaRPr lang="ar-IQ" sz="1800" b="1" dirty="0"/>
          </a:p>
          <a:p>
            <a:r>
              <a:rPr lang="ar-IQ" sz="1800" b="1" dirty="0"/>
              <a:t>أ-منع الازدواج الداخلي: يكون منع الازدواج الداخلي عن طريق التنسيق بين القواعد التي تتبعها السلطات المالية في فرض الضرائب. كما أنه ينبغي على المشرع في الدولة أن يلجأ إلى وضع قواعد خاصة تمنع تعدد القوانين التي تنظم الضرائب. كذلك فإنه يمكن للدولة أن تحدد الاختصاصات المختلفة لكلا من الحكومة المركزية والسلطات المحلية في فرض الضرائب.</a:t>
            </a:r>
          </a:p>
          <a:p>
            <a:endParaRPr lang="ar-IQ" sz="1800" b="1" dirty="0"/>
          </a:p>
          <a:p>
            <a:r>
              <a:rPr lang="ar-IQ" sz="1800" b="1" dirty="0"/>
              <a:t>ب-منع الازدواج الدولي: بالنسبة للازدواج الدولي فإنه يمثل صعوبات تختلف عن الازدواج الداخلي وذلك نظرا لعدم وجود سلطات عليا في المجتمع الدولي تستطيع أن تنسق بين الدول المختلفة. ويمكن تحديد وسيلتين لمكافحته تتم إما بواسطة التشريعات الوطنية أو الاتفاقيات الدولية كما يلي:</a:t>
            </a:r>
          </a:p>
          <a:p>
            <a:endParaRPr lang="ar-IQ" sz="1800" b="1" dirty="0"/>
          </a:p>
          <a:p>
            <a:r>
              <a:rPr lang="ar-IQ" sz="1800" b="1" dirty="0"/>
              <a:t>1- عقد معاهدات بين الدول: ينص في هذه المعاهدات على الأسس الواجبة الاتباع لمنع الازدواج الضريبي، كالتنصيص مثلا على أن الضرائب على إيرادات القيم المنقولة تفرضها الدولة التي يوجد بها مالك هذه الأموال.</a:t>
            </a:r>
          </a:p>
          <a:p>
            <a:endParaRPr lang="ar-IQ" sz="1800" b="1" dirty="0"/>
          </a:p>
          <a:p>
            <a:r>
              <a:rPr lang="ar-IQ" sz="1800" b="1" dirty="0"/>
              <a:t>2- يمكن أن تقوم كل دولة من تلقاء نفسها، بتنظيم التشريع الضريبي لها على نحو يمنع الازدواج الضريبي الدولي، وذلك بقصر فرض الضرائب على وجوه النشاط الاقتصادي الذي </a:t>
            </a:r>
            <a:r>
              <a:rPr lang="ar-IQ" sz="1800" b="1" dirty="0" smtClean="0"/>
              <a:t>يتم داخل دولتها</a:t>
            </a:r>
            <a:endParaRPr lang="ar-IQ" sz="1800" b="1" dirty="0"/>
          </a:p>
        </p:txBody>
      </p:sp>
    </p:spTree>
    <p:extLst>
      <p:ext uri="{BB962C8B-B14F-4D97-AF65-F5344CB8AC3E}">
        <p14:creationId xmlns:p14="http://schemas.microsoft.com/office/powerpoint/2010/main" val="65382183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4990</TotalTime>
  <Words>561</Words>
  <Application>Microsoft Office PowerPoint</Application>
  <PresentationFormat>عرض على الشاشة (3:4)‏</PresentationFormat>
  <Paragraphs>34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الازدواج الضريبي</vt:lpstr>
      <vt:lpstr>انواع الازدواج الضريبي</vt:lpstr>
      <vt:lpstr>  2- الازدواج المقصود والازدواج غير المقصود</vt:lpstr>
      <vt:lpstr>وسائل منع الازدواج الضريبي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الازدواج الضريبي</dc:title>
  <dc:creator>a</dc:creator>
  <cp:lastModifiedBy>a</cp:lastModifiedBy>
  <cp:revision>5</cp:revision>
  <dcterms:created xsi:type="dcterms:W3CDTF">2020-04-02T21:54:58Z</dcterms:created>
  <dcterms:modified xsi:type="dcterms:W3CDTF">2020-04-13T10:03:45Z</dcterms:modified>
</cp:coreProperties>
</file>