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9" r:id="rId3"/>
    <p:sldId id="257" r:id="rId4"/>
    <p:sldId id="258" r:id="rId5"/>
  </p:sldIdLst>
  <p:sldSz cx="9144000" cy="6858000" type="screen4x3"/>
  <p:notesSz cx="6858000" cy="9144000"/>
  <p:defaultTextStyle>
    <a:defPPr>
      <a:defRPr lang="ar-L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9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A2B6AAB-9968-4BB5-809E-18CBE5765E67}" type="datetimeFigureOut">
              <a:rPr lang="ar-LY" smtClean="0"/>
              <a:pPr/>
              <a:t>09/08/1441</a:t>
            </a:fld>
            <a:endParaRPr lang="ar-LY"/>
          </a:p>
        </p:txBody>
      </p:sp>
      <p:sp>
        <p:nvSpPr>
          <p:cNvPr id="19" name="Footer Placeholder 18"/>
          <p:cNvSpPr>
            <a:spLocks noGrp="1"/>
          </p:cNvSpPr>
          <p:nvPr>
            <p:ph type="ftr" sz="quarter" idx="11"/>
          </p:nvPr>
        </p:nvSpPr>
        <p:spPr/>
        <p:txBody>
          <a:bodyPr/>
          <a:lstStyle/>
          <a:p>
            <a:endParaRPr lang="ar-LY"/>
          </a:p>
        </p:txBody>
      </p:sp>
      <p:sp>
        <p:nvSpPr>
          <p:cNvPr id="27" name="Slide Number Placeholder 26"/>
          <p:cNvSpPr>
            <a:spLocks noGrp="1"/>
          </p:cNvSpPr>
          <p:nvPr>
            <p:ph type="sldNum" sz="quarter" idx="12"/>
          </p:nvPr>
        </p:nvSpPr>
        <p:spPr/>
        <p:txBody>
          <a:bodyPr/>
          <a:lstStyle/>
          <a:p>
            <a:fld id="{9BD5EA54-2AC0-4E80-94F4-898C4071AF98}" type="slidenum">
              <a:rPr lang="ar-LY" smtClean="0"/>
              <a:pPr/>
              <a:t>‹#›</a:t>
            </a:fld>
            <a:endParaRPr lang="ar-LY"/>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2B6AAB-9968-4BB5-809E-18CBE5765E67}" type="datetimeFigureOut">
              <a:rPr lang="ar-LY" smtClean="0"/>
              <a:pPr/>
              <a:t>09/08/1441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2B6AAB-9968-4BB5-809E-18CBE5765E67}" type="datetimeFigureOut">
              <a:rPr lang="ar-LY" smtClean="0"/>
              <a:pPr/>
              <a:t>09/08/1441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2B6AAB-9968-4BB5-809E-18CBE5765E67}" type="datetimeFigureOut">
              <a:rPr lang="ar-LY" smtClean="0"/>
              <a:pPr/>
              <a:t>09/08/1441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A2B6AAB-9968-4BB5-809E-18CBE5765E67}" type="datetimeFigureOut">
              <a:rPr lang="ar-LY" smtClean="0"/>
              <a:pPr/>
              <a:t>09/08/1441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9BD5EA54-2AC0-4E80-94F4-898C4071AF98}" type="slidenum">
              <a:rPr lang="ar-LY" smtClean="0"/>
              <a:pPr/>
              <a:t>‹#›</a:t>
            </a:fld>
            <a:endParaRPr lang="ar-LY"/>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2B6AAB-9968-4BB5-809E-18CBE5765E67}" type="datetimeFigureOut">
              <a:rPr lang="ar-LY" smtClean="0"/>
              <a:pPr/>
              <a:t>09/08/1441</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A2B6AAB-9968-4BB5-809E-18CBE5765E67}" type="datetimeFigureOut">
              <a:rPr lang="ar-LY" smtClean="0"/>
              <a:pPr/>
              <a:t>09/08/1441</a:t>
            </a:fld>
            <a:endParaRPr lang="ar-LY"/>
          </a:p>
        </p:txBody>
      </p:sp>
      <p:sp>
        <p:nvSpPr>
          <p:cNvPr id="8" name="Footer Placeholder 7"/>
          <p:cNvSpPr>
            <a:spLocks noGrp="1"/>
          </p:cNvSpPr>
          <p:nvPr>
            <p:ph type="ftr" sz="quarter" idx="11"/>
          </p:nvPr>
        </p:nvSpPr>
        <p:spPr/>
        <p:txBody>
          <a:bodyPr/>
          <a:lstStyle/>
          <a:p>
            <a:endParaRPr lang="ar-LY"/>
          </a:p>
        </p:txBody>
      </p:sp>
      <p:sp>
        <p:nvSpPr>
          <p:cNvPr id="9" name="Slide Number Placeholder 8"/>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2B6AAB-9968-4BB5-809E-18CBE5765E67}" type="datetimeFigureOut">
              <a:rPr lang="ar-LY" smtClean="0"/>
              <a:pPr/>
              <a:t>09/08/1441</a:t>
            </a:fld>
            <a:endParaRPr lang="ar-LY"/>
          </a:p>
        </p:txBody>
      </p:sp>
      <p:sp>
        <p:nvSpPr>
          <p:cNvPr id="4" name="Footer Placeholder 3"/>
          <p:cNvSpPr>
            <a:spLocks noGrp="1"/>
          </p:cNvSpPr>
          <p:nvPr>
            <p:ph type="ftr" sz="quarter" idx="11"/>
          </p:nvPr>
        </p:nvSpPr>
        <p:spPr/>
        <p:txBody>
          <a:bodyPr/>
          <a:lstStyle/>
          <a:p>
            <a:endParaRPr lang="ar-LY"/>
          </a:p>
        </p:txBody>
      </p:sp>
      <p:sp>
        <p:nvSpPr>
          <p:cNvPr id="5" name="Slide Number Placeholder 4"/>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B6AAB-9968-4BB5-809E-18CBE5765E67}" type="datetimeFigureOut">
              <a:rPr lang="ar-LY" smtClean="0"/>
              <a:pPr/>
              <a:t>09/08/1441</a:t>
            </a:fld>
            <a:endParaRPr lang="ar-LY"/>
          </a:p>
        </p:txBody>
      </p:sp>
      <p:sp>
        <p:nvSpPr>
          <p:cNvPr id="3" name="Footer Placeholder 2"/>
          <p:cNvSpPr>
            <a:spLocks noGrp="1"/>
          </p:cNvSpPr>
          <p:nvPr>
            <p:ph type="ftr" sz="quarter" idx="11"/>
          </p:nvPr>
        </p:nvSpPr>
        <p:spPr/>
        <p:txBody>
          <a:bodyPr/>
          <a:lstStyle/>
          <a:p>
            <a:endParaRPr lang="ar-LY"/>
          </a:p>
        </p:txBody>
      </p:sp>
      <p:sp>
        <p:nvSpPr>
          <p:cNvPr id="4" name="Slide Number Placeholder 3"/>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2B6AAB-9968-4BB5-809E-18CBE5765E67}" type="datetimeFigureOut">
              <a:rPr lang="ar-LY" smtClean="0"/>
              <a:pPr/>
              <a:t>09/08/1441</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A2B6AAB-9968-4BB5-809E-18CBE5765E67}" type="datetimeFigureOut">
              <a:rPr lang="ar-LY" smtClean="0"/>
              <a:pPr/>
              <a:t>09/08/1441</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a:xfrm>
            <a:off x="8077200" y="6356350"/>
            <a:ext cx="609600" cy="365125"/>
          </a:xfrm>
        </p:spPr>
        <p:txBody>
          <a:bodyPr/>
          <a:lstStyle/>
          <a:p>
            <a:fld id="{9BD5EA54-2AC0-4E80-94F4-898C4071AF98}" type="slidenum">
              <a:rPr lang="ar-LY" smtClean="0"/>
              <a:pPr/>
              <a:t>‹#›</a:t>
            </a:fld>
            <a:endParaRPr lang="ar-LY"/>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2B6AAB-9968-4BB5-809E-18CBE5765E67}" type="datetimeFigureOut">
              <a:rPr lang="ar-LY" smtClean="0"/>
              <a:pPr/>
              <a:t>09/08/1441</a:t>
            </a:fld>
            <a:endParaRPr lang="ar-LY"/>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LY"/>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D5EA54-2AC0-4E80-94F4-898C4071AF98}" type="slidenum">
              <a:rPr lang="ar-LY" smtClean="0"/>
              <a:pPr/>
              <a:t>‹#›</a:t>
            </a:fld>
            <a:endParaRPr lang="ar-LY"/>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Hassin\Desktop\&#1575;&#1604;&#1578;&#1586;&#1575;&#1605;%20&#1575;&#1604;&#1605;&#1602;&#1575;&#1608;&#1604;%20&#1576;&#1575;&#1606;&#1580;&#1575;&#1586;%20&#1575;&#1604;&#1593;&#1605;&#1604;%20.wmv" TargetMode="Externa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1447800" y="4267200"/>
            <a:ext cx="304800" cy="304800"/>
          </a:xfrm>
          <a:prstGeom prst="rect">
            <a:avLst/>
          </a:prstGeom>
        </p:spPr>
      </p:pic>
      <p:pic>
        <p:nvPicPr>
          <p:cNvPr id="7" name="التزام المقاول بانجاز العمل .wmv">
            <a:hlinkClick r:id="" action="ppaction://media"/>
          </p:cNvPr>
          <p:cNvPicPr>
            <a:picLocks noGrp="1" noRot="1" noChangeAspect="1"/>
          </p:cNvPicPr>
          <p:nvPr>
            <p:ph idx="1"/>
            <a:videoFile r:link="rId2"/>
          </p:nvPr>
        </p:nvPicPr>
        <p:blipFill>
          <a:blip r:embed="rId5" cstate="print"/>
          <a:stretch>
            <a:fillRect/>
          </a:stretch>
        </p:blipFill>
        <p:spPr>
          <a:xfrm>
            <a:off x="228600" y="1628775"/>
            <a:ext cx="8686800" cy="5229225"/>
          </a:xfrm>
          <a:prstGeom prst="rect">
            <a:avLst/>
          </a:prstGeom>
          <a:ln w="228600" cap="sq" cmpd="thickThin">
            <a:solidFill>
              <a:srgbClr val="000000"/>
            </a:solidFill>
            <a:prstDash val="solid"/>
            <a:miter lim="800000"/>
          </a:ln>
          <a:effectLst>
            <a:innerShdw blurRad="76200">
              <a:srgbClr val="000000"/>
            </a:innerShdw>
          </a:effectLst>
        </p:spPr>
      </p:pic>
      <p:sp>
        <p:nvSpPr>
          <p:cNvPr id="8" name="Title 7"/>
          <p:cNvSpPr>
            <a:spLocks noGrp="1"/>
          </p:cNvSpPr>
          <p:nvPr>
            <p:ph type="title"/>
          </p:nvPr>
        </p:nvSpPr>
        <p:spPr>
          <a:xfrm>
            <a:off x="457200" y="228600"/>
            <a:ext cx="8229600" cy="990600"/>
          </a:xfrm>
        </p:spPr>
        <p:txBody>
          <a:bodyPr/>
          <a:lstStyle/>
          <a:p>
            <a:pPr algn="ctr"/>
            <a:r>
              <a:rPr lang="ar-IQ" b="1" dirty="0" smtClean="0">
                <a:solidFill>
                  <a:schemeClr val="tx1"/>
                </a:solidFill>
              </a:rPr>
              <a:t>التزام المقاول بانجاز العمل </a:t>
            </a:r>
            <a:endParaRPr lang="ar-LY"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414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228930" fill="hold"/>
                                        <p:tgtEl>
                                          <p:spTgt spid="6"/>
                                        </p:tgtEl>
                                      </p:cBhvr>
                                    </p:cmd>
                                  </p:childTnLst>
                                </p:cTn>
                              </p:par>
                            </p:childTnLst>
                          </p:cTn>
                        </p:par>
                      </p:childTnLst>
                    </p:cTn>
                  </p:par>
                </p:childTnLst>
              </p:cTn>
              <p:nextCondLst>
                <p:cond evt="onClick" delay="0">
                  <p:tgtEl>
                    <p:spTgt spid="6"/>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video>
              <p:cMediaNode>
                <p:cTn id="13" fill="hold" display="0">
                  <p:stCondLst>
                    <p:cond delay="indefinite"/>
                  </p:stCondLst>
                  <p:endCondLst>
                    <p:cond evt="onNext" delay="0">
                      <p:tgtEl>
                        <p:sldTgt/>
                      </p:tgtEl>
                    </p:cond>
                    <p:cond evt="onPrev" delay="0">
                      <p:tgtEl>
                        <p:sldTgt/>
                      </p:tgtEl>
                    </p:cond>
                  </p:endCondLst>
                </p:cTn>
                <p:tgtEl>
                  <p:spTgt spid="7"/>
                </p:tgtEl>
              </p:cMediaNode>
            </p:vide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838200"/>
          </a:xfrm>
        </p:spPr>
        <p:txBody>
          <a:bodyPr/>
          <a:lstStyle/>
          <a:p>
            <a:endParaRPr lang="ar-LY" dirty="0"/>
          </a:p>
        </p:txBody>
      </p:sp>
      <p:sp>
        <p:nvSpPr>
          <p:cNvPr id="3" name="Content Placeholder 2"/>
          <p:cNvSpPr>
            <a:spLocks noGrp="1"/>
          </p:cNvSpPr>
          <p:nvPr>
            <p:ph idx="1"/>
          </p:nvPr>
        </p:nvSpPr>
        <p:spPr>
          <a:xfrm>
            <a:off x="457200" y="1219200"/>
            <a:ext cx="8229600" cy="5105400"/>
          </a:xfrm>
        </p:spPr>
        <p:txBody>
          <a:bodyPr>
            <a:normAutofit lnSpcReduction="10000"/>
          </a:bodyPr>
          <a:lstStyle/>
          <a:p>
            <a:r>
              <a:rPr lang="ar-IQ" dirty="0" smtClean="0"/>
              <a:t>يلتزم المقاول نحو رب العمل بالالتزامات </a:t>
            </a:r>
            <a:r>
              <a:rPr lang="ar-IQ" dirty="0" err="1" smtClean="0"/>
              <a:t>الاتية</a:t>
            </a:r>
            <a:r>
              <a:rPr lang="ar-IQ" dirty="0" smtClean="0"/>
              <a:t> </a:t>
            </a:r>
            <a:endParaRPr lang="en-US" dirty="0" smtClean="0"/>
          </a:p>
          <a:p>
            <a:r>
              <a:rPr lang="ar-IQ" dirty="0" smtClean="0"/>
              <a:t>الالتزام بانجاز العمل المتفق عليه</a:t>
            </a:r>
            <a:endParaRPr lang="en-US" dirty="0" smtClean="0"/>
          </a:p>
          <a:p>
            <a:r>
              <a:rPr lang="ar-IQ" dirty="0" smtClean="0"/>
              <a:t>طريقة انجاز العمل</a:t>
            </a:r>
            <a:endParaRPr lang="en-US" dirty="0" smtClean="0"/>
          </a:p>
          <a:p>
            <a:r>
              <a:rPr lang="ar-IQ" dirty="0" smtClean="0"/>
              <a:t>العناية اللازمة في انجاز العمل</a:t>
            </a:r>
            <a:endParaRPr lang="en-US" dirty="0" smtClean="0"/>
          </a:p>
          <a:p>
            <a:r>
              <a:rPr lang="ar-IQ" dirty="0" err="1" smtClean="0"/>
              <a:t>اذا</a:t>
            </a:r>
            <a:r>
              <a:rPr lang="ar-IQ" dirty="0" smtClean="0"/>
              <a:t> قدم المقاول مادة العمل </a:t>
            </a:r>
            <a:endParaRPr lang="en-US" dirty="0" smtClean="0"/>
          </a:p>
          <a:p>
            <a:r>
              <a:rPr lang="ar-IQ" dirty="0" err="1" smtClean="0"/>
              <a:t>اذا</a:t>
            </a:r>
            <a:r>
              <a:rPr lang="ar-IQ" dirty="0" smtClean="0"/>
              <a:t> قدم رب العمل المواد</a:t>
            </a:r>
            <a:endParaRPr lang="en-US" dirty="0" smtClean="0"/>
          </a:p>
          <a:p>
            <a:r>
              <a:rPr lang="ar-IQ" dirty="0" smtClean="0"/>
              <a:t>مسؤولية المقاول عن </a:t>
            </a:r>
            <a:r>
              <a:rPr lang="ar-IQ" dirty="0" err="1" smtClean="0"/>
              <a:t>الاخطاء</a:t>
            </a:r>
            <a:endParaRPr lang="en-US" dirty="0" smtClean="0"/>
          </a:p>
          <a:p>
            <a:r>
              <a:rPr lang="ar-IQ" dirty="0" smtClean="0"/>
              <a:t>عدم </a:t>
            </a:r>
            <a:r>
              <a:rPr lang="ar-IQ" dirty="0" err="1" smtClean="0"/>
              <a:t>التاخير</a:t>
            </a:r>
            <a:r>
              <a:rPr lang="ar-IQ" dirty="0" smtClean="0"/>
              <a:t> في انجاز العمل</a:t>
            </a:r>
            <a:endParaRPr lang="en-US" dirty="0" smtClean="0"/>
          </a:p>
          <a:p>
            <a:r>
              <a:rPr lang="ar-IQ" dirty="0" smtClean="0"/>
              <a:t>جزاء </a:t>
            </a:r>
            <a:r>
              <a:rPr lang="ar-IQ" dirty="0" err="1" smtClean="0"/>
              <a:t>الاخلال</a:t>
            </a:r>
            <a:r>
              <a:rPr lang="ar-IQ" dirty="0" smtClean="0"/>
              <a:t> بالعمل</a:t>
            </a:r>
            <a:endParaRPr lang="en-US" dirty="0" smtClean="0"/>
          </a:p>
          <a:p>
            <a:r>
              <a:rPr lang="ar-IQ" dirty="0" smtClean="0"/>
              <a:t>الالتزام بتسليم العمل بعد </a:t>
            </a:r>
            <a:r>
              <a:rPr lang="ar-IQ" dirty="0" err="1" smtClean="0"/>
              <a:t>اجازه</a:t>
            </a:r>
            <a:r>
              <a:rPr lang="ar-IQ" dirty="0" smtClean="0"/>
              <a:t> </a:t>
            </a:r>
            <a:endParaRPr lang="en-US" dirty="0" smtClean="0"/>
          </a:p>
          <a:p>
            <a:r>
              <a:rPr lang="ar-IQ" dirty="0" smtClean="0"/>
              <a:t>الالتزام بضمان العمل بعد تسليمه</a:t>
            </a:r>
            <a:endParaRPr lang="en-US" dirty="0" smtClean="0"/>
          </a:p>
          <a:p>
            <a:endParaRPr lang="ar-LY" dirty="0" smtClean="0"/>
          </a:p>
          <a:p>
            <a:endParaRPr lang="ar-LY"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dirty="0" smtClean="0"/>
              <a:t>نصوص قانونية </a:t>
            </a:r>
            <a:endParaRPr lang="ar-LY" dirty="0"/>
          </a:p>
        </p:txBody>
      </p:sp>
      <p:sp>
        <p:nvSpPr>
          <p:cNvPr id="3" name="Content Placeholder 2"/>
          <p:cNvSpPr>
            <a:spLocks noGrp="1"/>
          </p:cNvSpPr>
          <p:nvPr>
            <p:ph idx="1"/>
          </p:nvPr>
        </p:nvSpPr>
        <p:spPr/>
        <p:txBody>
          <a:bodyPr/>
          <a:lstStyle/>
          <a:p>
            <a:r>
              <a:rPr lang="ar-IQ" dirty="0" smtClean="0"/>
              <a:t>مادة 867 </a:t>
            </a:r>
            <a:endParaRPr lang="en-US" dirty="0" smtClean="0"/>
          </a:p>
          <a:p>
            <a:r>
              <a:rPr lang="ar-IQ" dirty="0" smtClean="0"/>
              <a:t>1 – إذا كان رب العمل هو الذي قدم المادة، فعلى المقاول أن يحرص عليها ويراعي أصول الفن في استعماله، وان يؤدي حساباً لرب العمل عما استعملها فيه ويرد ما بقي منها، فإذا صار شيء من هذه المادة غير صالح للاستعمال بسبب </a:t>
            </a:r>
            <a:r>
              <a:rPr lang="ar-IQ" dirty="0" err="1" smtClean="0"/>
              <a:t>اهماله</a:t>
            </a:r>
            <a:r>
              <a:rPr lang="ar-IQ" dirty="0" smtClean="0"/>
              <a:t> </a:t>
            </a:r>
            <a:r>
              <a:rPr lang="ar-IQ" dirty="0" err="1" smtClean="0"/>
              <a:t>او</a:t>
            </a:r>
            <a:r>
              <a:rPr lang="ar-IQ" dirty="0" smtClean="0"/>
              <a:t> قلة كفايته الفنية التزم برد قيمته لرب العمل. </a:t>
            </a:r>
            <a:endParaRPr lang="en-US" dirty="0" smtClean="0"/>
          </a:p>
          <a:p>
            <a:r>
              <a:rPr lang="ar-IQ" dirty="0" smtClean="0"/>
              <a:t>2 – وعليه </a:t>
            </a:r>
            <a:r>
              <a:rPr lang="ar-IQ" dirty="0" err="1" smtClean="0"/>
              <a:t>ان</a:t>
            </a:r>
            <a:r>
              <a:rPr lang="ar-IQ" dirty="0" smtClean="0"/>
              <a:t> يتدارك ما يحتاج </a:t>
            </a:r>
            <a:r>
              <a:rPr lang="ar-IQ" dirty="0" err="1" smtClean="0"/>
              <a:t>اليه</a:t>
            </a:r>
            <a:r>
              <a:rPr lang="ar-IQ" dirty="0" smtClean="0"/>
              <a:t> في انجاز العمل من </a:t>
            </a:r>
            <a:r>
              <a:rPr lang="ar-IQ" dirty="0" err="1" smtClean="0"/>
              <a:t>ادوات</a:t>
            </a:r>
            <a:r>
              <a:rPr lang="ar-IQ" dirty="0" smtClean="0"/>
              <a:t> ومهمات </a:t>
            </a:r>
            <a:r>
              <a:rPr lang="ar-IQ" dirty="0" err="1" smtClean="0"/>
              <a:t>اضافية</a:t>
            </a:r>
            <a:r>
              <a:rPr lang="ar-IQ" dirty="0" smtClean="0"/>
              <a:t>، ويكون ذلك على نفقته، ما لم يقض الاتفاق </a:t>
            </a:r>
            <a:r>
              <a:rPr lang="ar-IQ" dirty="0" err="1" smtClean="0"/>
              <a:t>او</a:t>
            </a:r>
            <a:r>
              <a:rPr lang="ar-IQ" dirty="0" smtClean="0"/>
              <a:t> عرف الحرفة بغير ذلك. </a:t>
            </a:r>
            <a:endParaRPr lang="en-US" dirty="0" smtClean="0"/>
          </a:p>
          <a:p>
            <a:endParaRPr lang="ar-LY"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Y" dirty="0"/>
          </a:p>
        </p:txBody>
      </p:sp>
      <p:sp>
        <p:nvSpPr>
          <p:cNvPr id="3" name="Content Placeholder 2"/>
          <p:cNvSpPr>
            <a:spLocks noGrp="1"/>
          </p:cNvSpPr>
          <p:nvPr>
            <p:ph idx="1"/>
          </p:nvPr>
        </p:nvSpPr>
        <p:spPr>
          <a:solidFill>
            <a:schemeClr val="bg2">
              <a:lumMod val="75000"/>
            </a:schemeClr>
          </a:solidFill>
        </p:spPr>
        <p:txBody>
          <a:bodyPr>
            <a:normAutofit fontScale="85000" lnSpcReduction="20000"/>
          </a:bodyPr>
          <a:lstStyle/>
          <a:p>
            <a:r>
              <a:rPr lang="ar-IQ" dirty="0" smtClean="0"/>
              <a:t>مادة 868 </a:t>
            </a:r>
            <a:endParaRPr lang="en-US" dirty="0" smtClean="0"/>
          </a:p>
          <a:p>
            <a:r>
              <a:rPr lang="ar-IQ" dirty="0" err="1" smtClean="0"/>
              <a:t>اذا</a:t>
            </a:r>
            <a:r>
              <a:rPr lang="ar-IQ" dirty="0" smtClean="0"/>
              <a:t> تأخر المقاول في الابتداء بالعمل </a:t>
            </a:r>
            <a:r>
              <a:rPr lang="ar-IQ" dirty="0" err="1" smtClean="0"/>
              <a:t>او</a:t>
            </a:r>
            <a:r>
              <a:rPr lang="ar-IQ" dirty="0" smtClean="0"/>
              <a:t> تأخر عن انجازه تأخراً لا يرجى معه مطلقاً </a:t>
            </a:r>
            <a:r>
              <a:rPr lang="ar-IQ" dirty="0" err="1" smtClean="0"/>
              <a:t>ان</a:t>
            </a:r>
            <a:r>
              <a:rPr lang="ar-IQ" dirty="0" smtClean="0"/>
              <a:t> يتمكن من القيام به كما ينبغي في المدة المتفق عليها، جاز لرب العمل فسخ العقد دون انتظار لحلول اجل التسليم. </a:t>
            </a:r>
            <a:endParaRPr lang="en-US" dirty="0" smtClean="0"/>
          </a:p>
          <a:p>
            <a:r>
              <a:rPr lang="ar-IQ" dirty="0" smtClean="0"/>
              <a:t>مادة 869 </a:t>
            </a:r>
            <a:endParaRPr lang="en-US" dirty="0" smtClean="0"/>
          </a:p>
          <a:p>
            <a:r>
              <a:rPr lang="ar-IQ" dirty="0" smtClean="0"/>
              <a:t>1 – </a:t>
            </a:r>
            <a:r>
              <a:rPr lang="ar-IQ" dirty="0" err="1" smtClean="0"/>
              <a:t>اذا</a:t>
            </a:r>
            <a:r>
              <a:rPr lang="ar-IQ" dirty="0" smtClean="0"/>
              <a:t> ظهر لرب العمل </a:t>
            </a:r>
            <a:r>
              <a:rPr lang="ar-IQ" dirty="0" err="1" smtClean="0"/>
              <a:t>اثناء</a:t>
            </a:r>
            <a:r>
              <a:rPr lang="ar-IQ" dirty="0" smtClean="0"/>
              <a:t> سير العمل </a:t>
            </a:r>
            <a:r>
              <a:rPr lang="ar-IQ" dirty="0" err="1" smtClean="0"/>
              <a:t>ان</a:t>
            </a:r>
            <a:r>
              <a:rPr lang="ar-IQ" dirty="0" smtClean="0"/>
              <a:t> المقاول يقوم به على وجه معيب </a:t>
            </a:r>
            <a:r>
              <a:rPr lang="ar-IQ" dirty="0" err="1" smtClean="0"/>
              <a:t>او</a:t>
            </a:r>
            <a:r>
              <a:rPr lang="ar-IQ" dirty="0" smtClean="0"/>
              <a:t> مناف للعقد، فله </a:t>
            </a:r>
            <a:r>
              <a:rPr lang="ar-IQ" dirty="0" err="1" smtClean="0"/>
              <a:t>ان</a:t>
            </a:r>
            <a:r>
              <a:rPr lang="ar-IQ" dirty="0" smtClean="0"/>
              <a:t> ينذره بان يعدل </a:t>
            </a:r>
            <a:r>
              <a:rPr lang="ar-IQ" dirty="0" err="1" smtClean="0"/>
              <a:t>الى</a:t>
            </a:r>
            <a:r>
              <a:rPr lang="ar-IQ" dirty="0" smtClean="0"/>
              <a:t> الطريقة الصحيحة خلال اجل مناسب يحدده له، فإذا انقضى </a:t>
            </a:r>
            <a:r>
              <a:rPr lang="ar-IQ" dirty="0" err="1" smtClean="0"/>
              <a:t>الاجل</a:t>
            </a:r>
            <a:r>
              <a:rPr lang="ar-IQ" dirty="0" smtClean="0"/>
              <a:t> دون </a:t>
            </a:r>
            <a:r>
              <a:rPr lang="ar-IQ" dirty="0" err="1" smtClean="0"/>
              <a:t>ان</a:t>
            </a:r>
            <a:r>
              <a:rPr lang="ar-IQ" dirty="0" smtClean="0"/>
              <a:t> يرجع المقاول </a:t>
            </a:r>
            <a:r>
              <a:rPr lang="ar-IQ" dirty="0" err="1" smtClean="0"/>
              <a:t>الى</a:t>
            </a:r>
            <a:r>
              <a:rPr lang="ar-IQ" dirty="0" smtClean="0"/>
              <a:t> الطريقة الصحيحة جاز لرب العمل </a:t>
            </a:r>
            <a:r>
              <a:rPr lang="ar-IQ" dirty="0" err="1" smtClean="0"/>
              <a:t>ان</a:t>
            </a:r>
            <a:r>
              <a:rPr lang="ar-IQ" dirty="0" smtClean="0"/>
              <a:t> يطلب </a:t>
            </a:r>
            <a:r>
              <a:rPr lang="ar-IQ" dirty="0" err="1" smtClean="0"/>
              <a:t>اما</a:t>
            </a:r>
            <a:r>
              <a:rPr lang="ar-IQ" dirty="0" smtClean="0"/>
              <a:t> فسخ العقد </a:t>
            </a:r>
            <a:r>
              <a:rPr lang="ar-IQ" dirty="0" err="1" smtClean="0"/>
              <a:t>واما</a:t>
            </a:r>
            <a:r>
              <a:rPr lang="ar-IQ" dirty="0" smtClean="0"/>
              <a:t> </a:t>
            </a:r>
            <a:r>
              <a:rPr lang="ar-IQ" dirty="0" err="1" smtClean="0"/>
              <a:t>ان</a:t>
            </a:r>
            <a:r>
              <a:rPr lang="ar-IQ" dirty="0" smtClean="0"/>
              <a:t> يعهد بالعمل </a:t>
            </a:r>
            <a:r>
              <a:rPr lang="ar-IQ" dirty="0" err="1" smtClean="0"/>
              <a:t>الى</a:t>
            </a:r>
            <a:r>
              <a:rPr lang="ar-IQ" dirty="0" smtClean="0"/>
              <a:t> مقاول آخر على نفقة المقاول </a:t>
            </a:r>
            <a:r>
              <a:rPr lang="ar-IQ" dirty="0" err="1" smtClean="0"/>
              <a:t>الاول</a:t>
            </a:r>
            <a:r>
              <a:rPr lang="ar-IQ" dirty="0" smtClean="0"/>
              <a:t> متى كانت طبيعة العمل تسمح بذلك، ويجوز فسخ العقد في الحال </a:t>
            </a:r>
            <a:r>
              <a:rPr lang="ar-IQ" dirty="0" err="1" smtClean="0"/>
              <a:t>اذا</a:t>
            </a:r>
            <a:r>
              <a:rPr lang="ar-IQ" dirty="0" smtClean="0"/>
              <a:t> كان </a:t>
            </a:r>
            <a:r>
              <a:rPr lang="ar-IQ" dirty="0" err="1" smtClean="0"/>
              <a:t>اصلاح</a:t>
            </a:r>
            <a:r>
              <a:rPr lang="ar-IQ" dirty="0" smtClean="0"/>
              <a:t> ما في طريقة التنفيذ من عيب مستحيلاً. </a:t>
            </a:r>
            <a:endParaRPr lang="en-US" dirty="0" smtClean="0"/>
          </a:p>
          <a:p>
            <a:r>
              <a:rPr lang="ar-IQ" dirty="0" smtClean="0"/>
              <a:t>2 – على </a:t>
            </a:r>
            <a:r>
              <a:rPr lang="ar-IQ" dirty="0" err="1" smtClean="0"/>
              <a:t>ان</a:t>
            </a:r>
            <a:r>
              <a:rPr lang="ar-IQ" dirty="0" smtClean="0"/>
              <a:t> العيب في طريقة التنفيذ </a:t>
            </a:r>
            <a:r>
              <a:rPr lang="ar-IQ" dirty="0" err="1" smtClean="0"/>
              <a:t>اذا</a:t>
            </a:r>
            <a:r>
              <a:rPr lang="ar-IQ" dirty="0" smtClean="0"/>
              <a:t> لم يكن من شأنه </a:t>
            </a:r>
            <a:r>
              <a:rPr lang="ar-IQ" dirty="0" err="1" smtClean="0"/>
              <a:t>ان</a:t>
            </a:r>
            <a:r>
              <a:rPr lang="ar-IQ" dirty="0" smtClean="0"/>
              <a:t> يقلل </a:t>
            </a:r>
            <a:r>
              <a:rPr lang="ar-IQ" dirty="0" err="1" smtClean="0"/>
              <a:t>الى</a:t>
            </a:r>
            <a:r>
              <a:rPr lang="ar-IQ" dirty="0" smtClean="0"/>
              <a:t> حد كبير من قيمة العمل </a:t>
            </a:r>
            <a:r>
              <a:rPr lang="ar-IQ" dirty="0" err="1" smtClean="0"/>
              <a:t>او</a:t>
            </a:r>
            <a:r>
              <a:rPr lang="ar-IQ" dirty="0" smtClean="0"/>
              <a:t> صلاحيته للاستعمال المقصود منه فلا يجوز فسخ العقد.</a:t>
            </a:r>
            <a:endParaRPr lang="en-US" dirty="0" smtClean="0"/>
          </a:p>
          <a:p>
            <a:r>
              <a:rPr lang="ar-IQ" dirty="0" smtClean="0"/>
              <a:t> </a:t>
            </a:r>
            <a:endParaRPr lang="en-US" dirty="0" smtClean="0"/>
          </a:p>
          <a:p>
            <a:endParaRPr lang="ar-LY"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TotalTime>
  <Words>306</Words>
  <Application>Microsoft Office PowerPoint</Application>
  <PresentationFormat>On-screen Show (4:3)</PresentationFormat>
  <Paragraphs>22</Paragraphs>
  <Slides>4</Slides>
  <Notes>0</Notes>
  <HiddenSlides>0</HiddenSlides>
  <MMClips>2</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Flow</vt:lpstr>
      <vt:lpstr>التزام المقاول بانجاز العمل </vt:lpstr>
      <vt:lpstr>Slide 2</vt:lpstr>
      <vt:lpstr>نصوص قانونية </vt:lpstr>
      <vt:lpstr>Slide 4</vt:lpstr>
    </vt:vector>
  </TitlesOfParts>
  <Company>DamasGate.com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Hassin</dc:creator>
  <cp:lastModifiedBy>Hassin</cp:lastModifiedBy>
  <cp:revision>12</cp:revision>
  <dcterms:created xsi:type="dcterms:W3CDTF">2020-03-23T18:50:20Z</dcterms:created>
  <dcterms:modified xsi:type="dcterms:W3CDTF">2020-04-02T12:16:18Z</dcterms:modified>
</cp:coreProperties>
</file>