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9" r:id="rId3"/>
    <p:sldId id="257" r:id="rId4"/>
    <p:sldId id="258" r:id="rId5"/>
  </p:sldIdLst>
  <p:sldSz cx="9144000" cy="6858000" type="screen4x3"/>
  <p:notesSz cx="6858000" cy="9144000"/>
  <p:defaultTextStyle>
    <a:defPPr>
      <a:defRPr lang="ar-L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3" d="100"/>
          <a:sy n="63" d="100"/>
        </p:scale>
        <p:origin x="-159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A2B6AAB-9968-4BB5-809E-18CBE5765E67}" type="datetimeFigureOut">
              <a:rPr lang="ar-LY" smtClean="0"/>
              <a:pPr/>
              <a:t>12/08/1441</a:t>
            </a:fld>
            <a:endParaRPr lang="ar-LY"/>
          </a:p>
        </p:txBody>
      </p:sp>
      <p:sp>
        <p:nvSpPr>
          <p:cNvPr id="19" name="Footer Placeholder 18"/>
          <p:cNvSpPr>
            <a:spLocks noGrp="1"/>
          </p:cNvSpPr>
          <p:nvPr>
            <p:ph type="ftr" sz="quarter" idx="11"/>
          </p:nvPr>
        </p:nvSpPr>
        <p:spPr/>
        <p:txBody>
          <a:bodyPr/>
          <a:lstStyle/>
          <a:p>
            <a:endParaRPr lang="ar-LY"/>
          </a:p>
        </p:txBody>
      </p:sp>
      <p:sp>
        <p:nvSpPr>
          <p:cNvPr id="27" name="Slide Number Placeholder 26"/>
          <p:cNvSpPr>
            <a:spLocks noGrp="1"/>
          </p:cNvSpPr>
          <p:nvPr>
            <p:ph type="sldNum" sz="quarter" idx="12"/>
          </p:nvPr>
        </p:nvSpPr>
        <p:spPr/>
        <p:txBody>
          <a:bodyPr/>
          <a:lstStyle/>
          <a:p>
            <a:fld id="{9BD5EA54-2AC0-4E80-94F4-898C4071AF98}" type="slidenum">
              <a:rPr lang="ar-LY" smtClean="0"/>
              <a:pPr/>
              <a:t>‹#›</a:t>
            </a:fld>
            <a:endParaRPr lang="ar-LY"/>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2B6AAB-9968-4BB5-809E-18CBE5765E67}" type="datetimeFigureOut">
              <a:rPr lang="ar-LY" smtClean="0"/>
              <a:pPr/>
              <a:t>12/08/1441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2B6AAB-9968-4BB5-809E-18CBE5765E67}" type="datetimeFigureOut">
              <a:rPr lang="ar-LY" smtClean="0"/>
              <a:pPr/>
              <a:t>12/08/1441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2B6AAB-9968-4BB5-809E-18CBE5765E67}" type="datetimeFigureOut">
              <a:rPr lang="ar-LY" smtClean="0"/>
              <a:pPr/>
              <a:t>12/08/1441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2B6AAB-9968-4BB5-809E-18CBE5765E67}" type="datetimeFigureOut">
              <a:rPr lang="ar-LY" smtClean="0"/>
              <a:pPr/>
              <a:t>12/08/1441</a:t>
            </a:fld>
            <a:endParaRPr lang="ar-LY"/>
          </a:p>
        </p:txBody>
      </p:sp>
      <p:sp>
        <p:nvSpPr>
          <p:cNvPr id="5" name="Footer Placeholder 4"/>
          <p:cNvSpPr>
            <a:spLocks noGrp="1"/>
          </p:cNvSpPr>
          <p:nvPr>
            <p:ph type="ftr" sz="quarter" idx="11"/>
          </p:nvPr>
        </p:nvSpPr>
        <p:spPr/>
        <p:txBody>
          <a:bodyPr/>
          <a:lstStyle/>
          <a:p>
            <a:endParaRPr lang="ar-LY"/>
          </a:p>
        </p:txBody>
      </p:sp>
      <p:sp>
        <p:nvSpPr>
          <p:cNvPr id="6" name="Slide Number Placeholder 5"/>
          <p:cNvSpPr>
            <a:spLocks noGrp="1"/>
          </p:cNvSpPr>
          <p:nvPr>
            <p:ph type="sldNum" sz="quarter" idx="12"/>
          </p:nvPr>
        </p:nvSpPr>
        <p:spPr/>
        <p:txBody>
          <a:bodyPr/>
          <a:lstStyle/>
          <a:p>
            <a:fld id="{9BD5EA54-2AC0-4E80-94F4-898C4071AF98}" type="slidenum">
              <a:rPr lang="ar-LY" smtClean="0"/>
              <a:pPr/>
              <a:t>‹#›</a:t>
            </a:fld>
            <a:endParaRPr lang="ar-LY"/>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2B6AAB-9968-4BB5-809E-18CBE5765E67}" type="datetimeFigureOut">
              <a:rPr lang="ar-LY" smtClean="0"/>
              <a:pPr/>
              <a:t>12/08/1441</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A2B6AAB-9968-4BB5-809E-18CBE5765E67}" type="datetimeFigureOut">
              <a:rPr lang="ar-LY" smtClean="0"/>
              <a:pPr/>
              <a:t>12/08/1441</a:t>
            </a:fld>
            <a:endParaRPr lang="ar-LY"/>
          </a:p>
        </p:txBody>
      </p:sp>
      <p:sp>
        <p:nvSpPr>
          <p:cNvPr id="8" name="Footer Placeholder 7"/>
          <p:cNvSpPr>
            <a:spLocks noGrp="1"/>
          </p:cNvSpPr>
          <p:nvPr>
            <p:ph type="ftr" sz="quarter" idx="11"/>
          </p:nvPr>
        </p:nvSpPr>
        <p:spPr/>
        <p:txBody>
          <a:bodyPr/>
          <a:lstStyle/>
          <a:p>
            <a:endParaRPr lang="ar-LY"/>
          </a:p>
        </p:txBody>
      </p:sp>
      <p:sp>
        <p:nvSpPr>
          <p:cNvPr id="9" name="Slide Number Placeholder 8"/>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2B6AAB-9968-4BB5-809E-18CBE5765E67}" type="datetimeFigureOut">
              <a:rPr lang="ar-LY" smtClean="0"/>
              <a:pPr/>
              <a:t>12/08/1441</a:t>
            </a:fld>
            <a:endParaRPr lang="ar-LY"/>
          </a:p>
        </p:txBody>
      </p:sp>
      <p:sp>
        <p:nvSpPr>
          <p:cNvPr id="4" name="Footer Placeholder 3"/>
          <p:cNvSpPr>
            <a:spLocks noGrp="1"/>
          </p:cNvSpPr>
          <p:nvPr>
            <p:ph type="ftr" sz="quarter" idx="11"/>
          </p:nvPr>
        </p:nvSpPr>
        <p:spPr/>
        <p:txBody>
          <a:bodyPr/>
          <a:lstStyle/>
          <a:p>
            <a:endParaRPr lang="ar-LY"/>
          </a:p>
        </p:txBody>
      </p:sp>
      <p:sp>
        <p:nvSpPr>
          <p:cNvPr id="5" name="Slide Number Placeholder 4"/>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B6AAB-9968-4BB5-809E-18CBE5765E67}" type="datetimeFigureOut">
              <a:rPr lang="ar-LY" smtClean="0"/>
              <a:pPr/>
              <a:t>12/08/1441</a:t>
            </a:fld>
            <a:endParaRPr lang="ar-LY"/>
          </a:p>
        </p:txBody>
      </p:sp>
      <p:sp>
        <p:nvSpPr>
          <p:cNvPr id="3" name="Footer Placeholder 2"/>
          <p:cNvSpPr>
            <a:spLocks noGrp="1"/>
          </p:cNvSpPr>
          <p:nvPr>
            <p:ph type="ftr" sz="quarter" idx="11"/>
          </p:nvPr>
        </p:nvSpPr>
        <p:spPr/>
        <p:txBody>
          <a:bodyPr/>
          <a:lstStyle/>
          <a:p>
            <a:endParaRPr lang="ar-LY"/>
          </a:p>
        </p:txBody>
      </p:sp>
      <p:sp>
        <p:nvSpPr>
          <p:cNvPr id="4" name="Slide Number Placeholder 3"/>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2B6AAB-9968-4BB5-809E-18CBE5765E67}" type="datetimeFigureOut">
              <a:rPr lang="ar-LY" smtClean="0"/>
              <a:pPr/>
              <a:t>12/08/1441</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p:txBody>
          <a:bodyPr/>
          <a:lstStyle/>
          <a:p>
            <a:fld id="{9BD5EA54-2AC0-4E80-94F4-898C4071AF98}" type="slidenum">
              <a:rPr lang="ar-LY" smtClean="0"/>
              <a:pPr/>
              <a:t>‹#›</a:t>
            </a:fld>
            <a:endParaRPr lang="ar-L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A2B6AAB-9968-4BB5-809E-18CBE5765E67}" type="datetimeFigureOut">
              <a:rPr lang="ar-LY" smtClean="0"/>
              <a:pPr/>
              <a:t>12/08/1441</a:t>
            </a:fld>
            <a:endParaRPr lang="ar-LY"/>
          </a:p>
        </p:txBody>
      </p:sp>
      <p:sp>
        <p:nvSpPr>
          <p:cNvPr id="6" name="Footer Placeholder 5"/>
          <p:cNvSpPr>
            <a:spLocks noGrp="1"/>
          </p:cNvSpPr>
          <p:nvPr>
            <p:ph type="ftr" sz="quarter" idx="11"/>
          </p:nvPr>
        </p:nvSpPr>
        <p:spPr/>
        <p:txBody>
          <a:bodyPr/>
          <a:lstStyle/>
          <a:p>
            <a:endParaRPr lang="ar-LY"/>
          </a:p>
        </p:txBody>
      </p:sp>
      <p:sp>
        <p:nvSpPr>
          <p:cNvPr id="7" name="Slide Number Placeholder 6"/>
          <p:cNvSpPr>
            <a:spLocks noGrp="1"/>
          </p:cNvSpPr>
          <p:nvPr>
            <p:ph type="sldNum" sz="quarter" idx="12"/>
          </p:nvPr>
        </p:nvSpPr>
        <p:spPr>
          <a:xfrm>
            <a:off x="8077200" y="6356350"/>
            <a:ext cx="609600" cy="365125"/>
          </a:xfrm>
        </p:spPr>
        <p:txBody>
          <a:bodyPr/>
          <a:lstStyle/>
          <a:p>
            <a:fld id="{9BD5EA54-2AC0-4E80-94F4-898C4071AF98}" type="slidenum">
              <a:rPr lang="ar-LY" smtClean="0"/>
              <a:pPr/>
              <a:t>‹#›</a:t>
            </a:fld>
            <a:endParaRPr lang="ar-LY"/>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2B6AAB-9968-4BB5-809E-18CBE5765E67}" type="datetimeFigureOut">
              <a:rPr lang="ar-LY" smtClean="0"/>
              <a:pPr/>
              <a:t>12/08/1441</a:t>
            </a:fld>
            <a:endParaRPr lang="ar-LY"/>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LY"/>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D5EA54-2AC0-4E80-94F4-898C4071AF98}" type="slidenum">
              <a:rPr lang="ar-LY" smtClean="0"/>
              <a:pPr/>
              <a:t>‹#›</a:t>
            </a:fld>
            <a:endParaRPr lang="ar-LY"/>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914400"/>
          </a:xfrm>
        </p:spPr>
        <p:txBody>
          <a:bodyPr>
            <a:noAutofit/>
          </a:bodyPr>
          <a:lstStyle/>
          <a:p>
            <a:pPr algn="ctr"/>
            <a:r>
              <a:rPr lang="ar-IQ" sz="6000" b="1" dirty="0" smtClean="0">
                <a:solidFill>
                  <a:srgbClr val="002060"/>
                </a:solidFill>
              </a:rPr>
              <a:t>التزام المقاول بالضمان </a:t>
            </a:r>
            <a:endParaRPr lang="ar-LY" sz="6000" b="1" dirty="0">
              <a:solidFill>
                <a:srgbClr val="002060"/>
              </a:solidFill>
            </a:endParaRPr>
          </a:p>
        </p:txBody>
      </p:sp>
      <p:sp>
        <p:nvSpPr>
          <p:cNvPr id="5" name="Content Placeholder 4"/>
          <p:cNvSpPr>
            <a:spLocks noGrp="1"/>
          </p:cNvSpPr>
          <p:nvPr>
            <p:ph idx="1"/>
          </p:nvPr>
        </p:nvSpPr>
        <p:spPr>
          <a:xfrm>
            <a:off x="457200" y="1371600"/>
            <a:ext cx="8229600" cy="4953000"/>
          </a:xfrm>
          <a:blipFill>
            <a:blip r:embed="rId3" cstate="print"/>
            <a:tile tx="0" ty="0" sx="100000" sy="100000" flip="none" algn="tl"/>
          </a:blipFill>
        </p:spPr>
        <p:txBody>
          <a:bodyPr/>
          <a:lstStyle/>
          <a:p>
            <a:r>
              <a:rPr lang="ar-IQ" dirty="0" smtClean="0"/>
              <a:t>ينقسم الضمان الى نوعين : الضمان العام والضمان الخاص (الضمان العشري)</a:t>
            </a:r>
          </a:p>
          <a:p>
            <a:r>
              <a:rPr lang="ar-IQ" dirty="0" smtClean="0">
                <a:solidFill>
                  <a:srgbClr val="FF0000"/>
                </a:solidFill>
              </a:rPr>
              <a:t>اولا-  الضمان العام ف</a:t>
            </a:r>
            <a:r>
              <a:rPr lang="ar-IQ" dirty="0" smtClean="0"/>
              <a:t>اذا تعهد المقاول بتقديم مادة العمل كلها او بعضها كان مسؤولا عن جودتها وعليه ضمانها لرب العمل</a:t>
            </a:r>
          </a:p>
          <a:p>
            <a:r>
              <a:rPr lang="ar-IQ" dirty="0" smtClean="0"/>
              <a:t>اثر قبول العمل على ضمان المقاول</a:t>
            </a:r>
          </a:p>
          <a:p>
            <a:r>
              <a:rPr lang="ar-IQ" dirty="0" smtClean="0"/>
              <a:t>اذا كانت العيوب ظاهرة</a:t>
            </a:r>
          </a:p>
          <a:p>
            <a:r>
              <a:rPr lang="ar-IQ" dirty="0" smtClean="0"/>
              <a:t>اذا كانت العيوب مخفية</a:t>
            </a:r>
          </a:p>
          <a:p>
            <a:r>
              <a:rPr lang="ar-IQ" dirty="0" smtClean="0"/>
              <a:t>حكم الاتفاقات المتعلقة بالضمان العام بالتشديد او التخفيف او الاعفاء </a:t>
            </a:r>
          </a:p>
          <a:p>
            <a:endParaRPr lang="ar-LY" dirty="0">
              <a:solidFill>
                <a:srgbClr val="FF0000"/>
              </a:solidFill>
            </a:endParaRPr>
          </a:p>
        </p:txBody>
      </p:sp>
      <p:pic>
        <p:nvPicPr>
          <p:cNvPr id="6" name="Recorded Sound">
            <a:hlinkClick r:id="" action="ppaction://media"/>
          </p:cNvPr>
          <p:cNvPicPr>
            <a:picLocks noRot="1" noChangeAspect="1"/>
          </p:cNvPicPr>
          <p:nvPr>
            <a:wavAudioFile r:embed="rId1" name="Recorded Sound"/>
          </p:nvPr>
        </p:nvPicPr>
        <p:blipFill>
          <a:blip r:embed="rId4"/>
          <a:stretch>
            <a:fillRect/>
          </a:stretch>
        </p:blipFill>
        <p:spPr>
          <a:xfrm>
            <a:off x="762000" y="5486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029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ar-IQ" b="1" dirty="0" smtClean="0">
                <a:solidFill>
                  <a:srgbClr val="FF0000"/>
                </a:solidFill>
              </a:rPr>
              <a:t>اولا- الضمان العام </a:t>
            </a:r>
            <a:endParaRPr lang="ar-LY" b="1" dirty="0">
              <a:solidFill>
                <a:srgbClr val="FF0000"/>
              </a:solidFill>
            </a:endParaRPr>
          </a:p>
        </p:txBody>
      </p:sp>
      <p:sp>
        <p:nvSpPr>
          <p:cNvPr id="3" name="Content Placeholder 2"/>
          <p:cNvSpPr>
            <a:spLocks noGrp="1"/>
          </p:cNvSpPr>
          <p:nvPr>
            <p:ph idx="1"/>
          </p:nvPr>
        </p:nvSpPr>
        <p:spPr/>
        <p:txBody>
          <a:bodyPr/>
          <a:lstStyle/>
          <a:p>
            <a:r>
              <a:rPr lang="ar-IQ" dirty="0" smtClean="0"/>
              <a:t>ينقسم الضمان الى نوعين : الضمان العام والضمان الخاص (الضمان العشري)</a:t>
            </a:r>
          </a:p>
          <a:p>
            <a:r>
              <a:rPr lang="ar-IQ" dirty="0" smtClean="0">
                <a:solidFill>
                  <a:srgbClr val="FF0000"/>
                </a:solidFill>
              </a:rPr>
              <a:t>اولا-  الضمان العام ف</a:t>
            </a:r>
            <a:r>
              <a:rPr lang="ar-IQ" dirty="0" smtClean="0"/>
              <a:t>اذا تعهد المقاول بتقديم مادة العمل كلها او بعضها كان مسؤولا عن جودتها وعليه ضمانها لرب العمل</a:t>
            </a:r>
          </a:p>
          <a:p>
            <a:r>
              <a:rPr lang="ar-IQ" dirty="0" smtClean="0"/>
              <a:t>اثر قبول العمل على ضمان المقاول</a:t>
            </a:r>
          </a:p>
          <a:p>
            <a:r>
              <a:rPr lang="ar-IQ" dirty="0" smtClean="0"/>
              <a:t>اذا كانت العيوب ظاهرة</a:t>
            </a:r>
          </a:p>
          <a:p>
            <a:r>
              <a:rPr lang="ar-IQ" dirty="0" smtClean="0"/>
              <a:t>اذا كانت العيوب مخفية</a:t>
            </a:r>
          </a:p>
          <a:p>
            <a:r>
              <a:rPr lang="ar-IQ" dirty="0" smtClean="0"/>
              <a:t>حكم الاتفاقات المتعلقة بالضمان العام بالتشديد او التخفيف او الاعفاء </a:t>
            </a:r>
          </a:p>
          <a:p>
            <a:endParaRPr lang="ar-LY"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Y"/>
          </a:p>
        </p:txBody>
      </p:sp>
      <p:pic>
        <p:nvPicPr>
          <p:cNvPr id="4" name="Content Placeholder 3" descr="Snapshot_20200405.JPG"/>
          <p:cNvPicPr>
            <a:picLocks noGrp="1" noChangeAspect="1"/>
          </p:cNvPicPr>
          <p:nvPr>
            <p:ph idx="1"/>
          </p:nvPr>
        </p:nvPicPr>
        <p:blipFill>
          <a:blip r:embed="rId2"/>
          <a:stretch>
            <a:fillRect/>
          </a:stretch>
        </p:blipFill>
        <p:spPr>
          <a:xfrm>
            <a:off x="533400" y="914401"/>
            <a:ext cx="7848600" cy="541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LY"/>
          </a:p>
        </p:txBody>
      </p:sp>
      <p:sp>
        <p:nvSpPr>
          <p:cNvPr id="3" name="Content Placeholder 2"/>
          <p:cNvSpPr>
            <a:spLocks noGrp="1"/>
          </p:cNvSpPr>
          <p:nvPr>
            <p:ph idx="1"/>
          </p:nvPr>
        </p:nvSpPr>
        <p:spPr/>
        <p:txBody>
          <a:bodyPr/>
          <a:lstStyle/>
          <a:p>
            <a:r>
              <a:rPr lang="ar-IQ" dirty="0" smtClean="0"/>
              <a:t>1 – متى تم تسلم العمل فعلاً او حكماً ارتفعت مسؤولية المقاول عما يكون ظاهراً فيه من عيب وعن مخالفته لما كان عليه الاتفاق. </a:t>
            </a:r>
            <a:endParaRPr lang="en-US" dirty="0" smtClean="0"/>
          </a:p>
          <a:p>
            <a:r>
              <a:rPr lang="ar-IQ" dirty="0" smtClean="0"/>
              <a:t>2 – اما اذا كانت العيوب خفية او كانت المخالفة غير ظاهرة ولم يلحظها رب العمل وقت التسليم بل كشفها بعد ذلك، وجب عليه ان يخبر المقاول بها بمجرد كشفها والا اعتبر انه قد قبل العمل</a:t>
            </a:r>
            <a:endParaRPr lang="en-US" dirty="0" smtClean="0"/>
          </a:p>
          <a:p>
            <a:endParaRPr lang="ar-LY"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TotalTime>
  <Words>182</Words>
  <Application>Microsoft Office PowerPoint</Application>
  <PresentationFormat>On-screen Show (4:3)</PresentationFormat>
  <Paragraphs>16</Paragraphs>
  <Slides>4</Slides>
  <Notes>0</Notes>
  <HiddenSlides>0</HiddenSlides>
  <MMClips>1</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Flow</vt:lpstr>
      <vt:lpstr>التزام المقاول بالضمان </vt:lpstr>
      <vt:lpstr>اولا- الضمان العام </vt:lpstr>
      <vt:lpstr>Slide 3</vt:lpstr>
      <vt:lpstr>Slide 4</vt:lpstr>
    </vt:vector>
  </TitlesOfParts>
  <Company>DamasGate.com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Hassin</dc:creator>
  <cp:lastModifiedBy>Hassin</cp:lastModifiedBy>
  <cp:revision>28</cp:revision>
  <dcterms:created xsi:type="dcterms:W3CDTF">2020-03-23T18:50:20Z</dcterms:created>
  <dcterms:modified xsi:type="dcterms:W3CDTF">2020-04-05T09:31:20Z</dcterms:modified>
</cp:coreProperties>
</file>