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1" r:id="rId3"/>
    <p:sldId id="257" r:id="rId4"/>
    <p:sldId id="258" r:id="rId5"/>
  </p:sldIdLst>
  <p:sldSz cx="9144000" cy="6858000" type="screen4x3"/>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19" name="Footer Placeholder 18"/>
          <p:cNvSpPr>
            <a:spLocks noGrp="1"/>
          </p:cNvSpPr>
          <p:nvPr>
            <p:ph type="ftr" sz="quarter" idx="11"/>
          </p:nvPr>
        </p:nvSpPr>
        <p:spPr/>
        <p:txBody>
          <a:bodyPr/>
          <a:lstStyle/>
          <a:p>
            <a:endParaRPr lang="ar-LY"/>
          </a:p>
        </p:txBody>
      </p:sp>
      <p:sp>
        <p:nvSpPr>
          <p:cNvPr id="27" name="Slide Number Placeholder 26"/>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8" name="Footer Placeholder 7"/>
          <p:cNvSpPr>
            <a:spLocks noGrp="1"/>
          </p:cNvSpPr>
          <p:nvPr>
            <p:ph type="ftr" sz="quarter" idx="11"/>
          </p:nvPr>
        </p:nvSpPr>
        <p:spPr/>
        <p:txBody>
          <a:bodyPr/>
          <a:lstStyle/>
          <a:p>
            <a:endParaRPr lang="ar-LY"/>
          </a:p>
        </p:txBody>
      </p:sp>
      <p:sp>
        <p:nvSpPr>
          <p:cNvPr id="9" name="Slide Number Placeholder 8"/>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4" name="Footer Placeholder 3"/>
          <p:cNvSpPr>
            <a:spLocks noGrp="1"/>
          </p:cNvSpPr>
          <p:nvPr>
            <p:ph type="ftr" sz="quarter" idx="11"/>
          </p:nvPr>
        </p:nvSpPr>
        <p:spPr/>
        <p:txBody>
          <a:bodyPr/>
          <a:lstStyle/>
          <a:p>
            <a:endParaRPr lang="ar-LY"/>
          </a:p>
        </p:txBody>
      </p:sp>
      <p:sp>
        <p:nvSpPr>
          <p:cNvPr id="5" name="Slide Number Placeholder 4"/>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3" name="Footer Placeholder 2"/>
          <p:cNvSpPr>
            <a:spLocks noGrp="1"/>
          </p:cNvSpPr>
          <p:nvPr>
            <p:ph type="ftr" sz="quarter" idx="11"/>
          </p:nvPr>
        </p:nvSpPr>
        <p:spPr/>
        <p:txBody>
          <a:bodyPr/>
          <a:lstStyle/>
          <a:p>
            <a:endParaRPr lang="ar-LY"/>
          </a:p>
        </p:txBody>
      </p:sp>
      <p:sp>
        <p:nvSpPr>
          <p:cNvPr id="4" name="Slide Number Placeholder 3"/>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2B6AAB-9968-4BB5-809E-18CBE5765E67}" type="datetimeFigureOut">
              <a:rPr lang="ar-LY" smtClean="0"/>
              <a:pPr/>
              <a:t>25/08/1441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a:xfrm>
            <a:off x="8077200" y="6356350"/>
            <a:ext cx="609600" cy="365125"/>
          </a:xfrm>
        </p:spPr>
        <p:txBody>
          <a:bodyPr/>
          <a:lstStyle/>
          <a:p>
            <a:fld id="{9BD5EA54-2AC0-4E80-94F4-898C4071AF98}" type="slidenum">
              <a:rPr lang="ar-LY" smtClean="0"/>
              <a:pPr/>
              <a:t>‹#›</a:t>
            </a:fld>
            <a:endParaRPr lang="ar-L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2B6AAB-9968-4BB5-809E-18CBE5765E67}" type="datetimeFigureOut">
              <a:rPr lang="ar-LY" smtClean="0"/>
              <a:pPr/>
              <a:t>25/08/1441</a:t>
            </a:fld>
            <a:endParaRPr lang="ar-L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L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D5EA54-2AC0-4E80-94F4-898C4071AF98}" type="slidenum">
              <a:rPr lang="ar-LY" smtClean="0"/>
              <a:pPr/>
              <a:t>‹#›</a:t>
            </a:fld>
            <a:endParaRPr lang="ar-L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90600"/>
          </a:xfrm>
          <a:solidFill>
            <a:schemeClr val="accent6">
              <a:lumMod val="60000"/>
              <a:lumOff val="40000"/>
            </a:schemeClr>
          </a:solidFill>
        </p:spPr>
        <p:txBody>
          <a:bodyPr/>
          <a:lstStyle/>
          <a:p>
            <a:pPr algn="ctr"/>
            <a:r>
              <a:rPr lang="ar-IQ" b="1" dirty="0" smtClean="0">
                <a:solidFill>
                  <a:schemeClr val="tx1"/>
                </a:solidFill>
              </a:rPr>
              <a:t>التزامات رب العمل</a:t>
            </a:r>
            <a:endParaRPr lang="en-US" b="1" dirty="0">
              <a:solidFill>
                <a:schemeClr val="tx1"/>
              </a:solidFill>
            </a:endParaRPr>
          </a:p>
        </p:txBody>
      </p:sp>
      <p:sp>
        <p:nvSpPr>
          <p:cNvPr id="5" name="Content Placeholder 4"/>
          <p:cNvSpPr>
            <a:spLocks noGrp="1"/>
          </p:cNvSpPr>
          <p:nvPr>
            <p:ph idx="1"/>
          </p:nvPr>
        </p:nvSpPr>
        <p:spPr>
          <a:xfrm>
            <a:off x="0" y="1066800"/>
            <a:ext cx="8991600" cy="5562600"/>
          </a:xfrm>
          <a:blipFill>
            <a:blip r:embed="rId3" cstate="print"/>
            <a:tile tx="0" ty="0" sx="100000" sy="100000" flip="none" algn="tl"/>
          </a:blipFill>
        </p:spPr>
        <p:txBody>
          <a:bodyPr>
            <a:normAutofit/>
          </a:bodyPr>
          <a:lstStyle/>
          <a:p>
            <a:r>
              <a:rPr lang="ar-SA" dirty="0" smtClean="0"/>
              <a:t>يلتزم رب العمل </a:t>
            </a:r>
            <a:endParaRPr lang="en-US" dirty="0" smtClean="0"/>
          </a:p>
          <a:p>
            <a:r>
              <a:rPr lang="ar-IQ" dirty="0" smtClean="0">
                <a:solidFill>
                  <a:srgbClr val="FF0000"/>
                </a:solidFill>
              </a:rPr>
              <a:t>اولا- </a:t>
            </a:r>
            <a:r>
              <a:rPr lang="ar-IQ" dirty="0" smtClean="0">
                <a:solidFill>
                  <a:srgbClr val="FF0000"/>
                </a:solidFill>
              </a:rPr>
              <a:t> </a:t>
            </a:r>
            <a:r>
              <a:rPr lang="ar-SA" dirty="0" smtClean="0">
                <a:solidFill>
                  <a:srgbClr val="FF0000"/>
                </a:solidFill>
              </a:rPr>
              <a:t>تمكين </a:t>
            </a:r>
            <a:r>
              <a:rPr lang="ar-SA" dirty="0" smtClean="0">
                <a:solidFill>
                  <a:srgbClr val="FF0000"/>
                </a:solidFill>
              </a:rPr>
              <a:t>المقاول في انجاز </a:t>
            </a:r>
            <a:r>
              <a:rPr lang="ar-SA" dirty="0" smtClean="0">
                <a:solidFill>
                  <a:srgbClr val="FF0000"/>
                </a:solidFill>
              </a:rPr>
              <a:t>العمل</a:t>
            </a:r>
            <a:r>
              <a:rPr lang="ar-IQ" dirty="0" smtClean="0">
                <a:solidFill>
                  <a:srgbClr val="FF0000"/>
                </a:solidFill>
              </a:rPr>
              <a:t>   </a:t>
            </a:r>
            <a:endParaRPr lang="en-US" dirty="0" smtClean="0">
              <a:solidFill>
                <a:srgbClr val="FF0000"/>
              </a:solidFill>
            </a:endParaRPr>
          </a:p>
          <a:p>
            <a:r>
              <a:rPr lang="ar-IQ" dirty="0" smtClean="0">
                <a:solidFill>
                  <a:srgbClr val="FF0000"/>
                </a:solidFill>
              </a:rPr>
              <a:t>ثانيا </a:t>
            </a:r>
            <a:r>
              <a:rPr lang="ar-IQ" dirty="0" smtClean="0">
                <a:solidFill>
                  <a:srgbClr val="FF0000"/>
                </a:solidFill>
              </a:rPr>
              <a:t>- </a:t>
            </a:r>
            <a:r>
              <a:rPr lang="ar-SA" dirty="0" smtClean="0">
                <a:solidFill>
                  <a:srgbClr val="FF0000"/>
                </a:solidFill>
              </a:rPr>
              <a:t>تسلم </a:t>
            </a:r>
            <a:r>
              <a:rPr lang="ar-SA" dirty="0" smtClean="0">
                <a:solidFill>
                  <a:srgbClr val="FF0000"/>
                </a:solidFill>
              </a:rPr>
              <a:t>العمل وقبوله </a:t>
            </a:r>
            <a:endParaRPr lang="en-US" dirty="0" smtClean="0">
              <a:solidFill>
                <a:srgbClr val="FF0000"/>
              </a:solidFill>
            </a:endParaRPr>
          </a:p>
          <a:p>
            <a:r>
              <a:rPr lang="ar-IQ" dirty="0" smtClean="0">
                <a:solidFill>
                  <a:srgbClr val="FF0000"/>
                </a:solidFill>
              </a:rPr>
              <a:t>ثالثا </a:t>
            </a:r>
            <a:r>
              <a:rPr lang="ar-IQ" dirty="0" smtClean="0">
                <a:solidFill>
                  <a:srgbClr val="FF0000"/>
                </a:solidFill>
              </a:rPr>
              <a:t>- </a:t>
            </a:r>
            <a:r>
              <a:rPr lang="ar-SA" dirty="0" smtClean="0">
                <a:solidFill>
                  <a:srgbClr val="FF0000"/>
                </a:solidFill>
              </a:rPr>
              <a:t>دفع </a:t>
            </a:r>
            <a:r>
              <a:rPr lang="ar-SA" dirty="0" smtClean="0">
                <a:solidFill>
                  <a:srgbClr val="FF0000"/>
                </a:solidFill>
              </a:rPr>
              <a:t>المقابل المتفق </a:t>
            </a:r>
            <a:r>
              <a:rPr lang="ar-SA" dirty="0" smtClean="0">
                <a:solidFill>
                  <a:srgbClr val="FF0000"/>
                </a:solidFill>
              </a:rPr>
              <a:t>عليه</a:t>
            </a:r>
            <a:endParaRPr lang="ar-IQ" dirty="0" smtClean="0">
              <a:solidFill>
                <a:srgbClr val="FF0000"/>
              </a:solidFill>
            </a:endParaRPr>
          </a:p>
          <a:p>
            <a:r>
              <a:rPr lang="ar-IQ" dirty="0" smtClean="0"/>
              <a:t> </a:t>
            </a:r>
            <a:endParaRPr lang="en-US" dirty="0" smtClean="0"/>
          </a:p>
          <a:p>
            <a:endParaRPr lang="ar-LY" dirty="0"/>
          </a:p>
        </p:txBody>
      </p:sp>
      <p:pic>
        <p:nvPicPr>
          <p:cNvPr id="7" name="Picture 6" descr="Snapshot_20191103_2.JPG"/>
          <p:cNvPicPr>
            <a:picLocks noChangeAspect="1"/>
          </p:cNvPicPr>
          <p:nvPr/>
        </p:nvPicPr>
        <p:blipFill>
          <a:blip r:embed="rId4"/>
          <a:stretch>
            <a:fillRect/>
          </a:stretch>
        </p:blipFill>
        <p:spPr>
          <a:xfrm>
            <a:off x="533400" y="3124200"/>
            <a:ext cx="3276600" cy="2743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8" name="Recorded Sound">
            <a:hlinkClick r:id="" action="ppaction://media"/>
          </p:cNvPr>
          <p:cNvPicPr>
            <a:picLocks noRot="1" noChangeAspect="1"/>
          </p:cNvPicPr>
          <p:nvPr>
            <a:wavAudioFile r:embed="rId1" name="Recorded Sound"/>
          </p:nvPr>
        </p:nvPicPr>
        <p:blipFill>
          <a:blip r:embed="rId5"/>
          <a:stretch>
            <a:fillRect/>
          </a:stretch>
        </p:blipFill>
        <p:spPr>
          <a:xfrm>
            <a:off x="4343400" y="4114800"/>
            <a:ext cx="1295400" cy="1295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892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endParaRPr lang="ar-LY" dirty="0"/>
          </a:p>
        </p:txBody>
      </p:sp>
      <p:sp>
        <p:nvSpPr>
          <p:cNvPr id="3" name="Content Placeholder 2"/>
          <p:cNvSpPr>
            <a:spLocks noGrp="1"/>
          </p:cNvSpPr>
          <p:nvPr>
            <p:ph idx="1"/>
          </p:nvPr>
        </p:nvSpPr>
        <p:spPr>
          <a:xfrm>
            <a:off x="152400" y="685800"/>
            <a:ext cx="8839200" cy="5943600"/>
          </a:xfrm>
        </p:spPr>
        <p:txBody>
          <a:bodyPr>
            <a:normAutofit fontScale="92500"/>
          </a:bodyPr>
          <a:lstStyle/>
          <a:p>
            <a:r>
              <a:rPr lang="ar-IQ" dirty="0" smtClean="0">
                <a:solidFill>
                  <a:srgbClr val="FF0000"/>
                </a:solidFill>
              </a:rPr>
              <a:t>اولا </a:t>
            </a:r>
            <a:r>
              <a:rPr lang="ar-IQ" dirty="0" smtClean="0"/>
              <a:t>– التزام رب العمل بتمكين المقاول في انجاز العمل  مثل الحصول على التراخيص اللازمة وتوفير الادوات والمواد اذا كانت على رب العمل وازالة العقبات </a:t>
            </a:r>
          </a:p>
          <a:p>
            <a:r>
              <a:rPr lang="ar-IQ" dirty="0" smtClean="0">
                <a:solidFill>
                  <a:srgbClr val="FF0000"/>
                </a:solidFill>
              </a:rPr>
              <a:t>ثانيا </a:t>
            </a:r>
            <a:r>
              <a:rPr lang="ar-IQ" dirty="0" smtClean="0"/>
              <a:t>– التزام رب العمل بتسلم العمل وقبوله </a:t>
            </a:r>
            <a:endParaRPr lang="en-US" dirty="0" smtClean="0"/>
          </a:p>
          <a:p>
            <a:r>
              <a:rPr lang="ar-IQ" dirty="0" smtClean="0"/>
              <a:t>متى أتم المقاول العمل ووضعه تحت تصرف رب العمل، وجب على هذا ان يبادر الى معاينته في اقرب وقت ممكن حسب المعتاد، وان يتسلمه اذا اقتضى الحال في مدة وجيزة. فإذا امتنع دون سبب مشروع عن المعاينة او التسلم رغم دعوته الى ذلك بإنذار رسمي، اعتبر ان العمل قد سلم اليه. </a:t>
            </a:r>
            <a:endParaRPr lang="en-US" dirty="0" smtClean="0"/>
          </a:p>
          <a:p>
            <a:r>
              <a:rPr lang="ar-IQ" dirty="0" smtClean="0"/>
              <a:t> ولرب العمل ان يمتنع عن تسلمه اذا كان المقاول قد خالف ما ورد في العقد من الشروط او ما تقضي له اصول الفن في هذا النوع من العمل الى حد لا يستطيع معه ان يستعمله او لا يصح عدلاً ان يجبر على قبوله فإذا لم تبلغ المخالفة هذا الحد من الجسامة فليس لرب العمل ان يطلب تخفيض الثمن بما يتناسب مع اهمية المخالفة. </a:t>
            </a:r>
            <a:endParaRPr lang="en-US" dirty="0" smtClean="0"/>
          </a:p>
          <a:p>
            <a:r>
              <a:rPr lang="ar-IQ" dirty="0" smtClean="0"/>
              <a:t>3 – واذا كان العمل يمكن اصلاحه دون نفقات باهظة جاز لرب العمل ان يلزم المقاول بالاصلاح في اجل مناسب يحدده، وجاز للمقاول ان يقوم بالاصلاح في مدة مناسبة اذا كان هذا لا يسبب لرب العمل اضراراً او نفقات باهظة. </a:t>
            </a:r>
            <a:endParaRPr lang="en-US" dirty="0" smtClean="0"/>
          </a:p>
          <a:p>
            <a:endParaRPr lang="ar-LY"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a:p>
        </p:txBody>
      </p:sp>
      <p:sp>
        <p:nvSpPr>
          <p:cNvPr id="3" name="Content Placeholder 2"/>
          <p:cNvSpPr>
            <a:spLocks noGrp="1"/>
          </p:cNvSpPr>
          <p:nvPr>
            <p:ph idx="1"/>
          </p:nvPr>
        </p:nvSpPr>
        <p:spPr/>
        <p:txBody>
          <a:bodyPr/>
          <a:lstStyle/>
          <a:p>
            <a:r>
              <a:rPr lang="ar-IQ" dirty="0" smtClean="0"/>
              <a:t>مادة 874 </a:t>
            </a:r>
            <a:endParaRPr lang="en-US" dirty="0" smtClean="0"/>
          </a:p>
          <a:p>
            <a:r>
              <a:rPr lang="ar-IQ" dirty="0" smtClean="0"/>
              <a:t>1 – اذا كان العمل مكوناَ من اجزاء متميزة او كان الثمن محدداً بسعر الوحدة، جاز لكل من المتعاقدين ان يطلب اجراء معينة عقب انجاز كل جزء او عقب انجاز قسم من العمل يكون ذا اهمية كافية بالنسبة للعمل في جملته ويجوز للمقاول في هذه الحالة ان يستوفي من الثمن بقدر ما انجز من العمل. </a:t>
            </a:r>
            <a:endParaRPr lang="en-US" dirty="0" smtClean="0"/>
          </a:p>
          <a:p>
            <a:r>
              <a:rPr lang="ar-IQ" dirty="0" smtClean="0"/>
              <a:t>2 – ويفترض فيما دفع ثمنه </a:t>
            </a:r>
            <a:r>
              <a:rPr lang="ar-IQ" dirty="0" err="1" smtClean="0"/>
              <a:t>ان</a:t>
            </a:r>
            <a:r>
              <a:rPr lang="ar-IQ" dirty="0" smtClean="0"/>
              <a:t> معاينته قد تمت، ما لم يتبين </a:t>
            </a:r>
            <a:r>
              <a:rPr lang="ar-IQ" dirty="0" err="1" smtClean="0"/>
              <a:t>ان</a:t>
            </a:r>
            <a:r>
              <a:rPr lang="ar-IQ" dirty="0" smtClean="0"/>
              <a:t> الدفع لم يكن </a:t>
            </a:r>
            <a:r>
              <a:rPr lang="ar-IQ" dirty="0" err="1" smtClean="0"/>
              <a:t>الا</a:t>
            </a:r>
            <a:r>
              <a:rPr lang="ar-IQ" dirty="0" smtClean="0"/>
              <a:t> تحت الحساب. </a:t>
            </a:r>
            <a:endParaRPr lang="en-US" dirty="0" smtClean="0"/>
          </a:p>
          <a:p>
            <a:endParaRPr lang="ar-L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a:p>
        </p:txBody>
      </p:sp>
      <p:sp>
        <p:nvSpPr>
          <p:cNvPr id="3" name="Content Placeholder 2"/>
          <p:cNvSpPr>
            <a:spLocks noGrp="1"/>
          </p:cNvSpPr>
          <p:nvPr>
            <p:ph idx="1"/>
          </p:nvPr>
        </p:nvSpPr>
        <p:spPr/>
        <p:txBody>
          <a:bodyPr>
            <a:normAutofit/>
          </a:bodyPr>
          <a:lstStyle/>
          <a:p>
            <a:r>
              <a:rPr lang="ar-IQ" dirty="0" smtClean="0"/>
              <a:t>مادة 875 </a:t>
            </a:r>
            <a:endParaRPr lang="en-US" dirty="0" smtClean="0"/>
          </a:p>
          <a:p>
            <a:r>
              <a:rPr lang="ar-IQ" dirty="0" smtClean="0"/>
              <a:t>1 – متى تم تسلم العمل فعلاً </a:t>
            </a:r>
            <a:r>
              <a:rPr lang="ar-IQ" dirty="0" err="1" smtClean="0"/>
              <a:t>او</a:t>
            </a:r>
            <a:r>
              <a:rPr lang="ar-IQ" dirty="0" smtClean="0"/>
              <a:t> حكماً ارتفعت مسؤولية المقاول عما يكون ظاهراً فيه من عيب وعن مخالفته لما كان عليه الاتفاق. </a:t>
            </a:r>
            <a:endParaRPr lang="en-US" dirty="0" smtClean="0"/>
          </a:p>
          <a:p>
            <a:r>
              <a:rPr lang="ar-IQ" dirty="0" smtClean="0"/>
              <a:t>2 – </a:t>
            </a:r>
            <a:r>
              <a:rPr lang="ar-IQ" dirty="0" err="1" smtClean="0"/>
              <a:t>اما</a:t>
            </a:r>
            <a:r>
              <a:rPr lang="ar-IQ" dirty="0" smtClean="0"/>
              <a:t> </a:t>
            </a:r>
            <a:r>
              <a:rPr lang="ar-IQ" dirty="0" err="1" smtClean="0"/>
              <a:t>اذا</a:t>
            </a:r>
            <a:r>
              <a:rPr lang="ar-IQ" dirty="0" smtClean="0"/>
              <a:t> كانت العيوب خفية </a:t>
            </a:r>
            <a:r>
              <a:rPr lang="ar-IQ" dirty="0" err="1" smtClean="0"/>
              <a:t>او</a:t>
            </a:r>
            <a:r>
              <a:rPr lang="ar-IQ" dirty="0" smtClean="0"/>
              <a:t> كانت المخالفة غير ظاهرة ولم يلحظها رب العمل وقت التسليم بل كشفها بعد ذلك، وجب عليه </a:t>
            </a:r>
            <a:r>
              <a:rPr lang="ar-IQ" dirty="0" err="1" smtClean="0"/>
              <a:t>ان</a:t>
            </a:r>
            <a:r>
              <a:rPr lang="ar-IQ" dirty="0" smtClean="0"/>
              <a:t> يخبر المقاول بها بمجرد كشفها </a:t>
            </a:r>
            <a:r>
              <a:rPr lang="ar-IQ" dirty="0" err="1" smtClean="0"/>
              <a:t>والا</a:t>
            </a:r>
            <a:r>
              <a:rPr lang="ar-IQ" dirty="0" smtClean="0"/>
              <a:t> اعتبر انه قد قبل العمل. </a:t>
            </a:r>
            <a:endParaRPr lang="en-US" dirty="0" smtClean="0"/>
          </a:p>
          <a:p>
            <a:r>
              <a:rPr lang="ar-IQ" dirty="0" smtClean="0"/>
              <a:t>مادة 876 </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367</Words>
  <Application>Microsoft Office PowerPoint</Application>
  <PresentationFormat>On-screen Show (4:3)</PresentationFormat>
  <Paragraphs>18</Paragraphs>
  <Slides>4</Slides>
  <Notes>0</Notes>
  <HiddenSlides>0</HiddenSlides>
  <MMClips>1</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Flow</vt:lpstr>
      <vt:lpstr>التزامات رب العمل</vt:lpstr>
      <vt:lpstr>Slide 2</vt:lpstr>
      <vt:lpstr>Slide 3</vt:lpstr>
      <vt:lpstr>Slide 4</vt:lpstr>
    </vt:vector>
  </TitlesOfParts>
  <Company>DamasGate.com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Hassin</dc:creator>
  <cp:lastModifiedBy>Hassin</cp:lastModifiedBy>
  <cp:revision>64</cp:revision>
  <dcterms:created xsi:type="dcterms:W3CDTF">2020-03-23T18:50:20Z</dcterms:created>
  <dcterms:modified xsi:type="dcterms:W3CDTF">2020-04-18T19:33:26Z</dcterms:modified>
</cp:coreProperties>
</file>