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24/08/1441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24/08/1441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1008111"/>
          </a:xfrm>
        </p:spPr>
        <p:txBody>
          <a:bodyPr/>
          <a:lstStyle/>
          <a:p>
            <a:r>
              <a:rPr lang="ar-IQ" dirty="0" smtClean="0"/>
              <a:t>التهرب الضريبي </a:t>
            </a:r>
            <a:endParaRPr lang="ar-IQ" dirty="0"/>
          </a:p>
        </p:txBody>
      </p:sp>
      <p:sp>
        <p:nvSpPr>
          <p:cNvPr id="3" name="عنوان فرعي 2"/>
          <p:cNvSpPr>
            <a:spLocks noGrp="1"/>
          </p:cNvSpPr>
          <p:nvPr>
            <p:ph type="subTitle" idx="1"/>
          </p:nvPr>
        </p:nvSpPr>
        <p:spPr>
          <a:xfrm>
            <a:off x="1547664" y="1700808"/>
            <a:ext cx="6768752" cy="4464496"/>
          </a:xfrm>
        </p:spPr>
        <p:txBody>
          <a:bodyPr/>
          <a:lstStyle/>
          <a:p>
            <a:r>
              <a:rPr lang="ar-IQ" dirty="0" smtClean="0"/>
              <a:t>يعد التهرب الضريبي من ابرز المشاكل التي </a:t>
            </a:r>
            <a:r>
              <a:rPr lang="ar-IQ" dirty="0" err="1" smtClean="0"/>
              <a:t>تواجة</a:t>
            </a:r>
            <a:r>
              <a:rPr lang="ar-IQ" dirty="0" smtClean="0"/>
              <a:t> </a:t>
            </a:r>
            <a:r>
              <a:rPr lang="ar-IQ" dirty="0" err="1" smtClean="0"/>
              <a:t>الادراة</a:t>
            </a:r>
            <a:r>
              <a:rPr lang="ar-IQ" dirty="0" smtClean="0"/>
              <a:t> المالية فهي يؤدي الى تقليل الموارد المالية التي تمول الخزانة العامة ويعرف التهرب </a:t>
            </a:r>
            <a:r>
              <a:rPr lang="ar-IQ" dirty="0"/>
              <a:t>الضريبي </a:t>
            </a:r>
            <a:r>
              <a:rPr lang="ar-IQ" dirty="0" err="1" smtClean="0"/>
              <a:t>بأنة</a:t>
            </a:r>
            <a:r>
              <a:rPr lang="ar-IQ" dirty="0" smtClean="0"/>
              <a:t> قصد </a:t>
            </a:r>
            <a:r>
              <a:rPr lang="ar-IQ" dirty="0"/>
              <a:t>بالتهرب الضريبي محاولة المكلف التخلص من التزامه القانوني بأداء الضريبة المستحقة عليه </a:t>
            </a:r>
            <a:r>
              <a:rPr lang="ar-IQ" dirty="0" smtClean="0"/>
              <a:t> أي </a:t>
            </a:r>
            <a:r>
              <a:rPr lang="ar-IQ" dirty="0"/>
              <a:t>أن المكلف يسعى للتهرب من سداد الضريبة بالرغم من تحقق الواقعة المنشئة </a:t>
            </a:r>
            <a:r>
              <a:rPr lang="ar-IQ" dirty="0" smtClean="0"/>
              <a:t>لها</a:t>
            </a:r>
            <a:endParaRPr lang="ar-IQ" dirty="0"/>
          </a:p>
        </p:txBody>
      </p:sp>
    </p:spTree>
    <p:extLst>
      <p:ext uri="{BB962C8B-B14F-4D97-AF65-F5344CB8AC3E}">
        <p14:creationId xmlns:p14="http://schemas.microsoft.com/office/powerpoint/2010/main" val="201326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التجنب الضريبي</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هو تهرب المكلف من اداء الضريبة المفروضة علية ولكن بطرق مشروعة من خلال استغلال </a:t>
            </a:r>
            <a:r>
              <a:rPr lang="ar-IQ" dirty="0"/>
              <a:t>ثغرات في القانون للتخلص من الضريبة، كأن تقوم الشركة المساهمة بتوزيع جزء من أرباحها إلى أسهم مجانية توزع على </a:t>
            </a:r>
            <a:r>
              <a:rPr lang="ar-IQ" dirty="0" smtClean="0"/>
              <a:t>المساهمين, </a:t>
            </a:r>
            <a:r>
              <a:rPr lang="ar-IQ" dirty="0"/>
              <a:t>فإذا كان المشرع القانوني قد أغفل هذه النقطة في النصوص القانونية فقد أعطى الفرصة لتجنب الضريبة، كذلك في حالة عدم فرض الضريبة على الهبات، فإن قيام الشخص بتوزيع ثروته في حياته تجعله يتخلص من ضريبة التركات وبشكل قانوني، و تعتبر هذه تصرفات مشروعة لا يعاقب عليها </a:t>
            </a:r>
            <a:r>
              <a:rPr lang="ar-IQ" dirty="0" smtClean="0"/>
              <a:t>القانون هنا نجد يختلف التجنب الضريبي عن التهرب الضريبي من حيث</a:t>
            </a:r>
            <a:endParaRPr lang="ar-IQ" dirty="0"/>
          </a:p>
        </p:txBody>
      </p:sp>
    </p:spTree>
    <p:extLst>
      <p:ext uri="{BB962C8B-B14F-4D97-AF65-F5344CB8AC3E}">
        <p14:creationId xmlns:p14="http://schemas.microsoft.com/office/powerpoint/2010/main" val="858469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اما </a:t>
            </a:r>
            <a:r>
              <a:rPr lang="ar-IQ" dirty="0"/>
              <a:t>بالنسبة للتهرب الضريبي، فهو غير مشروع ويعتبر جريمة يعاقب عليها القانون ,</a:t>
            </a:r>
            <a:r>
              <a:rPr lang="ar-IQ" dirty="0" smtClean="0"/>
              <a:t>ومعظم </a:t>
            </a:r>
            <a:r>
              <a:rPr lang="ar-IQ" dirty="0"/>
              <a:t>جرائم التهرب الضريبي سلبية، حيث يمتنع فيها المكلف عن القيام بالتزام قانوني، كتقديم الإقرار الضريبي، أو التبليغ عن الواقعة المنشئة للضريبة، أو غير ذلك من الالتزامات التي تفرضها القوانين الضريبية على المكلفين، وقد يكون على المستوى الداخلي، أو على المستوى الدولي كتهريب البضائع بين الحدود للدول المختلفة</a:t>
            </a:r>
          </a:p>
        </p:txBody>
      </p:sp>
    </p:spTree>
    <p:extLst>
      <p:ext uri="{BB962C8B-B14F-4D97-AF65-F5344CB8AC3E}">
        <p14:creationId xmlns:p14="http://schemas.microsoft.com/office/powerpoint/2010/main" val="1464018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19256" cy="922114"/>
          </a:xfrm>
        </p:spPr>
        <p:txBody>
          <a:bodyPr>
            <a:normAutofit/>
          </a:bodyPr>
          <a:lstStyle/>
          <a:p>
            <a:r>
              <a:rPr lang="ar-IQ" sz="2000" dirty="0" smtClean="0"/>
              <a:t>اسباب التهرب الضريبي</a:t>
            </a:r>
            <a:endParaRPr lang="ar-IQ" sz="2000" dirty="0"/>
          </a:p>
        </p:txBody>
      </p:sp>
      <p:sp>
        <p:nvSpPr>
          <p:cNvPr id="3" name="عنصر نائب للمحتوى 2"/>
          <p:cNvSpPr>
            <a:spLocks noGrp="1"/>
          </p:cNvSpPr>
          <p:nvPr>
            <p:ph idx="1"/>
          </p:nvPr>
        </p:nvSpPr>
        <p:spPr>
          <a:xfrm>
            <a:off x="457200" y="1052736"/>
            <a:ext cx="8435280" cy="5073427"/>
          </a:xfrm>
        </p:spPr>
        <p:txBody>
          <a:bodyPr>
            <a:normAutofit fontScale="77500" lnSpcReduction="20000"/>
          </a:bodyPr>
          <a:lstStyle/>
          <a:p>
            <a:r>
              <a:rPr lang="ar-IQ" dirty="0" err="1" smtClean="0"/>
              <a:t>يعدالتهرب</a:t>
            </a:r>
            <a:r>
              <a:rPr lang="ar-IQ" dirty="0" smtClean="0"/>
              <a:t> </a:t>
            </a:r>
            <a:r>
              <a:rPr lang="ar-IQ" dirty="0"/>
              <a:t>الضريبي ظاهرة خطرة على خزينة الدولة وتضر بالاقتصاد القومي، ومن أهم أسبابها:</a:t>
            </a:r>
          </a:p>
          <a:p>
            <a:endParaRPr lang="ar-IQ" dirty="0"/>
          </a:p>
          <a:p>
            <a:r>
              <a:rPr lang="ar-IQ" dirty="0"/>
              <a:t>1- ثقل عبء الضريبة وارتفاع معدلها، وتعددها، مما يثقل على كاهل المكلفين ويدفعهم للتهرب.</a:t>
            </a:r>
          </a:p>
          <a:p>
            <a:endParaRPr lang="ar-IQ" dirty="0"/>
          </a:p>
          <a:p>
            <a:r>
              <a:rPr lang="ar-IQ" dirty="0"/>
              <a:t>2- عدم الشعور بالعدالة لدى المكلف، والتمييز بين الأفراد في جباية </a:t>
            </a:r>
            <a:r>
              <a:rPr lang="ar-IQ" dirty="0" smtClean="0"/>
              <a:t>الضريبة.</a:t>
            </a:r>
            <a:endParaRPr lang="ar-IQ" dirty="0"/>
          </a:p>
          <a:p>
            <a:r>
              <a:rPr lang="ar-IQ" dirty="0"/>
              <a:t>3- ضعف مستوى الوعي الضريبي لدى المكلفين، فكلما زادت درجة الوعي كلما قلت نسبة التهرب، والعكس صحيح.</a:t>
            </a:r>
          </a:p>
          <a:p>
            <a:endParaRPr lang="ar-IQ" dirty="0"/>
          </a:p>
          <a:p>
            <a:r>
              <a:rPr lang="ar-IQ" dirty="0"/>
              <a:t>4- أسباب خلقية، كضعف المستوى الخلقي لدى الأفراد، وقلة شعورهم بواجبهم نحو الدولة، كما : أن تسامح الرأي العام مع المتهربين من الضريبة، يجعل التهرب قويا </a:t>
            </a:r>
            <a:r>
              <a:rPr lang="ar-IQ" dirty="0" smtClean="0"/>
              <a:t>ملموسا</a:t>
            </a:r>
            <a:endParaRPr lang="ar-IQ" dirty="0"/>
          </a:p>
          <a:p>
            <a:endParaRPr lang="ar-IQ" dirty="0"/>
          </a:p>
        </p:txBody>
      </p:sp>
    </p:spTree>
    <p:extLst>
      <p:ext uri="{BB962C8B-B14F-4D97-AF65-F5344CB8AC3E}">
        <p14:creationId xmlns:p14="http://schemas.microsoft.com/office/powerpoint/2010/main" val="4278515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2800" dirty="0"/>
              <a:t>5- التنظيم الفني للضريبة، من حيث نوع الضرائب الغالب في هذا التنظيم، ومدى غموض وتعقيد النظام الضريبي، وعدم وضوح النصوص التشريعية له، وسوء تنظيم الإدارة الضريبية، من حيث الربط والتحصيل، وعدم كفاية الإجراءات الإدارية، والعقابية في التحصيل الضريبي، وانخفاض كفاءة الموظفين، ومن ثم الاستهانة بمقدرتهم في إقناع الأفراد، أو الضغط عليهم </a:t>
            </a:r>
            <a:endParaRPr lang="ar-IQ" sz="2800" dirty="0" smtClean="0"/>
          </a:p>
          <a:p>
            <a:r>
              <a:rPr lang="ar-IQ" sz="2800" dirty="0" smtClean="0"/>
              <a:t>سوء </a:t>
            </a:r>
            <a:r>
              <a:rPr lang="ar-IQ" sz="2800" dirty="0"/>
              <a:t>تصريف النفقات العامة، </a:t>
            </a:r>
            <a:r>
              <a:rPr lang="ar-IQ" sz="2800" dirty="0" smtClean="0"/>
              <a:t> وانعدام ثقة </a:t>
            </a:r>
            <a:r>
              <a:rPr lang="ar-IQ" sz="2800" dirty="0" err="1" smtClean="0"/>
              <a:t>مابين</a:t>
            </a:r>
            <a:r>
              <a:rPr lang="ar-IQ" sz="2800" dirty="0" smtClean="0"/>
              <a:t> الفرد والدولة وشعور </a:t>
            </a:r>
            <a:r>
              <a:rPr lang="ar-IQ" sz="2800" dirty="0"/>
              <a:t>الأفراد بأن الأموال التي تتم جبايتها من الضرائب تبدد في وجوه لا تفيد الصالح العام</a:t>
            </a:r>
          </a:p>
          <a:p>
            <a:endParaRPr lang="ar-IQ" sz="2800" dirty="0"/>
          </a:p>
          <a:p>
            <a:endParaRPr lang="ar-IQ" sz="2800" dirty="0"/>
          </a:p>
        </p:txBody>
      </p:sp>
    </p:spTree>
    <p:extLst>
      <p:ext uri="{BB962C8B-B14F-4D97-AF65-F5344CB8AC3E}">
        <p14:creationId xmlns:p14="http://schemas.microsoft.com/office/powerpoint/2010/main" val="3669627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32655"/>
            <a:ext cx="8208912" cy="829749"/>
          </a:xfrm>
        </p:spPr>
        <p:txBody>
          <a:bodyPr/>
          <a:lstStyle/>
          <a:p>
            <a:r>
              <a:rPr lang="ar-IQ" dirty="0" smtClean="0"/>
              <a:t>علاج التهرب الضريبي</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a:t>وينبغي على الدول أن تعمل ما بوسعها لمكافحة هذه الظاهرة </a:t>
            </a:r>
            <a:r>
              <a:rPr lang="ar-IQ" dirty="0" smtClean="0"/>
              <a:t>من خلال الاتي في:-</a:t>
            </a:r>
            <a:endParaRPr lang="ar-IQ" dirty="0"/>
          </a:p>
          <a:p>
            <a:r>
              <a:rPr lang="ar-IQ" dirty="0"/>
              <a:t>1.نشر الوعي الضريبي.</a:t>
            </a:r>
          </a:p>
          <a:p>
            <a:endParaRPr lang="ar-IQ" dirty="0"/>
          </a:p>
          <a:p>
            <a:r>
              <a:rPr lang="ar-IQ" dirty="0"/>
              <a:t>2.التعديل على القوانين الضريبية إذا كانت لا تحقق العدالة لدى المكلفين.</a:t>
            </a:r>
          </a:p>
          <a:p>
            <a:endParaRPr lang="ar-IQ" dirty="0"/>
          </a:p>
          <a:p>
            <a:r>
              <a:rPr lang="ar-IQ" dirty="0"/>
              <a:t>3. تقرير </a:t>
            </a:r>
            <a:r>
              <a:rPr lang="ar-IQ" dirty="0" err="1"/>
              <a:t>جزاءات</a:t>
            </a:r>
            <a:r>
              <a:rPr lang="ar-IQ" dirty="0"/>
              <a:t> قانونية رادعة على المتهربين من دفع الضريبة.</a:t>
            </a:r>
          </a:p>
          <a:p>
            <a:endParaRPr lang="ar-IQ" dirty="0"/>
          </a:p>
          <a:p>
            <a:r>
              <a:rPr lang="ar-IQ" dirty="0"/>
              <a:t>4. زيادة كفاءة أجهزة الإدارة الضريبية </a:t>
            </a:r>
            <a:r>
              <a:rPr lang="ar-IQ" dirty="0" err="1"/>
              <a:t>للقيامعملها</a:t>
            </a:r>
            <a:r>
              <a:rPr lang="ar-IQ" dirty="0"/>
              <a:t> على أكمل وجه وملاحقة المتهربين والكشف عنهم.</a:t>
            </a:r>
          </a:p>
        </p:txBody>
      </p:sp>
    </p:spTree>
    <p:extLst>
      <p:ext uri="{BB962C8B-B14F-4D97-AF65-F5344CB8AC3E}">
        <p14:creationId xmlns:p14="http://schemas.microsoft.com/office/powerpoint/2010/main" val="2459164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43408"/>
            <a:ext cx="8229600" cy="1143000"/>
          </a:xfrm>
        </p:spPr>
        <p:txBody>
          <a:bodyPr/>
          <a:lstStyle/>
          <a:p>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a:t>. تخويل الإدارة الضريبية صلاحيات بالاطلاع على الوثائق والملفات، والتفتيش والمفاجئ،</a:t>
            </a:r>
          </a:p>
          <a:p>
            <a:endParaRPr lang="ar-IQ" dirty="0"/>
          </a:p>
          <a:p>
            <a:r>
              <a:rPr lang="ar-IQ" dirty="0"/>
              <a:t>وغير ذلك من الإجراءات التي تساهم في الوصول إلى حقيقة وضع المكلف.</a:t>
            </a:r>
          </a:p>
          <a:p>
            <a:endParaRPr lang="ar-IQ" dirty="0"/>
          </a:p>
          <a:p>
            <a:r>
              <a:rPr lang="ar-IQ" dirty="0"/>
              <a:t>8. الاعتماد على تبليغات الغير، مع تشجيعهم بمنحهم مكافآت مالية.</a:t>
            </a:r>
          </a:p>
          <a:p>
            <a:endParaRPr lang="ar-IQ" dirty="0"/>
          </a:p>
          <a:p>
            <a:r>
              <a:rPr lang="ar-IQ" dirty="0"/>
              <a:t>9. إلزام المكلف بتقديم إقرار مالي، عن </a:t>
            </a:r>
            <a:r>
              <a:rPr lang="ar-IQ" dirty="0" smtClean="0"/>
              <a:t>أمواله.</a:t>
            </a:r>
            <a:endParaRPr lang="ar-IQ" dirty="0"/>
          </a:p>
        </p:txBody>
      </p:sp>
    </p:spTree>
    <p:extLst>
      <p:ext uri="{BB962C8B-B14F-4D97-AF65-F5344CB8AC3E}">
        <p14:creationId xmlns:p14="http://schemas.microsoft.com/office/powerpoint/2010/main" val="375458499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3360</TotalTime>
  <Words>518</Words>
  <Application>Microsoft Office PowerPoint</Application>
  <PresentationFormat>عرض على الشاشة (3:4)‏</PresentationFormat>
  <Paragraphs>32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التهرب الضريبي </vt:lpstr>
      <vt:lpstr>التجنب الضريبي</vt:lpstr>
      <vt:lpstr>عرض تقديمي في PowerPoint</vt:lpstr>
      <vt:lpstr>اسباب التهرب الضريبي</vt:lpstr>
      <vt:lpstr>عرض تقديمي في PowerPoint</vt:lpstr>
      <vt:lpstr>علاج التهرب الضريبي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التهرب الضريبي </dc:title>
  <dc:creator>a</dc:creator>
  <cp:lastModifiedBy>a</cp:lastModifiedBy>
  <cp:revision>3</cp:revision>
  <dcterms:created xsi:type="dcterms:W3CDTF">2020-04-17T12:03:41Z</dcterms:created>
  <dcterms:modified xsi:type="dcterms:W3CDTF">2020-04-19T20:15:11Z</dcterms:modified>
</cp:coreProperties>
</file>